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51"/>
  </p:handoutMasterIdLst>
  <p:sldIdLst>
    <p:sldId id="398" r:id="rId2"/>
    <p:sldId id="399" r:id="rId3"/>
    <p:sldId id="400" r:id="rId4"/>
    <p:sldId id="401" r:id="rId5"/>
    <p:sldId id="402" r:id="rId6"/>
    <p:sldId id="403" r:id="rId7"/>
    <p:sldId id="404" r:id="rId8"/>
    <p:sldId id="257" r:id="rId9"/>
    <p:sldId id="347" r:id="rId10"/>
    <p:sldId id="260" r:id="rId11"/>
    <p:sldId id="382" r:id="rId12"/>
    <p:sldId id="291" r:id="rId13"/>
    <p:sldId id="262" r:id="rId14"/>
    <p:sldId id="307" r:id="rId15"/>
    <p:sldId id="265" r:id="rId16"/>
    <p:sldId id="266" r:id="rId17"/>
    <p:sldId id="292" r:id="rId18"/>
    <p:sldId id="396" r:id="rId19"/>
    <p:sldId id="285" r:id="rId20"/>
    <p:sldId id="407" r:id="rId21"/>
    <p:sldId id="406" r:id="rId22"/>
    <p:sldId id="269" r:id="rId23"/>
    <p:sldId id="302" r:id="rId24"/>
    <p:sldId id="303" r:id="rId25"/>
    <p:sldId id="304" r:id="rId26"/>
    <p:sldId id="305" r:id="rId27"/>
    <p:sldId id="385" r:id="rId28"/>
    <p:sldId id="314" r:id="rId29"/>
    <p:sldId id="315" r:id="rId30"/>
    <p:sldId id="316" r:id="rId31"/>
    <p:sldId id="333" r:id="rId32"/>
    <p:sldId id="397" r:id="rId33"/>
    <p:sldId id="363" r:id="rId34"/>
    <p:sldId id="392" r:id="rId35"/>
    <p:sldId id="405" r:id="rId36"/>
    <p:sldId id="360" r:id="rId37"/>
    <p:sldId id="370" r:id="rId38"/>
    <p:sldId id="374" r:id="rId39"/>
    <p:sldId id="375" r:id="rId40"/>
    <p:sldId id="376" r:id="rId41"/>
    <p:sldId id="378" r:id="rId42"/>
    <p:sldId id="377" r:id="rId43"/>
    <p:sldId id="379" r:id="rId44"/>
    <p:sldId id="380" r:id="rId45"/>
    <p:sldId id="371" r:id="rId46"/>
    <p:sldId id="372" r:id="rId47"/>
    <p:sldId id="373" r:id="rId48"/>
    <p:sldId id="364" r:id="rId49"/>
    <p:sldId id="394" r:id="rId50"/>
  </p:sldIdLst>
  <p:sldSz cx="9144000" cy="6858000" type="screen4x3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80"/>
    <a:srgbClr val="000099"/>
    <a:srgbClr val="000066"/>
    <a:srgbClr val="C8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0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-3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32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flk\assess\caa\sampling_intensit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flk\assess\saw\f2012\F2012_Model_Com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flk\assess\saw\f2012\F2012_Tables_Figu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flk\assess\saw\f2012\F2012_Tables_Figu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flk\assess\saw\f2012\F2012_Tables_Figu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flk\assess\saw\f2012\F2012_Model_Comp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flk\assess\saw\f2012\F2012_Model_Comp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\homes\assess\flk\assess\saw\f2012\F2012_Model_Com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Summer Flounder Fishery Sampling Intensity</a:t>
            </a:r>
          </a:p>
        </c:rich>
      </c:tx>
      <c:layout>
        <c:manualLayout>
          <c:xMode val="edge"/>
          <c:yMode val="edge"/>
          <c:x val="0.31458355205599298"/>
          <c:y val="7.396471274424053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187509298331679"/>
          <c:y val="0.14575645756457634"/>
          <c:w val="0.85625065326740801"/>
          <c:h val="0.58671586715867474"/>
        </c:manualLayout>
      </c:layout>
      <c:lineChart>
        <c:grouping val="standard"/>
        <c:ser>
          <c:idx val="1"/>
          <c:order val="0"/>
          <c:tx>
            <c:strRef>
              <c:f>'Sampling Intensity'!$B$1</c:f>
              <c:strCache>
                <c:ptCount val="1"/>
                <c:pt idx="0">
                  <c:v>NEFSC Comm Land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'Sampling Intensity'!$A$2:$A$30</c:f>
              <c:numCache>
                <c:formatCode>General</c:formatCode>
                <c:ptCount val="29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</c:numCache>
            </c:numRef>
          </c:cat>
          <c:val>
            <c:numRef>
              <c:f>'Sampling Intensity'!$B$2:$B$30</c:f>
              <c:numCache>
                <c:formatCode>General</c:formatCode>
                <c:ptCount val="29"/>
                <c:pt idx="0">
                  <c:v>92</c:v>
                </c:pt>
                <c:pt idx="1">
                  <c:v>148</c:v>
                </c:pt>
                <c:pt idx="2">
                  <c:v>215</c:v>
                </c:pt>
                <c:pt idx="3">
                  <c:v>166</c:v>
                </c:pt>
                <c:pt idx="4">
                  <c:v>121</c:v>
                </c:pt>
                <c:pt idx="5">
                  <c:v>151</c:v>
                </c:pt>
                <c:pt idx="6">
                  <c:v>128</c:v>
                </c:pt>
                <c:pt idx="7">
                  <c:v>74</c:v>
                </c:pt>
                <c:pt idx="8">
                  <c:v>87</c:v>
                </c:pt>
                <c:pt idx="9">
                  <c:v>100</c:v>
                </c:pt>
                <c:pt idx="10">
                  <c:v>188</c:v>
                </c:pt>
                <c:pt idx="11">
                  <c:v>121</c:v>
                </c:pt>
                <c:pt idx="12">
                  <c:v>126</c:v>
                </c:pt>
                <c:pt idx="13">
                  <c:v>165</c:v>
                </c:pt>
                <c:pt idx="14">
                  <c:v>86</c:v>
                </c:pt>
                <c:pt idx="15">
                  <c:v>37</c:v>
                </c:pt>
                <c:pt idx="16">
                  <c:v>37</c:v>
                </c:pt>
                <c:pt idx="17">
                  <c:v>34</c:v>
                </c:pt>
                <c:pt idx="18">
                  <c:v>33</c:v>
                </c:pt>
                <c:pt idx="19">
                  <c:v>36</c:v>
                </c:pt>
                <c:pt idx="20">
                  <c:v>64</c:v>
                </c:pt>
                <c:pt idx="21">
                  <c:v>56</c:v>
                </c:pt>
                <c:pt idx="22">
                  <c:v>43</c:v>
                </c:pt>
                <c:pt idx="23">
                  <c:v>35</c:v>
                </c:pt>
                <c:pt idx="24">
                  <c:v>25</c:v>
                </c:pt>
                <c:pt idx="25">
                  <c:v>17</c:v>
                </c:pt>
                <c:pt idx="26">
                  <c:v>20</c:v>
                </c:pt>
                <c:pt idx="27">
                  <c:v>19</c:v>
                </c:pt>
                <c:pt idx="28">
                  <c:v>30</c:v>
                </c:pt>
              </c:numCache>
            </c:numRef>
          </c:val>
        </c:ser>
        <c:ser>
          <c:idx val="5"/>
          <c:order val="1"/>
          <c:tx>
            <c:strRef>
              <c:f>'Sampling Intensity'!$C$1</c:f>
              <c:strCache>
                <c:ptCount val="1"/>
                <c:pt idx="0">
                  <c:v>NCDMF Comm Land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7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'Sampling Intensity'!$A$2:$A$30</c:f>
              <c:numCache>
                <c:formatCode>General</c:formatCode>
                <c:ptCount val="29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</c:numCache>
            </c:numRef>
          </c:cat>
          <c:val>
            <c:numRef>
              <c:f>'Sampling Intensity'!$C$2:$C$30</c:f>
              <c:numCache>
                <c:formatCode>General</c:formatCode>
                <c:ptCount val="29"/>
                <c:pt idx="0">
                  <c:v>53</c:v>
                </c:pt>
                <c:pt idx="1">
                  <c:v>38</c:v>
                </c:pt>
                <c:pt idx="2">
                  <c:v>38</c:v>
                </c:pt>
                <c:pt idx="3">
                  <c:v>28</c:v>
                </c:pt>
                <c:pt idx="4">
                  <c:v>17</c:v>
                </c:pt>
                <c:pt idx="5">
                  <c:v>19</c:v>
                </c:pt>
                <c:pt idx="6">
                  <c:v>23</c:v>
                </c:pt>
                <c:pt idx="7">
                  <c:v>12</c:v>
                </c:pt>
                <c:pt idx="8">
                  <c:v>8</c:v>
                </c:pt>
                <c:pt idx="9">
                  <c:v>6</c:v>
                </c:pt>
                <c:pt idx="10">
                  <c:v>8</c:v>
                </c:pt>
                <c:pt idx="11">
                  <c:v>7</c:v>
                </c:pt>
                <c:pt idx="12">
                  <c:v>7</c:v>
                </c:pt>
                <c:pt idx="13">
                  <c:v>11</c:v>
                </c:pt>
                <c:pt idx="14">
                  <c:v>11</c:v>
                </c:pt>
                <c:pt idx="15">
                  <c:v>5</c:v>
                </c:pt>
                <c:pt idx="16">
                  <c:v>6</c:v>
                </c:pt>
                <c:pt idx="17">
                  <c:v>11</c:v>
                </c:pt>
                <c:pt idx="18">
                  <c:v>6</c:v>
                </c:pt>
                <c:pt idx="19">
                  <c:v>6</c:v>
                </c:pt>
                <c:pt idx="20">
                  <c:v>8</c:v>
                </c:pt>
                <c:pt idx="21">
                  <c:v>9</c:v>
                </c:pt>
                <c:pt idx="22">
                  <c:v>11</c:v>
                </c:pt>
                <c:pt idx="23">
                  <c:v>9</c:v>
                </c:pt>
                <c:pt idx="24">
                  <c:v>9</c:v>
                </c:pt>
                <c:pt idx="25">
                  <c:v>5</c:v>
                </c:pt>
                <c:pt idx="26">
                  <c:v>4</c:v>
                </c:pt>
                <c:pt idx="27">
                  <c:v>7</c:v>
                </c:pt>
                <c:pt idx="28">
                  <c:v>6</c:v>
                </c:pt>
              </c:numCache>
            </c:numRef>
          </c:val>
        </c:ser>
        <c:ser>
          <c:idx val="2"/>
          <c:order val="2"/>
          <c:tx>
            <c:strRef>
              <c:f>'Sampling Intensity'!$D$1</c:f>
              <c:strCache>
                <c:ptCount val="1"/>
                <c:pt idx="0">
                  <c:v>Comm Disc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'Sampling Intensity'!$A$2:$A$30</c:f>
              <c:numCache>
                <c:formatCode>General</c:formatCode>
                <c:ptCount val="29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</c:numCache>
            </c:numRef>
          </c:cat>
          <c:val>
            <c:numRef>
              <c:f>'Sampling Intensity'!$D$2:$D$30</c:f>
              <c:numCache>
                <c:formatCode>General</c:formatCode>
                <c:ptCount val="29"/>
                <c:pt idx="7">
                  <c:v>27</c:v>
                </c:pt>
                <c:pt idx="8">
                  <c:v>29</c:v>
                </c:pt>
                <c:pt idx="9">
                  <c:v>19</c:v>
                </c:pt>
                <c:pt idx="10">
                  <c:v>8</c:v>
                </c:pt>
                <c:pt idx="11">
                  <c:v>24</c:v>
                </c:pt>
                <c:pt idx="12">
                  <c:v>34</c:v>
                </c:pt>
                <c:pt idx="13">
                  <c:v>13</c:v>
                </c:pt>
                <c:pt idx="14">
                  <c:v>17</c:v>
                </c:pt>
                <c:pt idx="15">
                  <c:v>29</c:v>
                </c:pt>
                <c:pt idx="16">
                  <c:v>56</c:v>
                </c:pt>
                <c:pt idx="17">
                  <c:v>142</c:v>
                </c:pt>
                <c:pt idx="18">
                  <c:v>22</c:v>
                </c:pt>
                <c:pt idx="19">
                  <c:v>26</c:v>
                </c:pt>
                <c:pt idx="20">
                  <c:v>9</c:v>
                </c:pt>
                <c:pt idx="21">
                  <c:v>10</c:v>
                </c:pt>
                <c:pt idx="22">
                  <c:v>2</c:v>
                </c:pt>
                <c:pt idx="23">
                  <c:v>4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</c:ser>
        <c:ser>
          <c:idx val="3"/>
          <c:order val="3"/>
          <c:tx>
            <c:strRef>
              <c:f>'Sampling Intensity'!$E$1</c:f>
              <c:strCache>
                <c:ptCount val="1"/>
                <c:pt idx="0">
                  <c:v>Rec Land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'Sampling Intensity'!$A$2:$A$30</c:f>
              <c:numCache>
                <c:formatCode>General</c:formatCode>
                <c:ptCount val="29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</c:numCache>
            </c:numRef>
          </c:cat>
          <c:val>
            <c:numRef>
              <c:f>'Sampling Intensity'!$E$2:$E$30</c:f>
              <c:numCache>
                <c:formatCode>General</c:formatCode>
                <c:ptCount val="29"/>
                <c:pt idx="0">
                  <c:v>223</c:v>
                </c:pt>
                <c:pt idx="1">
                  <c:v>244</c:v>
                </c:pt>
                <c:pt idx="2">
                  <c:v>322</c:v>
                </c:pt>
                <c:pt idx="3">
                  <c:v>248</c:v>
                </c:pt>
                <c:pt idx="4">
                  <c:v>343</c:v>
                </c:pt>
                <c:pt idx="5">
                  <c:v>216</c:v>
                </c:pt>
                <c:pt idx="6">
                  <c:v>172</c:v>
                </c:pt>
                <c:pt idx="7">
                  <c:v>70</c:v>
                </c:pt>
                <c:pt idx="8">
                  <c:v>57</c:v>
                </c:pt>
                <c:pt idx="9">
                  <c:v>64</c:v>
                </c:pt>
                <c:pt idx="10">
                  <c:v>59</c:v>
                </c:pt>
                <c:pt idx="11">
                  <c:v>63</c:v>
                </c:pt>
                <c:pt idx="12">
                  <c:v>69</c:v>
                </c:pt>
                <c:pt idx="13">
                  <c:v>100</c:v>
                </c:pt>
                <c:pt idx="14">
                  <c:v>81</c:v>
                </c:pt>
                <c:pt idx="15">
                  <c:v>112</c:v>
                </c:pt>
                <c:pt idx="16">
                  <c:v>106</c:v>
                </c:pt>
                <c:pt idx="17">
                  <c:v>147</c:v>
                </c:pt>
                <c:pt idx="18">
                  <c:v>225</c:v>
                </c:pt>
                <c:pt idx="19">
                  <c:v>124</c:v>
                </c:pt>
                <c:pt idx="20">
                  <c:v>99</c:v>
                </c:pt>
                <c:pt idx="21">
                  <c:v>144</c:v>
                </c:pt>
                <c:pt idx="22">
                  <c:v>114</c:v>
                </c:pt>
                <c:pt idx="23">
                  <c:v>168</c:v>
                </c:pt>
                <c:pt idx="24">
                  <c:v>186</c:v>
                </c:pt>
                <c:pt idx="25">
                  <c:v>132</c:v>
                </c:pt>
                <c:pt idx="26">
                  <c:v>180</c:v>
                </c:pt>
                <c:pt idx="27">
                  <c:v>123</c:v>
                </c:pt>
                <c:pt idx="28">
                  <c:v>129</c:v>
                </c:pt>
              </c:numCache>
            </c:numRef>
          </c:val>
        </c:ser>
        <c:ser>
          <c:idx val="4"/>
          <c:order val="4"/>
          <c:tx>
            <c:strRef>
              <c:f>'Sampling Intensity'!$F$1</c:f>
              <c:strCache>
                <c:ptCount val="1"/>
                <c:pt idx="0">
                  <c:v>Rec Disc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'Sampling Intensity'!$A$2:$A$30</c:f>
              <c:numCache>
                <c:formatCode>General</c:formatCode>
                <c:ptCount val="29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</c:numCache>
            </c:numRef>
          </c:cat>
          <c:val>
            <c:numRef>
              <c:f>'Sampling Intensity'!$F$2:$F$30</c:f>
              <c:numCache>
                <c:formatCode>General</c:formatCode>
                <c:ptCount val="29"/>
                <c:pt idx="0">
                  <c:v>14</c:v>
                </c:pt>
                <c:pt idx="1">
                  <c:v>14</c:v>
                </c:pt>
                <c:pt idx="2">
                  <c:v>15</c:v>
                </c:pt>
                <c:pt idx="3">
                  <c:v>5</c:v>
                </c:pt>
                <c:pt idx="4">
                  <c:v>24</c:v>
                </c:pt>
                <c:pt idx="5">
                  <c:v>20</c:v>
                </c:pt>
                <c:pt idx="6">
                  <c:v>13</c:v>
                </c:pt>
                <c:pt idx="7">
                  <c:v>7</c:v>
                </c:pt>
                <c:pt idx="8">
                  <c:v>8</c:v>
                </c:pt>
                <c:pt idx="9">
                  <c:v>10</c:v>
                </c:pt>
                <c:pt idx="10">
                  <c:v>11</c:v>
                </c:pt>
                <c:pt idx="11">
                  <c:v>19</c:v>
                </c:pt>
                <c:pt idx="12">
                  <c:v>17</c:v>
                </c:pt>
                <c:pt idx="13" formatCode="0">
                  <c:v>29</c:v>
                </c:pt>
                <c:pt idx="14" formatCode="0">
                  <c:v>23</c:v>
                </c:pt>
                <c:pt idx="15" formatCode="0">
                  <c:v>21</c:v>
                </c:pt>
                <c:pt idx="16" formatCode="0">
                  <c:v>18</c:v>
                </c:pt>
                <c:pt idx="17" formatCode="0">
                  <c:v>17</c:v>
                </c:pt>
                <c:pt idx="18" formatCode="0">
                  <c:v>10</c:v>
                </c:pt>
                <c:pt idx="19" formatCode="0">
                  <c:v>15</c:v>
                </c:pt>
                <c:pt idx="20" formatCode="0">
                  <c:v>11</c:v>
                </c:pt>
                <c:pt idx="21" formatCode="0">
                  <c:v>14</c:v>
                </c:pt>
                <c:pt idx="22" formatCode="0">
                  <c:v>24</c:v>
                </c:pt>
                <c:pt idx="23" formatCode="0">
                  <c:v>13</c:v>
                </c:pt>
                <c:pt idx="24" formatCode="0">
                  <c:v>8</c:v>
                </c:pt>
                <c:pt idx="25" formatCode="0">
                  <c:v>13</c:v>
                </c:pt>
                <c:pt idx="26" formatCode="0">
                  <c:v>13</c:v>
                </c:pt>
                <c:pt idx="27" formatCode="0">
                  <c:v>5</c:v>
                </c:pt>
                <c:pt idx="28" formatCode="0">
                  <c:v>14</c:v>
                </c:pt>
              </c:numCache>
            </c:numRef>
          </c:val>
        </c:ser>
        <c:ser>
          <c:idx val="0"/>
          <c:order val="5"/>
          <c:tx>
            <c:strRef>
              <c:f>'Sampling Intensity'!$G$1</c:f>
              <c:strCache>
                <c:ptCount val="1"/>
                <c:pt idx="0">
                  <c:v>Threshold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'Sampling Intensity'!$A$2:$A$30</c:f>
              <c:numCache>
                <c:formatCode>General</c:formatCode>
                <c:ptCount val="29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</c:numCache>
            </c:numRef>
          </c:cat>
          <c:val>
            <c:numRef>
              <c:f>'Sampling Intensity'!$G$2:$G$30</c:f>
              <c:numCache>
                <c:formatCode>General</c:formatCode>
                <c:ptCount val="29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200</c:v>
                </c:pt>
                <c:pt idx="10">
                  <c:v>200</c:v>
                </c:pt>
                <c:pt idx="11">
                  <c:v>200</c:v>
                </c:pt>
                <c:pt idx="12">
                  <c:v>200</c:v>
                </c:pt>
                <c:pt idx="13">
                  <c:v>200</c:v>
                </c:pt>
                <c:pt idx="14">
                  <c:v>200</c:v>
                </c:pt>
                <c:pt idx="15">
                  <c:v>200</c:v>
                </c:pt>
                <c:pt idx="16">
                  <c:v>200</c:v>
                </c:pt>
                <c:pt idx="17">
                  <c:v>200</c:v>
                </c:pt>
                <c:pt idx="18">
                  <c:v>200</c:v>
                </c:pt>
                <c:pt idx="19">
                  <c:v>200</c:v>
                </c:pt>
                <c:pt idx="20">
                  <c:v>200</c:v>
                </c:pt>
                <c:pt idx="21">
                  <c:v>200</c:v>
                </c:pt>
                <c:pt idx="22">
                  <c:v>200</c:v>
                </c:pt>
                <c:pt idx="23">
                  <c:v>200</c:v>
                </c:pt>
                <c:pt idx="24">
                  <c:v>200</c:v>
                </c:pt>
                <c:pt idx="25">
                  <c:v>200</c:v>
                </c:pt>
                <c:pt idx="26">
                  <c:v>200</c:v>
                </c:pt>
                <c:pt idx="27">
                  <c:v>200</c:v>
                </c:pt>
                <c:pt idx="28">
                  <c:v>200</c:v>
                </c:pt>
              </c:numCache>
            </c:numRef>
          </c:val>
        </c:ser>
        <c:marker val="1"/>
        <c:axId val="47252224"/>
        <c:axId val="47254144"/>
      </c:lineChart>
      <c:catAx>
        <c:axId val="47252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1875032808398969"/>
              <c:y val="0.8173431546863096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254144"/>
        <c:crosses val="autoZero"/>
        <c:auto val="1"/>
        <c:lblAlgn val="ctr"/>
        <c:lblOffset val="100"/>
        <c:tickLblSkip val="2"/>
        <c:tickMarkSkip val="1"/>
      </c:catAx>
      <c:valAx>
        <c:axId val="47254144"/>
        <c:scaling>
          <c:orientation val="minMax"/>
          <c:max val="35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Metric tons per 100 lengths</a:t>
                </a:r>
              </a:p>
            </c:rich>
          </c:tx>
          <c:layout>
            <c:manualLayout>
              <c:xMode val="edge"/>
              <c:yMode val="edge"/>
              <c:x val="2.5000000000000095E-2"/>
              <c:y val="0.2453874005787237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252224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3.4375000000000183E-2"/>
          <c:y val="0.89298888872287563"/>
          <c:w val="0.93125065616797964"/>
          <c:h val="9.4095932505591215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Summer Flounder Assessment Comparison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MRIP: MRFSS ratio = 0.993</a:t>
            </a:r>
          </a:p>
        </c:rich>
      </c:tx>
      <c:layout>
        <c:manualLayout>
          <c:xMode val="edge"/>
          <c:yMode val="edge"/>
          <c:x val="0.27493912219305922"/>
          <c:y val="2.941176470588235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0072992700729941"/>
          <c:y val="0.15294146932726321"/>
          <c:w val="0.77372262773722633"/>
          <c:h val="0.60980508924074994"/>
        </c:manualLayout>
      </c:layout>
      <c:lineChart>
        <c:grouping val="standard"/>
        <c:ser>
          <c:idx val="3"/>
          <c:order val="0"/>
          <c:tx>
            <c:v>MRFSS</c:v>
          </c:tx>
          <c:spPr>
            <a:ln w="12700">
              <a:solidFill>
                <a:sysClr val="windowText" lastClr="000000"/>
              </a:solidFill>
            </a:ln>
          </c:spPr>
          <c:marker>
            <c:symbol val="square"/>
            <c:size val="7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cat>
            <c:numRef>
              <c:f>'MRFSS v MRIP'!$A$3:$A$32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'MRFSS v MRIP'!$B$3:$B$32</c:f>
              <c:numCache>
                <c:formatCode>#,##0</c:formatCode>
                <c:ptCount val="30"/>
                <c:pt idx="0">
                  <c:v>25147</c:v>
                </c:pt>
                <c:pt idx="1">
                  <c:v>24924.3</c:v>
                </c:pt>
                <c:pt idx="2">
                  <c:v>21115.200000000001</c:v>
                </c:pt>
                <c:pt idx="3">
                  <c:v>18763.900000000001</c:v>
                </c:pt>
                <c:pt idx="4">
                  <c:v>17963.8</c:v>
                </c:pt>
                <c:pt idx="5">
                  <c:v>18477.599999999969</c:v>
                </c:pt>
                <c:pt idx="6">
                  <c:v>10929.8</c:v>
                </c:pt>
                <c:pt idx="7">
                  <c:v>7071.1500000000024</c:v>
                </c:pt>
                <c:pt idx="8">
                  <c:v>9634.91</c:v>
                </c:pt>
                <c:pt idx="9">
                  <c:v>9175.1</c:v>
                </c:pt>
                <c:pt idx="10">
                  <c:v>10711.5</c:v>
                </c:pt>
                <c:pt idx="11">
                  <c:v>12535</c:v>
                </c:pt>
                <c:pt idx="12">
                  <c:v>15517.5</c:v>
                </c:pt>
                <c:pt idx="13">
                  <c:v>20974.7</c:v>
                </c:pt>
                <c:pt idx="14">
                  <c:v>23838.7</c:v>
                </c:pt>
                <c:pt idx="15">
                  <c:v>24819.9</c:v>
                </c:pt>
                <c:pt idx="16">
                  <c:v>27291.200000000001</c:v>
                </c:pt>
                <c:pt idx="17">
                  <c:v>28721.1</c:v>
                </c:pt>
                <c:pt idx="18">
                  <c:v>34388.199999999997</c:v>
                </c:pt>
                <c:pt idx="19">
                  <c:v>36763</c:v>
                </c:pt>
                <c:pt idx="20">
                  <c:v>41605.5</c:v>
                </c:pt>
                <c:pt idx="21">
                  <c:v>45738.5</c:v>
                </c:pt>
                <c:pt idx="22">
                  <c:v>47039.9</c:v>
                </c:pt>
                <c:pt idx="23">
                  <c:v>46135</c:v>
                </c:pt>
                <c:pt idx="24">
                  <c:v>48373.4</c:v>
                </c:pt>
                <c:pt idx="25">
                  <c:v>50020.6</c:v>
                </c:pt>
                <c:pt idx="26">
                  <c:v>52461.599999999999</c:v>
                </c:pt>
                <c:pt idx="27">
                  <c:v>56081</c:v>
                </c:pt>
                <c:pt idx="28">
                  <c:v>57638</c:v>
                </c:pt>
                <c:pt idx="29">
                  <c:v>57414.9</c:v>
                </c:pt>
              </c:numCache>
            </c:numRef>
          </c:val>
        </c:ser>
        <c:ser>
          <c:idx val="0"/>
          <c:order val="1"/>
          <c:tx>
            <c:v>MRIP</c:v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'MRFSS v MRIP'!$A$3:$A$32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'MRFSS v MRIP'!$C$3:$C$32</c:f>
              <c:numCache>
                <c:formatCode>#,##0</c:formatCode>
                <c:ptCount val="30"/>
                <c:pt idx="0">
                  <c:v>25005.8</c:v>
                </c:pt>
                <c:pt idx="1">
                  <c:v>24812.9</c:v>
                </c:pt>
                <c:pt idx="2">
                  <c:v>21029.3</c:v>
                </c:pt>
                <c:pt idx="3">
                  <c:v>18669.900000000001</c:v>
                </c:pt>
                <c:pt idx="4">
                  <c:v>17884.2</c:v>
                </c:pt>
                <c:pt idx="5">
                  <c:v>18402</c:v>
                </c:pt>
                <c:pt idx="6">
                  <c:v>10897.4</c:v>
                </c:pt>
                <c:pt idx="7">
                  <c:v>7040</c:v>
                </c:pt>
                <c:pt idx="8">
                  <c:v>9589</c:v>
                </c:pt>
                <c:pt idx="9">
                  <c:v>9134.7000000000007</c:v>
                </c:pt>
                <c:pt idx="10">
                  <c:v>10653.2</c:v>
                </c:pt>
                <c:pt idx="11">
                  <c:v>12470.5</c:v>
                </c:pt>
                <c:pt idx="12">
                  <c:v>15431.1</c:v>
                </c:pt>
                <c:pt idx="13">
                  <c:v>20835.099999999969</c:v>
                </c:pt>
                <c:pt idx="14">
                  <c:v>23672.5</c:v>
                </c:pt>
                <c:pt idx="15">
                  <c:v>24659.5</c:v>
                </c:pt>
                <c:pt idx="16">
                  <c:v>27129.7</c:v>
                </c:pt>
                <c:pt idx="17">
                  <c:v>28559.7</c:v>
                </c:pt>
                <c:pt idx="18">
                  <c:v>34234.699999999997</c:v>
                </c:pt>
                <c:pt idx="19">
                  <c:v>36660.800000000003</c:v>
                </c:pt>
                <c:pt idx="20">
                  <c:v>41548.300000000003</c:v>
                </c:pt>
                <c:pt idx="21">
                  <c:v>45748.800000000003</c:v>
                </c:pt>
                <c:pt idx="22">
                  <c:v>46854.8</c:v>
                </c:pt>
                <c:pt idx="23">
                  <c:v>45674.1</c:v>
                </c:pt>
                <c:pt idx="24">
                  <c:v>47942.6</c:v>
                </c:pt>
                <c:pt idx="25">
                  <c:v>49827.6</c:v>
                </c:pt>
                <c:pt idx="26">
                  <c:v>52234.6</c:v>
                </c:pt>
                <c:pt idx="27">
                  <c:v>55953.7</c:v>
                </c:pt>
                <c:pt idx="28">
                  <c:v>57427.3</c:v>
                </c:pt>
                <c:pt idx="29">
                  <c:v>57020.4</c:v>
                </c:pt>
              </c:numCache>
            </c:numRef>
          </c:val>
        </c:ser>
        <c:marker val="1"/>
        <c:axId val="47296512"/>
        <c:axId val="47298432"/>
      </c:lineChart>
      <c:catAx>
        <c:axId val="47296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4379562043795615"/>
              <c:y val="0.8392172932316429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298432"/>
        <c:crosses val="autoZero"/>
        <c:auto val="1"/>
        <c:lblAlgn val="ctr"/>
        <c:lblOffset val="100"/>
        <c:tickLblSkip val="4"/>
        <c:tickMarkSkip val="1"/>
      </c:catAx>
      <c:valAx>
        <c:axId val="472984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SSB (mt)</a:t>
                </a:r>
              </a:p>
            </c:rich>
          </c:tx>
          <c:layout>
            <c:manualLayout>
              <c:xMode val="edge"/>
              <c:yMode val="edge"/>
              <c:x val="2.9197080291970798E-2"/>
              <c:y val="0.38627524945475245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296512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2124763050452024"/>
          <c:y val="0.91328886830322653"/>
          <c:w val="0.31666666666666765"/>
          <c:h val="4.749544542226340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Total Catch and Fishing Mortality</a:t>
            </a:r>
          </a:p>
        </c:rich>
      </c:tx>
      <c:layout>
        <c:manualLayout>
          <c:xMode val="edge"/>
          <c:yMode val="edge"/>
          <c:x val="0.2782608695652185"/>
          <c:y val="2.972399150743099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8434782608695671"/>
          <c:y val="0.16135914559934367"/>
          <c:w val="0.67304347826087429"/>
          <c:h val="0.56900330290294465"/>
        </c:manualLayout>
      </c:layout>
      <c:lineChart>
        <c:grouping val="standard"/>
        <c:ser>
          <c:idx val="0"/>
          <c:order val="1"/>
          <c:tx>
            <c:v>Total Catch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'Assessment Summary Figures'!$K$3:$K$32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 formatCode="0">
                  <c:v>2007</c:v>
                </c:pt>
                <c:pt idx="26" formatCode="0">
                  <c:v>2008</c:v>
                </c:pt>
                <c:pt idx="27" formatCode="0">
                  <c:v>2009</c:v>
                </c:pt>
                <c:pt idx="28" formatCode="0">
                  <c:v>2010</c:v>
                </c:pt>
                <c:pt idx="29" formatCode="0">
                  <c:v>2011</c:v>
                </c:pt>
              </c:numCache>
            </c:numRef>
          </c:cat>
          <c:val>
            <c:numRef>
              <c:f>Catches!$C$4:$C$33</c:f>
              <c:numCache>
                <c:formatCode>0</c:formatCode>
                <c:ptCount val="30"/>
                <c:pt idx="0">
                  <c:v>18847</c:v>
                </c:pt>
                <c:pt idx="1">
                  <c:v>26291</c:v>
                </c:pt>
                <c:pt idx="2">
                  <c:v>25934</c:v>
                </c:pt>
                <c:pt idx="3">
                  <c:v>20357</c:v>
                </c:pt>
                <c:pt idx="4">
                  <c:v>20741</c:v>
                </c:pt>
                <c:pt idx="5">
                  <c:v>18223</c:v>
                </c:pt>
                <c:pt idx="6">
                  <c:v>21564</c:v>
                </c:pt>
                <c:pt idx="7">
                  <c:v>10294</c:v>
                </c:pt>
                <c:pt idx="8">
                  <c:v>7938</c:v>
                </c:pt>
                <c:pt idx="9">
                  <c:v>11254</c:v>
                </c:pt>
                <c:pt idx="10">
                  <c:v>11751</c:v>
                </c:pt>
                <c:pt idx="11">
                  <c:v>11391</c:v>
                </c:pt>
                <c:pt idx="12">
                  <c:v>12332</c:v>
                </c:pt>
                <c:pt idx="13">
                  <c:v>10436</c:v>
                </c:pt>
                <c:pt idx="14">
                  <c:v>11376</c:v>
                </c:pt>
                <c:pt idx="15">
                  <c:v>10168</c:v>
                </c:pt>
                <c:pt idx="16">
                  <c:v>11758</c:v>
                </c:pt>
                <c:pt idx="17">
                  <c:v>10798</c:v>
                </c:pt>
                <c:pt idx="18">
                  <c:v>14102</c:v>
                </c:pt>
                <c:pt idx="19">
                  <c:v>11875</c:v>
                </c:pt>
                <c:pt idx="20">
                  <c:v>11355</c:v>
                </c:pt>
                <c:pt idx="21">
                  <c:v>13038</c:v>
                </c:pt>
                <c:pt idx="22">
                  <c:v>14463</c:v>
                </c:pt>
                <c:pt idx="23">
                  <c:v>13939</c:v>
                </c:pt>
                <c:pt idx="24">
                  <c:v>12125</c:v>
                </c:pt>
                <c:pt idx="25">
                  <c:v>9999</c:v>
                </c:pt>
                <c:pt idx="26">
                  <c:v>9299</c:v>
                </c:pt>
                <c:pt idx="27">
                  <c:v>8824</c:v>
                </c:pt>
                <c:pt idx="28">
                  <c:v>9514</c:v>
                </c:pt>
                <c:pt idx="29">
                  <c:v>11378</c:v>
                </c:pt>
              </c:numCache>
            </c:numRef>
          </c:val>
        </c:ser>
        <c:marker val="1"/>
        <c:axId val="47735936"/>
        <c:axId val="47737856"/>
      </c:lineChart>
      <c:lineChart>
        <c:grouping val="standard"/>
        <c:ser>
          <c:idx val="3"/>
          <c:order val="0"/>
          <c:tx>
            <c:v>Fishing Mortality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x"/>
            <c:size val="3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'Assessment Summary Figures'!$K$3:$K$32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 formatCode="0">
                  <c:v>2007</c:v>
                </c:pt>
                <c:pt idx="26" formatCode="0">
                  <c:v>2008</c:v>
                </c:pt>
                <c:pt idx="27" formatCode="0">
                  <c:v>2009</c:v>
                </c:pt>
                <c:pt idx="28" formatCode="0">
                  <c:v>2010</c:v>
                </c:pt>
                <c:pt idx="29" formatCode="0">
                  <c:v>2011</c:v>
                </c:pt>
              </c:numCache>
            </c:numRef>
          </c:cat>
          <c:val>
            <c:numRef>
              <c:f>'Assessment Summary Figures'!$L$3:$L$32</c:f>
              <c:numCache>
                <c:formatCode>0.000</c:formatCode>
                <c:ptCount val="30"/>
                <c:pt idx="0">
                  <c:v>1.1038999999999981</c:v>
                </c:pt>
                <c:pt idx="1">
                  <c:v>1.4178999999999964</c:v>
                </c:pt>
                <c:pt idx="2">
                  <c:v>1.5514999999999981</c:v>
                </c:pt>
                <c:pt idx="3">
                  <c:v>1.4862</c:v>
                </c:pt>
                <c:pt idx="4">
                  <c:v>1.6739999999999982</c:v>
                </c:pt>
                <c:pt idx="5">
                  <c:v>1.4032999999999971</c:v>
                </c:pt>
                <c:pt idx="6">
                  <c:v>1.9810000000000001</c:v>
                </c:pt>
                <c:pt idx="7">
                  <c:v>1.5023</c:v>
                </c:pt>
                <c:pt idx="8">
                  <c:v>1.1133999999999982</c:v>
                </c:pt>
                <c:pt idx="9">
                  <c:v>1.45</c:v>
                </c:pt>
                <c:pt idx="10">
                  <c:v>1.4792999999999976</c:v>
                </c:pt>
                <c:pt idx="11">
                  <c:v>1.2202999999999982</c:v>
                </c:pt>
                <c:pt idx="12">
                  <c:v>1.1254</c:v>
                </c:pt>
                <c:pt idx="13">
                  <c:v>1.8577999999999979</c:v>
                </c:pt>
                <c:pt idx="14">
                  <c:v>1.5517999999999978</c:v>
                </c:pt>
                <c:pt idx="15">
                  <c:v>0.96780000000000088</c:v>
                </c:pt>
                <c:pt idx="16">
                  <c:v>0.86170000000000102</c:v>
                </c:pt>
                <c:pt idx="17">
                  <c:v>0.62810000000000088</c:v>
                </c:pt>
                <c:pt idx="18">
                  <c:v>0.60850000000000004</c:v>
                </c:pt>
                <c:pt idx="19">
                  <c:v>0.51290000000000002</c:v>
                </c:pt>
                <c:pt idx="20">
                  <c:v>0.45050000000000001</c:v>
                </c:pt>
                <c:pt idx="21">
                  <c:v>0.43060000000000032</c:v>
                </c:pt>
                <c:pt idx="22">
                  <c:v>0.47220000000000001</c:v>
                </c:pt>
                <c:pt idx="23">
                  <c:v>0.48170000000000002</c:v>
                </c:pt>
                <c:pt idx="24">
                  <c:v>0.35180000000000045</c:v>
                </c:pt>
                <c:pt idx="25">
                  <c:v>0.24830000000000021</c:v>
                </c:pt>
                <c:pt idx="26">
                  <c:v>0.22600000000000001</c:v>
                </c:pt>
                <c:pt idx="27">
                  <c:v>0.1991</c:v>
                </c:pt>
                <c:pt idx="28">
                  <c:v>0.20300000000000001</c:v>
                </c:pt>
                <c:pt idx="29">
                  <c:v>0.24080000000000001</c:v>
                </c:pt>
              </c:numCache>
            </c:numRef>
          </c:val>
        </c:ser>
        <c:ser>
          <c:idx val="1"/>
          <c:order val="2"/>
          <c:tx>
            <c:strRef>
              <c:f>'Assessment Summary Figures'!$M$2</c:f>
              <c:strCache>
                <c:ptCount val="1"/>
                <c:pt idx="0">
                  <c:v>F35% = FMSY = 0.310</c:v>
                </c:pt>
              </c:strCache>
            </c:strRef>
          </c:tx>
          <c:spPr>
            <a:ln w="25400">
              <a:solidFill>
                <a:srgbClr val="000000"/>
              </a:solidFill>
              <a:prstDash val="lgDash"/>
            </a:ln>
          </c:spPr>
          <c:marker>
            <c:symbol val="none"/>
          </c:marker>
          <c:cat>
            <c:numRef>
              <c:f>'Assessment Summary Figures'!$K$3:$K$32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 formatCode="0">
                  <c:v>2007</c:v>
                </c:pt>
                <c:pt idx="26" formatCode="0">
                  <c:v>2008</c:v>
                </c:pt>
                <c:pt idx="27" formatCode="0">
                  <c:v>2009</c:v>
                </c:pt>
                <c:pt idx="28" formatCode="0">
                  <c:v>2010</c:v>
                </c:pt>
                <c:pt idx="29" formatCode="0">
                  <c:v>2011</c:v>
                </c:pt>
              </c:numCache>
            </c:numRef>
          </c:cat>
          <c:val>
            <c:numRef>
              <c:f>'Assessment Summary Figures'!$M$3:$M$32</c:f>
              <c:numCache>
                <c:formatCode>0.00</c:formatCode>
                <c:ptCount val="30"/>
                <c:pt idx="0">
                  <c:v>0.31000000000000044</c:v>
                </c:pt>
                <c:pt idx="1">
                  <c:v>0.31000000000000044</c:v>
                </c:pt>
                <c:pt idx="2">
                  <c:v>0.31000000000000044</c:v>
                </c:pt>
                <c:pt idx="3">
                  <c:v>0.31000000000000044</c:v>
                </c:pt>
                <c:pt idx="4">
                  <c:v>0.31000000000000044</c:v>
                </c:pt>
                <c:pt idx="5">
                  <c:v>0.31000000000000044</c:v>
                </c:pt>
                <c:pt idx="6">
                  <c:v>0.31000000000000044</c:v>
                </c:pt>
                <c:pt idx="7">
                  <c:v>0.31000000000000044</c:v>
                </c:pt>
                <c:pt idx="8">
                  <c:v>0.31000000000000044</c:v>
                </c:pt>
                <c:pt idx="9">
                  <c:v>0.31000000000000044</c:v>
                </c:pt>
                <c:pt idx="10">
                  <c:v>0.31000000000000044</c:v>
                </c:pt>
                <c:pt idx="11">
                  <c:v>0.31000000000000044</c:v>
                </c:pt>
                <c:pt idx="12">
                  <c:v>0.31000000000000044</c:v>
                </c:pt>
                <c:pt idx="13">
                  <c:v>0.31000000000000044</c:v>
                </c:pt>
                <c:pt idx="14">
                  <c:v>0.31000000000000044</c:v>
                </c:pt>
                <c:pt idx="15">
                  <c:v>0.31000000000000044</c:v>
                </c:pt>
                <c:pt idx="16">
                  <c:v>0.31000000000000044</c:v>
                </c:pt>
                <c:pt idx="17">
                  <c:v>0.31000000000000044</c:v>
                </c:pt>
                <c:pt idx="18">
                  <c:v>0.31000000000000044</c:v>
                </c:pt>
                <c:pt idx="19">
                  <c:v>0.31000000000000044</c:v>
                </c:pt>
                <c:pt idx="20">
                  <c:v>0.31000000000000044</c:v>
                </c:pt>
                <c:pt idx="21">
                  <c:v>0.31000000000000044</c:v>
                </c:pt>
                <c:pt idx="22">
                  <c:v>0.31000000000000044</c:v>
                </c:pt>
                <c:pt idx="23">
                  <c:v>0.31000000000000044</c:v>
                </c:pt>
                <c:pt idx="24">
                  <c:v>0.31000000000000044</c:v>
                </c:pt>
                <c:pt idx="25">
                  <c:v>0.31000000000000044</c:v>
                </c:pt>
                <c:pt idx="26">
                  <c:v>0.31000000000000044</c:v>
                </c:pt>
                <c:pt idx="27">
                  <c:v>0.31000000000000044</c:v>
                </c:pt>
                <c:pt idx="28">
                  <c:v>0.31000000000000044</c:v>
                </c:pt>
                <c:pt idx="29">
                  <c:v>0.31000000000000044</c:v>
                </c:pt>
              </c:numCache>
            </c:numRef>
          </c:val>
        </c:ser>
        <c:marker val="1"/>
        <c:axId val="47744128"/>
        <c:axId val="47745664"/>
      </c:lineChart>
      <c:catAx>
        <c:axId val="47735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8521739130434954"/>
              <c:y val="0.8407661144267796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737856"/>
        <c:crosses val="autoZero"/>
        <c:auto val="1"/>
        <c:lblAlgn val="ctr"/>
        <c:lblOffset val="100"/>
        <c:tickLblSkip val="4"/>
        <c:tickMarkSkip val="1"/>
      </c:catAx>
      <c:valAx>
        <c:axId val="477378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Catch (mt)</a:t>
                </a:r>
              </a:p>
            </c:rich>
          </c:tx>
          <c:layout>
            <c:manualLayout>
              <c:xMode val="edge"/>
              <c:yMode val="edge"/>
              <c:x val="2.782608695652174E-2"/>
              <c:y val="0.35668856679539385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735936"/>
        <c:crosses val="autoZero"/>
        <c:crossBetween val="between"/>
      </c:valAx>
      <c:catAx>
        <c:axId val="47744128"/>
        <c:scaling>
          <c:orientation val="minMax"/>
        </c:scaling>
        <c:delete val="1"/>
        <c:axPos val="b"/>
        <c:numFmt formatCode="General" sourceLinked="1"/>
        <c:tickLblPos val="none"/>
        <c:crossAx val="47745664"/>
        <c:crosses val="autoZero"/>
        <c:auto val="1"/>
        <c:lblAlgn val="ctr"/>
        <c:lblOffset val="100"/>
      </c:catAx>
      <c:valAx>
        <c:axId val="47745664"/>
        <c:scaling>
          <c:orientation val="minMax"/>
        </c:scaling>
        <c:axPos val="r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 ( ages 3-7+ unweighted)</a:t>
                </a:r>
              </a:p>
            </c:rich>
          </c:tx>
          <c:layout>
            <c:manualLayout>
              <c:xMode val="edge"/>
              <c:yMode val="edge"/>
              <c:x val="0.92347826086956519"/>
              <c:y val="0.23354609336253418"/>
            </c:manualLayout>
          </c:layout>
          <c:spPr>
            <a:noFill/>
            <a:ln w="25400">
              <a:noFill/>
            </a:ln>
          </c:spPr>
        </c:title>
        <c:numFmt formatCode="0.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744128"/>
        <c:crosses val="max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6956521739130543E-2"/>
          <c:y val="0.92781516960061516"/>
          <c:w val="0.82434782608695667"/>
          <c:h val="5.7325063666404767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Spawning Stock Biomass (SSB) and Recruitment (R)</a:t>
            </a:r>
          </a:p>
        </c:rich>
      </c:tx>
      <c:layout>
        <c:manualLayout>
          <c:xMode val="edge"/>
          <c:yMode val="edge"/>
          <c:x val="0.14782608695652191"/>
          <c:y val="2.985074626865671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8434782608695671"/>
          <c:y val="0.16204707702462542"/>
          <c:w val="0.61739130434782663"/>
          <c:h val="0.567164769586189"/>
        </c:manualLayout>
      </c:layout>
      <c:barChart>
        <c:barDir val="col"/>
        <c:grouping val="clustered"/>
        <c:ser>
          <c:idx val="0"/>
          <c:order val="1"/>
          <c:tx>
            <c:strRef>
              <c:f>'Assessment Summary Figures'!$G$2</c:f>
              <c:strCache>
                <c:ptCount val="1"/>
                <c:pt idx="0">
                  <c:v>R</c:v>
                </c:pt>
              </c:strCache>
            </c:strRef>
          </c:tx>
          <c:spPr>
            <a:noFill/>
            <a:ln w="25400">
              <a:solidFill>
                <a:srgbClr val="000000"/>
              </a:solidFill>
              <a:prstDash val="solid"/>
            </a:ln>
          </c:spPr>
          <c:cat>
            <c:numRef>
              <c:f>'Assessment Summary Figures'!$F$3:$F$32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 formatCode="0">
                  <c:v>2007</c:v>
                </c:pt>
                <c:pt idx="26" formatCode="0">
                  <c:v>2008</c:v>
                </c:pt>
                <c:pt idx="27" formatCode="0">
                  <c:v>2009</c:v>
                </c:pt>
                <c:pt idx="28" formatCode="0">
                  <c:v>2010</c:v>
                </c:pt>
                <c:pt idx="29" formatCode="0">
                  <c:v>2011</c:v>
                </c:pt>
              </c:numCache>
            </c:numRef>
          </c:cat>
          <c:val>
            <c:numRef>
              <c:f>'Assessment Summary Figures'!$G$3:$G$32</c:f>
              <c:numCache>
                <c:formatCode>#,##0</c:formatCode>
                <c:ptCount val="30"/>
                <c:pt idx="0">
                  <c:v>71569</c:v>
                </c:pt>
                <c:pt idx="1">
                  <c:v>80678</c:v>
                </c:pt>
                <c:pt idx="2">
                  <c:v>44692</c:v>
                </c:pt>
                <c:pt idx="3">
                  <c:v>56822</c:v>
                </c:pt>
                <c:pt idx="4">
                  <c:v>61410</c:v>
                </c:pt>
                <c:pt idx="5">
                  <c:v>46312</c:v>
                </c:pt>
                <c:pt idx="6">
                  <c:v>12806</c:v>
                </c:pt>
                <c:pt idx="7">
                  <c:v>28567</c:v>
                </c:pt>
                <c:pt idx="8">
                  <c:v>37051</c:v>
                </c:pt>
                <c:pt idx="9">
                  <c:v>30908</c:v>
                </c:pt>
                <c:pt idx="10">
                  <c:v>36155</c:v>
                </c:pt>
                <c:pt idx="11">
                  <c:v>37421</c:v>
                </c:pt>
                <c:pt idx="12">
                  <c:v>41846</c:v>
                </c:pt>
                <c:pt idx="13">
                  <c:v>49228</c:v>
                </c:pt>
                <c:pt idx="14">
                  <c:v>35679</c:v>
                </c:pt>
                <c:pt idx="15">
                  <c:v>34969</c:v>
                </c:pt>
                <c:pt idx="16">
                  <c:v>38257</c:v>
                </c:pt>
                <c:pt idx="17">
                  <c:v>31124</c:v>
                </c:pt>
                <c:pt idx="18">
                  <c:v>39465</c:v>
                </c:pt>
                <c:pt idx="19">
                  <c:v>37294</c:v>
                </c:pt>
                <c:pt idx="20">
                  <c:v>44350</c:v>
                </c:pt>
                <c:pt idx="21">
                  <c:v>34375</c:v>
                </c:pt>
                <c:pt idx="22">
                  <c:v>55550</c:v>
                </c:pt>
                <c:pt idx="23">
                  <c:v>30815</c:v>
                </c:pt>
                <c:pt idx="24">
                  <c:v>38461</c:v>
                </c:pt>
                <c:pt idx="25">
                  <c:v>42296</c:v>
                </c:pt>
                <c:pt idx="26">
                  <c:v>46698</c:v>
                </c:pt>
                <c:pt idx="27">
                  <c:v>46573</c:v>
                </c:pt>
                <c:pt idx="28">
                  <c:v>31891</c:v>
                </c:pt>
                <c:pt idx="29">
                  <c:v>25990</c:v>
                </c:pt>
              </c:numCache>
            </c:numRef>
          </c:val>
        </c:ser>
        <c:gapWidth val="50"/>
        <c:axId val="47682688"/>
        <c:axId val="47684224"/>
      </c:barChart>
      <c:lineChart>
        <c:grouping val="standard"/>
        <c:ser>
          <c:idx val="3"/>
          <c:order val="0"/>
          <c:tx>
            <c:strRef>
              <c:f>'Assessment Summary Figures'!$B$2</c:f>
              <c:strCache>
                <c:ptCount val="1"/>
                <c:pt idx="0">
                  <c:v>SSB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'Assessment Summary Figures'!$A$3:$A$32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'Assessment Summary Figures'!$B$3:$B$32</c:f>
              <c:numCache>
                <c:formatCode>#,##0</c:formatCode>
                <c:ptCount val="30"/>
                <c:pt idx="0">
                  <c:v>25005.8</c:v>
                </c:pt>
                <c:pt idx="1">
                  <c:v>24812.9</c:v>
                </c:pt>
                <c:pt idx="2">
                  <c:v>21029.3</c:v>
                </c:pt>
                <c:pt idx="3">
                  <c:v>18669.900000000001</c:v>
                </c:pt>
                <c:pt idx="4">
                  <c:v>17884.2</c:v>
                </c:pt>
                <c:pt idx="5">
                  <c:v>18402</c:v>
                </c:pt>
                <c:pt idx="6">
                  <c:v>10897.4</c:v>
                </c:pt>
                <c:pt idx="7">
                  <c:v>7040</c:v>
                </c:pt>
                <c:pt idx="8">
                  <c:v>9589</c:v>
                </c:pt>
                <c:pt idx="9">
                  <c:v>9134.7000000000007</c:v>
                </c:pt>
                <c:pt idx="10">
                  <c:v>10653.2</c:v>
                </c:pt>
                <c:pt idx="11">
                  <c:v>12470.5</c:v>
                </c:pt>
                <c:pt idx="12">
                  <c:v>15431.1</c:v>
                </c:pt>
                <c:pt idx="13">
                  <c:v>20835.099999999969</c:v>
                </c:pt>
                <c:pt idx="14">
                  <c:v>23672.5</c:v>
                </c:pt>
                <c:pt idx="15">
                  <c:v>24659.5</c:v>
                </c:pt>
                <c:pt idx="16">
                  <c:v>27129.7</c:v>
                </c:pt>
                <c:pt idx="17">
                  <c:v>28559.7</c:v>
                </c:pt>
                <c:pt idx="18">
                  <c:v>34234.699999999997</c:v>
                </c:pt>
                <c:pt idx="19">
                  <c:v>36660.800000000003</c:v>
                </c:pt>
                <c:pt idx="20">
                  <c:v>41548.300000000003</c:v>
                </c:pt>
                <c:pt idx="21">
                  <c:v>45748.800000000003</c:v>
                </c:pt>
                <c:pt idx="22">
                  <c:v>46854.8</c:v>
                </c:pt>
                <c:pt idx="23">
                  <c:v>45674.1</c:v>
                </c:pt>
                <c:pt idx="24">
                  <c:v>47942.6</c:v>
                </c:pt>
                <c:pt idx="25">
                  <c:v>49827.6</c:v>
                </c:pt>
                <c:pt idx="26">
                  <c:v>52234.6</c:v>
                </c:pt>
                <c:pt idx="27">
                  <c:v>55953.7</c:v>
                </c:pt>
                <c:pt idx="28">
                  <c:v>57427.3</c:v>
                </c:pt>
                <c:pt idx="29">
                  <c:v>57020.4</c:v>
                </c:pt>
              </c:numCache>
            </c:numRef>
          </c:val>
        </c:ser>
        <c:marker val="1"/>
        <c:axId val="47674496"/>
        <c:axId val="47676416"/>
      </c:lineChart>
      <c:catAx>
        <c:axId val="47674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45739130434782632"/>
              <c:y val="0.840086183256941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676416"/>
        <c:crosses val="autoZero"/>
        <c:auto val="1"/>
        <c:lblAlgn val="ctr"/>
        <c:lblOffset val="100"/>
        <c:tickLblSkip val="4"/>
        <c:tickMarkSkip val="1"/>
      </c:catAx>
      <c:valAx>
        <c:axId val="476764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SSB (mt)</a:t>
                </a:r>
              </a:p>
            </c:rich>
          </c:tx>
          <c:layout>
            <c:manualLayout>
              <c:xMode val="edge"/>
              <c:yMode val="edge"/>
              <c:x val="2.782608695652174E-2"/>
              <c:y val="0.36887038373934899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674496"/>
        <c:crosses val="autoZero"/>
        <c:crossBetween val="between"/>
        <c:majorUnit val="10000"/>
      </c:valAx>
      <c:catAx>
        <c:axId val="47682688"/>
        <c:scaling>
          <c:orientation val="minMax"/>
        </c:scaling>
        <c:delete val="1"/>
        <c:axPos val="b"/>
        <c:numFmt formatCode="General" sourceLinked="1"/>
        <c:tickLblPos val="none"/>
        <c:crossAx val="47684224"/>
        <c:crosses val="autoZero"/>
        <c:auto val="1"/>
        <c:lblAlgn val="ctr"/>
        <c:lblOffset val="100"/>
      </c:catAx>
      <c:valAx>
        <c:axId val="47684224"/>
        <c:scaling>
          <c:orientation val="minMax"/>
          <c:max val="100000"/>
        </c:scaling>
        <c:axPos val="r"/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 (age 0, 000s)</a:t>
                </a:r>
              </a:p>
            </c:rich>
          </c:tx>
          <c:layout>
            <c:manualLayout>
              <c:xMode val="edge"/>
              <c:yMode val="edge"/>
              <c:x val="0.92347826086956519"/>
              <c:y val="0.32196184432169961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682688"/>
        <c:crosses val="max"/>
        <c:crossBetween val="between"/>
        <c:majorUnit val="20000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843478260869575"/>
          <c:y val="0.92750622590086418"/>
          <c:w val="0.21739130434782697"/>
          <c:h val="5.756929637526653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Summer flounder S-R Data
for 1983-2011 Year Classes</a:t>
            </a:r>
          </a:p>
        </c:rich>
      </c:tx>
      <c:layout>
        <c:manualLayout>
          <c:xMode val="edge"/>
          <c:yMode val="edge"/>
          <c:x val="0.30965448991007455"/>
          <c:y val="3.066037735849061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575621470182791"/>
          <c:y val="0.2193398752347841"/>
          <c:w val="0.7741361675634838"/>
          <c:h val="0.60613277349827632"/>
        </c:manualLayout>
      </c:layout>
      <c:scatterChart>
        <c:scatterStyle val="smoothMarker"/>
        <c:ser>
          <c:idx val="0"/>
          <c:order val="0"/>
          <c:tx>
            <c:strRef>
              <c:f>'S-R Plot'!$J$1</c:f>
              <c:strCache>
                <c:ptCount val="1"/>
                <c:pt idx="0">
                  <c:v>R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'S-R Plot'!$I$2:$I$30</c:f>
              <c:numCache>
                <c:formatCode>#,##0</c:formatCode>
                <c:ptCount val="29"/>
                <c:pt idx="0">
                  <c:v>25005.8</c:v>
                </c:pt>
                <c:pt idx="1">
                  <c:v>24812.9</c:v>
                </c:pt>
                <c:pt idx="2">
                  <c:v>21029.3</c:v>
                </c:pt>
                <c:pt idx="3">
                  <c:v>18669.900000000001</c:v>
                </c:pt>
                <c:pt idx="4">
                  <c:v>17884.2</c:v>
                </c:pt>
                <c:pt idx="5">
                  <c:v>18402</c:v>
                </c:pt>
                <c:pt idx="6">
                  <c:v>10897.4</c:v>
                </c:pt>
                <c:pt idx="7">
                  <c:v>7040</c:v>
                </c:pt>
                <c:pt idx="8">
                  <c:v>9589</c:v>
                </c:pt>
                <c:pt idx="9">
                  <c:v>9134.7000000000007</c:v>
                </c:pt>
                <c:pt idx="10">
                  <c:v>10653.2</c:v>
                </c:pt>
                <c:pt idx="11">
                  <c:v>12470.5</c:v>
                </c:pt>
                <c:pt idx="12">
                  <c:v>15431.1</c:v>
                </c:pt>
                <c:pt idx="13">
                  <c:v>20835.099999999969</c:v>
                </c:pt>
                <c:pt idx="14">
                  <c:v>23672.5</c:v>
                </c:pt>
                <c:pt idx="15">
                  <c:v>24659.5</c:v>
                </c:pt>
                <c:pt idx="16">
                  <c:v>27129.7</c:v>
                </c:pt>
                <c:pt idx="17">
                  <c:v>28559.7</c:v>
                </c:pt>
                <c:pt idx="18">
                  <c:v>34234.699999999997</c:v>
                </c:pt>
                <c:pt idx="19">
                  <c:v>36660.800000000003</c:v>
                </c:pt>
                <c:pt idx="20">
                  <c:v>41548.300000000003</c:v>
                </c:pt>
                <c:pt idx="21">
                  <c:v>45748.800000000003</c:v>
                </c:pt>
                <c:pt idx="22">
                  <c:v>46854.8</c:v>
                </c:pt>
                <c:pt idx="23">
                  <c:v>45674.1</c:v>
                </c:pt>
                <c:pt idx="24">
                  <c:v>47942.6</c:v>
                </c:pt>
                <c:pt idx="25">
                  <c:v>49827.6</c:v>
                </c:pt>
                <c:pt idx="26">
                  <c:v>52234.6</c:v>
                </c:pt>
                <c:pt idx="27">
                  <c:v>55953.7</c:v>
                </c:pt>
                <c:pt idx="28">
                  <c:v>57427.3</c:v>
                </c:pt>
              </c:numCache>
            </c:numRef>
          </c:xVal>
          <c:yVal>
            <c:numRef>
              <c:f>'S-R Plot'!$J$2:$J$30</c:f>
              <c:numCache>
                <c:formatCode>#,##0</c:formatCode>
                <c:ptCount val="29"/>
                <c:pt idx="0">
                  <c:v>80678</c:v>
                </c:pt>
                <c:pt idx="1">
                  <c:v>44692</c:v>
                </c:pt>
                <c:pt idx="2">
                  <c:v>56822</c:v>
                </c:pt>
                <c:pt idx="3">
                  <c:v>61410</c:v>
                </c:pt>
                <c:pt idx="4">
                  <c:v>46312</c:v>
                </c:pt>
                <c:pt idx="5">
                  <c:v>12806</c:v>
                </c:pt>
                <c:pt idx="6">
                  <c:v>28567</c:v>
                </c:pt>
                <c:pt idx="7">
                  <c:v>37051</c:v>
                </c:pt>
                <c:pt idx="8">
                  <c:v>30908</c:v>
                </c:pt>
                <c:pt idx="9">
                  <c:v>36155</c:v>
                </c:pt>
                <c:pt idx="10">
                  <c:v>37421</c:v>
                </c:pt>
                <c:pt idx="11">
                  <c:v>41846</c:v>
                </c:pt>
                <c:pt idx="12">
                  <c:v>49228</c:v>
                </c:pt>
                <c:pt idx="13">
                  <c:v>35679</c:v>
                </c:pt>
                <c:pt idx="14">
                  <c:v>34969</c:v>
                </c:pt>
                <c:pt idx="15">
                  <c:v>38257</c:v>
                </c:pt>
                <c:pt idx="16">
                  <c:v>31124</c:v>
                </c:pt>
                <c:pt idx="17">
                  <c:v>39465</c:v>
                </c:pt>
                <c:pt idx="18">
                  <c:v>37294</c:v>
                </c:pt>
                <c:pt idx="19">
                  <c:v>44350</c:v>
                </c:pt>
                <c:pt idx="20">
                  <c:v>34375</c:v>
                </c:pt>
                <c:pt idx="21">
                  <c:v>55550</c:v>
                </c:pt>
                <c:pt idx="22">
                  <c:v>30815</c:v>
                </c:pt>
                <c:pt idx="23">
                  <c:v>38461</c:v>
                </c:pt>
                <c:pt idx="24">
                  <c:v>42296</c:v>
                </c:pt>
                <c:pt idx="25">
                  <c:v>46698</c:v>
                </c:pt>
                <c:pt idx="26">
                  <c:v>46573</c:v>
                </c:pt>
                <c:pt idx="27">
                  <c:v>31891</c:v>
                </c:pt>
                <c:pt idx="28">
                  <c:v>25990</c:v>
                </c:pt>
              </c:numCache>
            </c:numRef>
          </c:yVal>
          <c:smooth val="1"/>
        </c:ser>
        <c:axId val="47848064"/>
        <c:axId val="47858816"/>
      </c:scatterChart>
      <c:valAx>
        <c:axId val="47848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SSB (mt)</a:t>
                </a:r>
              </a:p>
            </c:rich>
          </c:tx>
          <c:layout>
            <c:manualLayout>
              <c:xMode val="edge"/>
              <c:yMode val="edge"/>
              <c:x val="0.49180423485315738"/>
              <c:y val="0.89858589610260953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858816"/>
        <c:crosses val="autoZero"/>
        <c:crossBetween val="midCat"/>
      </c:valAx>
      <c:valAx>
        <c:axId val="478588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 (age 0, 000s)</a:t>
                </a:r>
              </a:p>
            </c:rich>
          </c:tx>
          <c:layout>
            <c:manualLayout>
              <c:xMode val="edge"/>
              <c:yMode val="edge"/>
              <c:x val="2.9143897996357013E-2"/>
              <c:y val="0.3962269103154587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848064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Summer Flounder Assessment Comparison</a:t>
            </a:r>
          </a:p>
        </c:rich>
      </c:tx>
      <c:layout>
        <c:manualLayout>
          <c:xMode val="edge"/>
          <c:yMode val="edge"/>
          <c:x val="0.27493912219305922"/>
          <c:y val="2.941176470588235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0072992700729941"/>
          <c:y val="0.15294146932726305"/>
          <c:w val="0.77372262773722633"/>
          <c:h val="0.60980508924074994"/>
        </c:manualLayout>
      </c:layout>
      <c:lineChart>
        <c:grouping val="standard"/>
        <c:ser>
          <c:idx val="0"/>
          <c:order val="0"/>
          <c:tx>
            <c:strRef>
              <c:f>SSB!$B$1:$B$2</c:f>
              <c:strCache>
                <c:ptCount val="1"/>
                <c:pt idx="0">
                  <c:v>2008 SAW47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SSB!$A$3:$A$32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SSB!$B$3:$B$32</c:f>
              <c:numCache>
                <c:formatCode>0</c:formatCode>
                <c:ptCount val="30"/>
                <c:pt idx="0">
                  <c:v>24674.1</c:v>
                </c:pt>
                <c:pt idx="1">
                  <c:v>24637.200000000001</c:v>
                </c:pt>
                <c:pt idx="2">
                  <c:v>20983.9</c:v>
                </c:pt>
                <c:pt idx="3">
                  <c:v>18724.400000000001</c:v>
                </c:pt>
                <c:pt idx="4">
                  <c:v>17691.400000000001</c:v>
                </c:pt>
                <c:pt idx="5">
                  <c:v>18338.099999999969</c:v>
                </c:pt>
                <c:pt idx="6">
                  <c:v>10860.9</c:v>
                </c:pt>
                <c:pt idx="7">
                  <c:v>7016.68</c:v>
                </c:pt>
                <c:pt idx="8">
                  <c:v>9576.1400000000049</c:v>
                </c:pt>
                <c:pt idx="9">
                  <c:v>9151.69</c:v>
                </c:pt>
                <c:pt idx="10">
                  <c:v>10535.6</c:v>
                </c:pt>
                <c:pt idx="11">
                  <c:v>12098.5</c:v>
                </c:pt>
                <c:pt idx="12">
                  <c:v>15053.4</c:v>
                </c:pt>
                <c:pt idx="13">
                  <c:v>20670.900000000001</c:v>
                </c:pt>
                <c:pt idx="14">
                  <c:v>23326.5</c:v>
                </c:pt>
                <c:pt idx="15">
                  <c:v>24649.9</c:v>
                </c:pt>
                <c:pt idx="16">
                  <c:v>27654.2</c:v>
                </c:pt>
                <c:pt idx="17">
                  <c:v>28054.400000000001</c:v>
                </c:pt>
                <c:pt idx="18">
                  <c:v>30320.6</c:v>
                </c:pt>
                <c:pt idx="19">
                  <c:v>35650.5</c:v>
                </c:pt>
                <c:pt idx="20">
                  <c:v>40412</c:v>
                </c:pt>
                <c:pt idx="21">
                  <c:v>43672.800000000003</c:v>
                </c:pt>
                <c:pt idx="22">
                  <c:v>43932.2</c:v>
                </c:pt>
                <c:pt idx="23">
                  <c:v>42080.6</c:v>
                </c:pt>
                <c:pt idx="24">
                  <c:v>41671.300000000003</c:v>
                </c:pt>
                <c:pt idx="25">
                  <c:v>43363.199999999997</c:v>
                </c:pt>
              </c:numCache>
            </c:numRef>
          </c:val>
        </c:ser>
        <c:ser>
          <c:idx val="1"/>
          <c:order val="1"/>
          <c:tx>
            <c:strRef>
              <c:f>SSB!$C$1:$C$2</c:f>
              <c:strCache>
                <c:ptCount val="1"/>
                <c:pt idx="0">
                  <c:v>F2009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SSB!$A$3:$A$32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SSB!$C$3:$C$32</c:f>
              <c:numCache>
                <c:formatCode>0</c:formatCode>
                <c:ptCount val="30"/>
                <c:pt idx="0">
                  <c:v>24645.1</c:v>
                </c:pt>
                <c:pt idx="1">
                  <c:v>24651.3</c:v>
                </c:pt>
                <c:pt idx="2">
                  <c:v>21001.7</c:v>
                </c:pt>
                <c:pt idx="3">
                  <c:v>18742.2</c:v>
                </c:pt>
                <c:pt idx="4">
                  <c:v>17713.2</c:v>
                </c:pt>
                <c:pt idx="5">
                  <c:v>18332.8</c:v>
                </c:pt>
                <c:pt idx="6">
                  <c:v>10872.6</c:v>
                </c:pt>
                <c:pt idx="7">
                  <c:v>7018.14</c:v>
                </c:pt>
                <c:pt idx="8">
                  <c:v>9585.39</c:v>
                </c:pt>
                <c:pt idx="9">
                  <c:v>9073.5400000000009</c:v>
                </c:pt>
                <c:pt idx="10">
                  <c:v>10540</c:v>
                </c:pt>
                <c:pt idx="11">
                  <c:v>12141.5</c:v>
                </c:pt>
                <c:pt idx="12">
                  <c:v>15139.1</c:v>
                </c:pt>
                <c:pt idx="13">
                  <c:v>20842.8</c:v>
                </c:pt>
                <c:pt idx="14">
                  <c:v>23515.4</c:v>
                </c:pt>
                <c:pt idx="15">
                  <c:v>24817</c:v>
                </c:pt>
                <c:pt idx="16">
                  <c:v>27937.9</c:v>
                </c:pt>
                <c:pt idx="17">
                  <c:v>28216.3</c:v>
                </c:pt>
                <c:pt idx="18">
                  <c:v>30562</c:v>
                </c:pt>
                <c:pt idx="19">
                  <c:v>36164.400000000001</c:v>
                </c:pt>
                <c:pt idx="20">
                  <c:v>41151.9</c:v>
                </c:pt>
                <c:pt idx="21">
                  <c:v>44855.1</c:v>
                </c:pt>
                <c:pt idx="22">
                  <c:v>46115.7</c:v>
                </c:pt>
                <c:pt idx="23">
                  <c:v>44984.3</c:v>
                </c:pt>
                <c:pt idx="24">
                  <c:v>44766.5</c:v>
                </c:pt>
                <c:pt idx="25">
                  <c:v>43151.6</c:v>
                </c:pt>
                <c:pt idx="26">
                  <c:v>46029.4</c:v>
                </c:pt>
              </c:numCache>
            </c:numRef>
          </c:val>
        </c:ser>
        <c:ser>
          <c:idx val="2"/>
          <c:order val="2"/>
          <c:tx>
            <c:strRef>
              <c:f>SSB!$D$1:$D$2</c:f>
              <c:strCache>
                <c:ptCount val="1"/>
                <c:pt idx="0">
                  <c:v>F2010</c:v>
                </c:pt>
              </c:strCache>
            </c:strRef>
          </c:tx>
          <c:spPr>
            <a:ln w="15875">
              <a:solidFill>
                <a:schemeClr val="tx1"/>
              </a:solidFill>
              <a:prstDash val="solid"/>
            </a:ln>
          </c:spPr>
          <c:marker>
            <c:symbol val="circle"/>
            <c:size val="5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SSB!$A$3:$A$32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SSB!$D$3:$D$32</c:f>
              <c:numCache>
                <c:formatCode>0</c:formatCode>
                <c:ptCount val="30"/>
                <c:pt idx="0">
                  <c:v>24975.599999999969</c:v>
                </c:pt>
                <c:pt idx="1">
                  <c:v>24854.400000000001</c:v>
                </c:pt>
                <c:pt idx="2">
                  <c:v>21120.1</c:v>
                </c:pt>
                <c:pt idx="3">
                  <c:v>18862.099999999969</c:v>
                </c:pt>
                <c:pt idx="4">
                  <c:v>17918.8</c:v>
                </c:pt>
                <c:pt idx="5">
                  <c:v>18458.3</c:v>
                </c:pt>
                <c:pt idx="6">
                  <c:v>10965</c:v>
                </c:pt>
                <c:pt idx="7">
                  <c:v>7100.2700000000013</c:v>
                </c:pt>
                <c:pt idx="8">
                  <c:v>9657.7400000000089</c:v>
                </c:pt>
                <c:pt idx="9">
                  <c:v>9168.7800000000007</c:v>
                </c:pt>
                <c:pt idx="10">
                  <c:v>10666.1</c:v>
                </c:pt>
                <c:pt idx="11">
                  <c:v>12323.3</c:v>
                </c:pt>
                <c:pt idx="12">
                  <c:v>15327.4</c:v>
                </c:pt>
                <c:pt idx="13">
                  <c:v>21104.9</c:v>
                </c:pt>
                <c:pt idx="14">
                  <c:v>23966</c:v>
                </c:pt>
                <c:pt idx="15">
                  <c:v>25347.8</c:v>
                </c:pt>
                <c:pt idx="16">
                  <c:v>28503.599999999969</c:v>
                </c:pt>
                <c:pt idx="17">
                  <c:v>28851.1</c:v>
                </c:pt>
                <c:pt idx="18">
                  <c:v>31315.5</c:v>
                </c:pt>
                <c:pt idx="19">
                  <c:v>37096.699999999997</c:v>
                </c:pt>
                <c:pt idx="20">
                  <c:v>42092.3</c:v>
                </c:pt>
                <c:pt idx="21">
                  <c:v>45869</c:v>
                </c:pt>
                <c:pt idx="22">
                  <c:v>46841.4</c:v>
                </c:pt>
                <c:pt idx="23">
                  <c:v>45607.9</c:v>
                </c:pt>
                <c:pt idx="24">
                  <c:v>46643.8</c:v>
                </c:pt>
                <c:pt idx="25">
                  <c:v>45491.199999999997</c:v>
                </c:pt>
                <c:pt idx="26">
                  <c:v>44950.3</c:v>
                </c:pt>
                <c:pt idx="27">
                  <c:v>53458.2</c:v>
                </c:pt>
              </c:numCache>
            </c:numRef>
          </c:val>
        </c:ser>
        <c:ser>
          <c:idx val="3"/>
          <c:order val="3"/>
          <c:tx>
            <c:strRef>
              <c:f>SSB!$E$1:$E$2</c:f>
              <c:strCache>
                <c:ptCount val="1"/>
                <c:pt idx="0">
                  <c:v>F2011</c:v>
                </c:pt>
              </c:strCache>
            </c:strRef>
          </c:tx>
          <c:spPr>
            <a:ln w="12700">
              <a:solidFill>
                <a:sysClr val="windowText" lastClr="000000"/>
              </a:solidFill>
            </a:ln>
          </c:spPr>
          <c:marker>
            <c:symbol val="square"/>
            <c:size val="7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cat>
            <c:numRef>
              <c:f>SSB!$A$3:$A$32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SSB!$E$3:$E$32</c:f>
              <c:numCache>
                <c:formatCode>0</c:formatCode>
                <c:ptCount val="30"/>
                <c:pt idx="0">
                  <c:v>25020</c:v>
                </c:pt>
                <c:pt idx="1">
                  <c:v>24841.3</c:v>
                </c:pt>
                <c:pt idx="2">
                  <c:v>21053.7</c:v>
                </c:pt>
                <c:pt idx="3">
                  <c:v>18797.3</c:v>
                </c:pt>
                <c:pt idx="4">
                  <c:v>17899.400000000001</c:v>
                </c:pt>
                <c:pt idx="5">
                  <c:v>18443.900000000001</c:v>
                </c:pt>
                <c:pt idx="6">
                  <c:v>10941.4</c:v>
                </c:pt>
                <c:pt idx="7">
                  <c:v>7069.3200000000024</c:v>
                </c:pt>
                <c:pt idx="8">
                  <c:v>9622.25</c:v>
                </c:pt>
                <c:pt idx="9">
                  <c:v>9156.84</c:v>
                </c:pt>
                <c:pt idx="10">
                  <c:v>10686.7</c:v>
                </c:pt>
                <c:pt idx="11">
                  <c:v>12465</c:v>
                </c:pt>
                <c:pt idx="12">
                  <c:v>15414.5</c:v>
                </c:pt>
                <c:pt idx="13">
                  <c:v>20888.900000000001</c:v>
                </c:pt>
                <c:pt idx="14">
                  <c:v>23800.400000000001</c:v>
                </c:pt>
                <c:pt idx="15">
                  <c:v>24838.400000000001</c:v>
                </c:pt>
                <c:pt idx="16">
                  <c:v>27369.1</c:v>
                </c:pt>
                <c:pt idx="17">
                  <c:v>28837.5</c:v>
                </c:pt>
                <c:pt idx="18">
                  <c:v>34578</c:v>
                </c:pt>
                <c:pt idx="19">
                  <c:v>37007.300000000003</c:v>
                </c:pt>
                <c:pt idx="20">
                  <c:v>41894.6</c:v>
                </c:pt>
                <c:pt idx="21">
                  <c:v>46027.1</c:v>
                </c:pt>
                <c:pt idx="22">
                  <c:v>47280.2</c:v>
                </c:pt>
                <c:pt idx="23">
                  <c:v>46282.6</c:v>
                </c:pt>
                <c:pt idx="24">
                  <c:v>48287.6</c:v>
                </c:pt>
                <c:pt idx="25">
                  <c:v>49016.2</c:v>
                </c:pt>
                <c:pt idx="26">
                  <c:v>49830.3</c:v>
                </c:pt>
                <c:pt idx="27">
                  <c:v>53211.3</c:v>
                </c:pt>
                <c:pt idx="28">
                  <c:v>60238.3</c:v>
                </c:pt>
              </c:numCache>
            </c:numRef>
          </c:val>
        </c:ser>
        <c:ser>
          <c:idx val="4"/>
          <c:order val="4"/>
          <c:tx>
            <c:strRef>
              <c:f>SSB!$F$1:$F$2</c:f>
              <c:strCache>
                <c:ptCount val="1"/>
                <c:pt idx="0">
                  <c:v>F2012</c:v>
                </c:pt>
              </c:strCache>
            </c:strRef>
          </c:tx>
          <c:spPr>
            <a:ln w="38100">
              <a:solidFill>
                <a:prstClr val="black"/>
              </a:solidFill>
            </a:ln>
          </c:spPr>
          <c:marker>
            <c:symbol val="none"/>
          </c:marker>
          <c:cat>
            <c:numRef>
              <c:f>SSB!$A$3:$A$32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SSB!$F$3:$F$32</c:f>
              <c:numCache>
                <c:formatCode>#,##0</c:formatCode>
                <c:ptCount val="30"/>
                <c:pt idx="0">
                  <c:v>25005.8</c:v>
                </c:pt>
                <c:pt idx="1">
                  <c:v>24812.9</c:v>
                </c:pt>
                <c:pt idx="2">
                  <c:v>21029.3</c:v>
                </c:pt>
                <c:pt idx="3">
                  <c:v>18669.900000000001</c:v>
                </c:pt>
                <c:pt idx="4">
                  <c:v>17884.2</c:v>
                </c:pt>
                <c:pt idx="5">
                  <c:v>18402</c:v>
                </c:pt>
                <c:pt idx="6">
                  <c:v>10897.4</c:v>
                </c:pt>
                <c:pt idx="7">
                  <c:v>7040</c:v>
                </c:pt>
                <c:pt idx="8">
                  <c:v>9589</c:v>
                </c:pt>
                <c:pt idx="9">
                  <c:v>9134.7000000000007</c:v>
                </c:pt>
                <c:pt idx="10">
                  <c:v>10653.2</c:v>
                </c:pt>
                <c:pt idx="11">
                  <c:v>12470.5</c:v>
                </c:pt>
                <c:pt idx="12">
                  <c:v>15431.1</c:v>
                </c:pt>
                <c:pt idx="13">
                  <c:v>20835.099999999969</c:v>
                </c:pt>
                <c:pt idx="14">
                  <c:v>23672.5</c:v>
                </c:pt>
                <c:pt idx="15">
                  <c:v>24659.5</c:v>
                </c:pt>
                <c:pt idx="16">
                  <c:v>27129.7</c:v>
                </c:pt>
                <c:pt idx="17">
                  <c:v>28559.7</c:v>
                </c:pt>
                <c:pt idx="18">
                  <c:v>34234.699999999997</c:v>
                </c:pt>
                <c:pt idx="19">
                  <c:v>36660.800000000003</c:v>
                </c:pt>
                <c:pt idx="20">
                  <c:v>41548.300000000003</c:v>
                </c:pt>
                <c:pt idx="21">
                  <c:v>45748.800000000003</c:v>
                </c:pt>
                <c:pt idx="22">
                  <c:v>46854.8</c:v>
                </c:pt>
                <c:pt idx="23">
                  <c:v>45674.1</c:v>
                </c:pt>
                <c:pt idx="24">
                  <c:v>47942.6</c:v>
                </c:pt>
                <c:pt idx="25">
                  <c:v>49827.6</c:v>
                </c:pt>
                <c:pt idx="26">
                  <c:v>52234.6</c:v>
                </c:pt>
                <c:pt idx="27">
                  <c:v>55953.7</c:v>
                </c:pt>
                <c:pt idx="28">
                  <c:v>57427.3</c:v>
                </c:pt>
                <c:pt idx="29">
                  <c:v>57020.4</c:v>
                </c:pt>
              </c:numCache>
            </c:numRef>
          </c:val>
        </c:ser>
        <c:marker val="1"/>
        <c:axId val="47784704"/>
        <c:axId val="47897600"/>
      </c:lineChart>
      <c:catAx>
        <c:axId val="47784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4379562043795615"/>
              <c:y val="0.8392172932316429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897600"/>
        <c:crosses val="autoZero"/>
        <c:auto val="1"/>
        <c:lblAlgn val="ctr"/>
        <c:lblOffset val="100"/>
        <c:tickLblSkip val="4"/>
        <c:tickMarkSkip val="1"/>
      </c:catAx>
      <c:valAx>
        <c:axId val="478976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SSB (mt)</a:t>
                </a:r>
              </a:p>
            </c:rich>
          </c:tx>
          <c:layout>
            <c:manualLayout>
              <c:xMode val="edge"/>
              <c:yMode val="edge"/>
              <c:x val="2.9197080291970798E-2"/>
              <c:y val="0.38627524945475233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784704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15692074948965"/>
          <c:y val="0.93681828006793144"/>
          <c:w val="0.86176399825021877"/>
          <c:h val="4.749544542226340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Summer Flounder Assessment Comparsion</a:t>
            </a:r>
          </a:p>
        </c:rich>
      </c:tx>
      <c:layout>
        <c:manualLayout>
          <c:xMode val="edge"/>
          <c:yMode val="edge"/>
          <c:x val="0.26786227978001964"/>
          <c:y val="2.679738562091511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0072992700729941"/>
          <c:y val="0.15294146932726285"/>
          <c:w val="0.77372262773722633"/>
          <c:h val="0.60980508924074994"/>
        </c:manualLayout>
      </c:layout>
      <c:lineChart>
        <c:grouping val="standard"/>
        <c:ser>
          <c:idx val="0"/>
          <c:order val="0"/>
          <c:tx>
            <c:strRef>
              <c:f>'R'!$B$1:$B$2</c:f>
              <c:strCache>
                <c:ptCount val="1"/>
                <c:pt idx="0">
                  <c:v>2008 SAW47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'R'!$A$3:$A$32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'R'!$B$3:$B$32</c:f>
              <c:numCache>
                <c:formatCode>0</c:formatCode>
                <c:ptCount val="30"/>
                <c:pt idx="0">
                  <c:v>73512</c:v>
                </c:pt>
                <c:pt idx="1">
                  <c:v>81631</c:v>
                </c:pt>
                <c:pt idx="2">
                  <c:v>46683</c:v>
                </c:pt>
                <c:pt idx="3">
                  <c:v>56277</c:v>
                </c:pt>
                <c:pt idx="4">
                  <c:v>62128</c:v>
                </c:pt>
                <c:pt idx="5">
                  <c:v>47220</c:v>
                </c:pt>
                <c:pt idx="6">
                  <c:v>12831</c:v>
                </c:pt>
                <c:pt idx="7">
                  <c:v>28920</c:v>
                </c:pt>
                <c:pt idx="8">
                  <c:v>36843</c:v>
                </c:pt>
                <c:pt idx="9">
                  <c:v>31065</c:v>
                </c:pt>
                <c:pt idx="10">
                  <c:v>35647</c:v>
                </c:pt>
                <c:pt idx="11">
                  <c:v>37235</c:v>
                </c:pt>
                <c:pt idx="12">
                  <c:v>42313</c:v>
                </c:pt>
                <c:pt idx="13">
                  <c:v>49515</c:v>
                </c:pt>
                <c:pt idx="14">
                  <c:v>36764</c:v>
                </c:pt>
                <c:pt idx="15">
                  <c:v>36984</c:v>
                </c:pt>
                <c:pt idx="16">
                  <c:v>40570</c:v>
                </c:pt>
                <c:pt idx="17">
                  <c:v>32113</c:v>
                </c:pt>
                <c:pt idx="18">
                  <c:v>39385</c:v>
                </c:pt>
                <c:pt idx="19">
                  <c:v>37171</c:v>
                </c:pt>
                <c:pt idx="20">
                  <c:v>42130</c:v>
                </c:pt>
                <c:pt idx="21">
                  <c:v>31684</c:v>
                </c:pt>
                <c:pt idx="22">
                  <c:v>48991</c:v>
                </c:pt>
                <c:pt idx="23">
                  <c:v>23981</c:v>
                </c:pt>
                <c:pt idx="24">
                  <c:v>28819</c:v>
                </c:pt>
                <c:pt idx="25">
                  <c:v>39972</c:v>
                </c:pt>
              </c:numCache>
            </c:numRef>
          </c:val>
        </c:ser>
        <c:ser>
          <c:idx val="1"/>
          <c:order val="1"/>
          <c:tx>
            <c:strRef>
              <c:f>'R'!$C$1:$C$2</c:f>
              <c:strCache>
                <c:ptCount val="1"/>
                <c:pt idx="0">
                  <c:v>F2009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'R'!$A$3:$A$32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'R'!$C$3:$C$32</c:f>
              <c:numCache>
                <c:formatCode>0</c:formatCode>
                <c:ptCount val="30"/>
                <c:pt idx="0">
                  <c:v>73502</c:v>
                </c:pt>
                <c:pt idx="1">
                  <c:v>81527</c:v>
                </c:pt>
                <c:pt idx="2">
                  <c:v>46622</c:v>
                </c:pt>
                <c:pt idx="3">
                  <c:v>56169</c:v>
                </c:pt>
                <c:pt idx="4">
                  <c:v>61931</c:v>
                </c:pt>
                <c:pt idx="5">
                  <c:v>47116</c:v>
                </c:pt>
                <c:pt idx="6">
                  <c:v>12795</c:v>
                </c:pt>
                <c:pt idx="7">
                  <c:v>28883</c:v>
                </c:pt>
                <c:pt idx="8">
                  <c:v>36825</c:v>
                </c:pt>
                <c:pt idx="9">
                  <c:v>31097</c:v>
                </c:pt>
                <c:pt idx="10">
                  <c:v>35710</c:v>
                </c:pt>
                <c:pt idx="11">
                  <c:v>37236</c:v>
                </c:pt>
                <c:pt idx="12">
                  <c:v>42374</c:v>
                </c:pt>
                <c:pt idx="13">
                  <c:v>49686</c:v>
                </c:pt>
                <c:pt idx="14">
                  <c:v>36847</c:v>
                </c:pt>
                <c:pt idx="15">
                  <c:v>37057</c:v>
                </c:pt>
                <c:pt idx="16">
                  <c:v>40702</c:v>
                </c:pt>
                <c:pt idx="17">
                  <c:v>32312</c:v>
                </c:pt>
                <c:pt idx="18">
                  <c:v>39772</c:v>
                </c:pt>
                <c:pt idx="19">
                  <c:v>37639</c:v>
                </c:pt>
                <c:pt idx="20">
                  <c:v>42966</c:v>
                </c:pt>
                <c:pt idx="21">
                  <c:v>33339</c:v>
                </c:pt>
                <c:pt idx="22">
                  <c:v>52596</c:v>
                </c:pt>
                <c:pt idx="23">
                  <c:v>24559</c:v>
                </c:pt>
                <c:pt idx="24">
                  <c:v>23326</c:v>
                </c:pt>
                <c:pt idx="25">
                  <c:v>27816</c:v>
                </c:pt>
                <c:pt idx="26">
                  <c:v>57866</c:v>
                </c:pt>
              </c:numCache>
            </c:numRef>
          </c:val>
        </c:ser>
        <c:ser>
          <c:idx val="2"/>
          <c:order val="2"/>
          <c:tx>
            <c:strRef>
              <c:f>'R'!$D$1:$D$2</c:f>
              <c:strCache>
                <c:ptCount val="1"/>
                <c:pt idx="0">
                  <c:v>F2010</c:v>
                </c:pt>
              </c:strCache>
            </c:strRef>
          </c:tx>
          <c:spPr>
            <a:ln w="15875">
              <a:solidFill>
                <a:schemeClr val="tx1"/>
              </a:solidFill>
              <a:prstDash val="solid"/>
            </a:ln>
          </c:spPr>
          <c:marker>
            <c:symbol val="circle"/>
            <c:size val="5"/>
            <c:spPr>
              <a:noFill/>
              <a:ln w="12700">
                <a:solidFill>
                  <a:schemeClr val="tx1"/>
                </a:solidFill>
              </a:ln>
            </c:spPr>
          </c:marker>
          <c:cat>
            <c:numRef>
              <c:f>'R'!$A$3:$A$32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'R'!$D$3:$D$32</c:f>
              <c:numCache>
                <c:formatCode>0</c:formatCode>
                <c:ptCount val="30"/>
                <c:pt idx="0">
                  <c:v>72732</c:v>
                </c:pt>
                <c:pt idx="1">
                  <c:v>80905</c:v>
                </c:pt>
                <c:pt idx="2">
                  <c:v>45738</c:v>
                </c:pt>
                <c:pt idx="3">
                  <c:v>56647</c:v>
                </c:pt>
                <c:pt idx="4">
                  <c:v>61469</c:v>
                </c:pt>
                <c:pt idx="5">
                  <c:v>46824</c:v>
                </c:pt>
                <c:pt idx="6">
                  <c:v>12780</c:v>
                </c:pt>
                <c:pt idx="7">
                  <c:v>28722</c:v>
                </c:pt>
                <c:pt idx="8">
                  <c:v>36978</c:v>
                </c:pt>
                <c:pt idx="9">
                  <c:v>31096</c:v>
                </c:pt>
                <c:pt idx="10">
                  <c:v>35909</c:v>
                </c:pt>
                <c:pt idx="11">
                  <c:v>37194</c:v>
                </c:pt>
                <c:pt idx="12">
                  <c:v>42205</c:v>
                </c:pt>
                <c:pt idx="13">
                  <c:v>50325</c:v>
                </c:pt>
                <c:pt idx="14">
                  <c:v>37047</c:v>
                </c:pt>
                <c:pt idx="15">
                  <c:v>37004</c:v>
                </c:pt>
                <c:pt idx="16">
                  <c:v>40674</c:v>
                </c:pt>
                <c:pt idx="17">
                  <c:v>32266</c:v>
                </c:pt>
                <c:pt idx="18">
                  <c:v>40187</c:v>
                </c:pt>
                <c:pt idx="19">
                  <c:v>37666</c:v>
                </c:pt>
                <c:pt idx="20">
                  <c:v>44226</c:v>
                </c:pt>
                <c:pt idx="21">
                  <c:v>34402</c:v>
                </c:pt>
                <c:pt idx="22">
                  <c:v>54449</c:v>
                </c:pt>
                <c:pt idx="23">
                  <c:v>28578</c:v>
                </c:pt>
                <c:pt idx="24">
                  <c:v>29585</c:v>
                </c:pt>
                <c:pt idx="25">
                  <c:v>29793</c:v>
                </c:pt>
                <c:pt idx="26">
                  <c:v>48893</c:v>
                </c:pt>
                <c:pt idx="27">
                  <c:v>81762</c:v>
                </c:pt>
              </c:numCache>
            </c:numRef>
          </c:val>
        </c:ser>
        <c:ser>
          <c:idx val="3"/>
          <c:order val="3"/>
          <c:tx>
            <c:strRef>
              <c:f>'R'!$E$1:$E$2</c:f>
              <c:strCache>
                <c:ptCount val="1"/>
                <c:pt idx="0">
                  <c:v>F2011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'R'!$A$3:$A$32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'R'!$E$3:$E$32</c:f>
              <c:numCache>
                <c:formatCode>#,##0</c:formatCode>
                <c:ptCount val="30"/>
                <c:pt idx="0">
                  <c:v>72405</c:v>
                </c:pt>
                <c:pt idx="1">
                  <c:v>80652</c:v>
                </c:pt>
                <c:pt idx="2">
                  <c:v>45696</c:v>
                </c:pt>
                <c:pt idx="3">
                  <c:v>56780</c:v>
                </c:pt>
                <c:pt idx="4">
                  <c:v>61632</c:v>
                </c:pt>
                <c:pt idx="5">
                  <c:v>46790</c:v>
                </c:pt>
                <c:pt idx="6">
                  <c:v>12803</c:v>
                </c:pt>
                <c:pt idx="7">
                  <c:v>28616</c:v>
                </c:pt>
                <c:pt idx="8">
                  <c:v>37183</c:v>
                </c:pt>
                <c:pt idx="9">
                  <c:v>31105</c:v>
                </c:pt>
                <c:pt idx="10">
                  <c:v>36284</c:v>
                </c:pt>
                <c:pt idx="11">
                  <c:v>37520</c:v>
                </c:pt>
                <c:pt idx="12">
                  <c:v>42225</c:v>
                </c:pt>
                <c:pt idx="13">
                  <c:v>49896</c:v>
                </c:pt>
                <c:pt idx="14">
                  <c:v>36216</c:v>
                </c:pt>
                <c:pt idx="15">
                  <c:v>35378</c:v>
                </c:pt>
                <c:pt idx="16">
                  <c:v>38593</c:v>
                </c:pt>
                <c:pt idx="17">
                  <c:v>31434</c:v>
                </c:pt>
                <c:pt idx="18">
                  <c:v>39774</c:v>
                </c:pt>
                <c:pt idx="19">
                  <c:v>37492</c:v>
                </c:pt>
                <c:pt idx="20">
                  <c:v>44419</c:v>
                </c:pt>
                <c:pt idx="21">
                  <c:v>34566</c:v>
                </c:pt>
                <c:pt idx="22">
                  <c:v>56036</c:v>
                </c:pt>
                <c:pt idx="23">
                  <c:v>30630</c:v>
                </c:pt>
                <c:pt idx="24">
                  <c:v>36578</c:v>
                </c:pt>
                <c:pt idx="25">
                  <c:v>36374</c:v>
                </c:pt>
                <c:pt idx="26">
                  <c:v>42669</c:v>
                </c:pt>
                <c:pt idx="27">
                  <c:v>59845</c:v>
                </c:pt>
                <c:pt idx="28">
                  <c:v>33830</c:v>
                </c:pt>
              </c:numCache>
            </c:numRef>
          </c:val>
        </c:ser>
        <c:ser>
          <c:idx val="4"/>
          <c:order val="4"/>
          <c:tx>
            <c:strRef>
              <c:f>'R'!$F$1:$F$2</c:f>
              <c:strCache>
                <c:ptCount val="1"/>
                <c:pt idx="0">
                  <c:v>F2012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'R'!$A$3:$A$32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'R'!$F$3:$F$32</c:f>
              <c:numCache>
                <c:formatCode>0</c:formatCode>
                <c:ptCount val="30"/>
                <c:pt idx="0">
                  <c:v>71569</c:v>
                </c:pt>
                <c:pt idx="1">
                  <c:v>80678</c:v>
                </c:pt>
                <c:pt idx="2">
                  <c:v>44692</c:v>
                </c:pt>
                <c:pt idx="3">
                  <c:v>56822</c:v>
                </c:pt>
                <c:pt idx="4">
                  <c:v>61410</c:v>
                </c:pt>
                <c:pt idx="5">
                  <c:v>46312</c:v>
                </c:pt>
                <c:pt idx="6">
                  <c:v>12806</c:v>
                </c:pt>
                <c:pt idx="7">
                  <c:v>28567</c:v>
                </c:pt>
                <c:pt idx="8">
                  <c:v>37051</c:v>
                </c:pt>
                <c:pt idx="9">
                  <c:v>30908</c:v>
                </c:pt>
                <c:pt idx="10">
                  <c:v>36155</c:v>
                </c:pt>
                <c:pt idx="11">
                  <c:v>37421</c:v>
                </c:pt>
                <c:pt idx="12">
                  <c:v>41846</c:v>
                </c:pt>
                <c:pt idx="13">
                  <c:v>49228</c:v>
                </c:pt>
                <c:pt idx="14">
                  <c:v>35679</c:v>
                </c:pt>
                <c:pt idx="15">
                  <c:v>34969</c:v>
                </c:pt>
                <c:pt idx="16">
                  <c:v>38257</c:v>
                </c:pt>
                <c:pt idx="17">
                  <c:v>31124</c:v>
                </c:pt>
                <c:pt idx="18">
                  <c:v>39465</c:v>
                </c:pt>
                <c:pt idx="19">
                  <c:v>37294</c:v>
                </c:pt>
                <c:pt idx="20">
                  <c:v>44350</c:v>
                </c:pt>
                <c:pt idx="21">
                  <c:v>34375</c:v>
                </c:pt>
                <c:pt idx="22">
                  <c:v>55550</c:v>
                </c:pt>
                <c:pt idx="23">
                  <c:v>30815</c:v>
                </c:pt>
                <c:pt idx="24">
                  <c:v>38461</c:v>
                </c:pt>
                <c:pt idx="25">
                  <c:v>42296</c:v>
                </c:pt>
                <c:pt idx="26">
                  <c:v>46698</c:v>
                </c:pt>
                <c:pt idx="27">
                  <c:v>46573</c:v>
                </c:pt>
                <c:pt idx="28">
                  <c:v>31891</c:v>
                </c:pt>
                <c:pt idx="29">
                  <c:v>25990</c:v>
                </c:pt>
              </c:numCache>
            </c:numRef>
          </c:val>
        </c:ser>
        <c:ser>
          <c:idx val="5"/>
          <c:order val="5"/>
          <c:tx>
            <c:strRef>
              <c:f>'R'!$R$1</c:f>
              <c:strCache>
                <c:ptCount val="1"/>
                <c:pt idx="0">
                  <c:v>Mean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'R'!$R$3:$R$32</c:f>
              <c:numCache>
                <c:formatCode>#,##0</c:formatCode>
                <c:ptCount val="30"/>
                <c:pt idx="0">
                  <c:v>41641.733333333308</c:v>
                </c:pt>
                <c:pt idx="1">
                  <c:v>41641.733333333308</c:v>
                </c:pt>
                <c:pt idx="2">
                  <c:v>41641.733333333308</c:v>
                </c:pt>
                <c:pt idx="3">
                  <c:v>41641.733333333308</c:v>
                </c:pt>
                <c:pt idx="4">
                  <c:v>41641.733333333308</c:v>
                </c:pt>
                <c:pt idx="5">
                  <c:v>41641.733333333308</c:v>
                </c:pt>
                <c:pt idx="6">
                  <c:v>41641.733333333308</c:v>
                </c:pt>
                <c:pt idx="7">
                  <c:v>41641.733333333308</c:v>
                </c:pt>
                <c:pt idx="8">
                  <c:v>41641.733333333308</c:v>
                </c:pt>
                <c:pt idx="9">
                  <c:v>41641.733333333308</c:v>
                </c:pt>
                <c:pt idx="10">
                  <c:v>41641.733333333308</c:v>
                </c:pt>
                <c:pt idx="11">
                  <c:v>41641.733333333308</c:v>
                </c:pt>
                <c:pt idx="12">
                  <c:v>41641.733333333308</c:v>
                </c:pt>
                <c:pt idx="13">
                  <c:v>41641.733333333308</c:v>
                </c:pt>
                <c:pt idx="14">
                  <c:v>41641.733333333308</c:v>
                </c:pt>
                <c:pt idx="15">
                  <c:v>41641.733333333308</c:v>
                </c:pt>
                <c:pt idx="16">
                  <c:v>41641.733333333308</c:v>
                </c:pt>
                <c:pt idx="17">
                  <c:v>41641.733333333308</c:v>
                </c:pt>
                <c:pt idx="18">
                  <c:v>41641.733333333308</c:v>
                </c:pt>
                <c:pt idx="19">
                  <c:v>41641.733333333308</c:v>
                </c:pt>
                <c:pt idx="20">
                  <c:v>41641.733333333308</c:v>
                </c:pt>
                <c:pt idx="21">
                  <c:v>41641.733333333308</c:v>
                </c:pt>
                <c:pt idx="22">
                  <c:v>41641.733333333308</c:v>
                </c:pt>
                <c:pt idx="23">
                  <c:v>41641.733333333308</c:v>
                </c:pt>
                <c:pt idx="24">
                  <c:v>41641.733333333308</c:v>
                </c:pt>
                <c:pt idx="25">
                  <c:v>41641.733333333308</c:v>
                </c:pt>
                <c:pt idx="26">
                  <c:v>41641.733333333308</c:v>
                </c:pt>
                <c:pt idx="27">
                  <c:v>41641.733333333308</c:v>
                </c:pt>
                <c:pt idx="28">
                  <c:v>41641.733333333308</c:v>
                </c:pt>
                <c:pt idx="29">
                  <c:v>41641.733333333308</c:v>
                </c:pt>
              </c:numCache>
            </c:numRef>
          </c:val>
        </c:ser>
        <c:marker val="1"/>
        <c:axId val="47979136"/>
        <c:axId val="48001792"/>
      </c:lineChart>
      <c:catAx>
        <c:axId val="47979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4379562043795615"/>
              <c:y val="0.8392172932316429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001792"/>
        <c:crosses val="autoZero"/>
        <c:auto val="1"/>
        <c:lblAlgn val="ctr"/>
        <c:lblOffset val="100"/>
        <c:tickLblSkip val="4"/>
        <c:tickMarkSkip val="1"/>
      </c:catAx>
      <c:valAx>
        <c:axId val="4800179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Recruitment (age 0, 000s)</a:t>
                </a:r>
              </a:p>
            </c:rich>
          </c:tx>
          <c:layout>
            <c:manualLayout>
              <c:xMode val="edge"/>
              <c:yMode val="edge"/>
              <c:x val="2.9197080291970798E-2"/>
              <c:y val="0.26274560115196299"/>
            </c:manualLayout>
          </c:layout>
          <c:spPr>
            <a:noFill/>
            <a:ln w="25400">
              <a:noFill/>
            </a:ln>
          </c:spPr>
        </c:title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979136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616210953814625E-2"/>
          <c:y val="0.93333518604292043"/>
          <c:w val="0.89999993448558036"/>
          <c:h val="4.749544542226340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Summer Flounder Assessment Comparsion</a:t>
            </a:r>
          </a:p>
        </c:rich>
      </c:tx>
      <c:layout>
        <c:manualLayout>
          <c:xMode val="edge"/>
          <c:yMode val="edge"/>
          <c:x val="0.26581187732156436"/>
          <c:y val="2.946954813359527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942940231749756"/>
          <c:y val="0.15324165029469586"/>
          <c:w val="0.804789661008111"/>
          <c:h val="0.61689587426326409"/>
        </c:manualLayout>
      </c:layout>
      <c:lineChart>
        <c:grouping val="standard"/>
        <c:ser>
          <c:idx val="0"/>
          <c:order val="0"/>
          <c:tx>
            <c:strRef>
              <c:f>F!$B$1:$B$2</c:f>
              <c:strCache>
                <c:ptCount val="1"/>
                <c:pt idx="0">
                  <c:v>2008 SAW47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F!$A$3:$A$32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F!$B$3:$B$32</c:f>
              <c:numCache>
                <c:formatCode>0.000</c:formatCode>
                <c:ptCount val="30"/>
                <c:pt idx="0">
                  <c:v>1.1633</c:v>
                </c:pt>
                <c:pt idx="1">
                  <c:v>1.4810999999999981</c:v>
                </c:pt>
                <c:pt idx="2">
                  <c:v>1.6134999999999982</c:v>
                </c:pt>
                <c:pt idx="3">
                  <c:v>1.5293999999999981</c:v>
                </c:pt>
                <c:pt idx="4">
                  <c:v>1.7366999999999981</c:v>
                </c:pt>
                <c:pt idx="5">
                  <c:v>1.4533999999999976</c:v>
                </c:pt>
                <c:pt idx="6">
                  <c:v>2.0419999999999998</c:v>
                </c:pt>
                <c:pt idx="7">
                  <c:v>1.5434999999999981</c:v>
                </c:pt>
                <c:pt idx="8">
                  <c:v>1.1432</c:v>
                </c:pt>
                <c:pt idx="9">
                  <c:v>1.4913999999999976</c:v>
                </c:pt>
                <c:pt idx="10">
                  <c:v>1.5268999999999981</c:v>
                </c:pt>
                <c:pt idx="11">
                  <c:v>1.2875999999999979</c:v>
                </c:pt>
                <c:pt idx="12">
                  <c:v>1.2163999999999981</c:v>
                </c:pt>
                <c:pt idx="13">
                  <c:v>1.7117999999999971</c:v>
                </c:pt>
                <c:pt idx="14">
                  <c:v>1.4375999999999971</c:v>
                </c:pt>
                <c:pt idx="15">
                  <c:v>0.88549999999999951</c:v>
                </c:pt>
                <c:pt idx="16">
                  <c:v>0.79659999999999997</c:v>
                </c:pt>
                <c:pt idx="17">
                  <c:v>0.56530000000000002</c:v>
                </c:pt>
                <c:pt idx="18">
                  <c:v>0.67900000000000116</c:v>
                </c:pt>
                <c:pt idx="19">
                  <c:v>0.49820000000000031</c:v>
                </c:pt>
                <c:pt idx="20">
                  <c:v>0.43710000000000032</c:v>
                </c:pt>
                <c:pt idx="21">
                  <c:v>0.42010000000000008</c:v>
                </c:pt>
                <c:pt idx="22">
                  <c:v>0.45690000000000008</c:v>
                </c:pt>
                <c:pt idx="23">
                  <c:v>0.46740000000000032</c:v>
                </c:pt>
                <c:pt idx="24">
                  <c:v>0.37030000000000057</c:v>
                </c:pt>
                <c:pt idx="25">
                  <c:v>0.28810000000000002</c:v>
                </c:pt>
              </c:numCache>
            </c:numRef>
          </c:val>
        </c:ser>
        <c:ser>
          <c:idx val="1"/>
          <c:order val="1"/>
          <c:tx>
            <c:strRef>
              <c:f>F!$C$1:$C$2</c:f>
              <c:strCache>
                <c:ptCount val="1"/>
                <c:pt idx="0">
                  <c:v>F2009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F!$A$3:$A$32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F!$C$3:$C$32</c:f>
              <c:numCache>
                <c:formatCode>0.000</c:formatCode>
                <c:ptCount val="30"/>
                <c:pt idx="0">
                  <c:v>1.1438999999999981</c:v>
                </c:pt>
                <c:pt idx="1">
                  <c:v>1.4590999999999978</c:v>
                </c:pt>
                <c:pt idx="2">
                  <c:v>1.5889</c:v>
                </c:pt>
                <c:pt idx="3">
                  <c:v>1.5053999999999979</c:v>
                </c:pt>
                <c:pt idx="4">
                  <c:v>1.7061999999999982</c:v>
                </c:pt>
                <c:pt idx="5">
                  <c:v>1.4305999999999981</c:v>
                </c:pt>
                <c:pt idx="6">
                  <c:v>2.0128999999999961</c:v>
                </c:pt>
                <c:pt idx="7">
                  <c:v>1.5193999999999981</c:v>
                </c:pt>
                <c:pt idx="8">
                  <c:v>1.1234999999999982</c:v>
                </c:pt>
                <c:pt idx="9">
                  <c:v>1.468</c:v>
                </c:pt>
                <c:pt idx="10">
                  <c:v>1.5022</c:v>
                </c:pt>
                <c:pt idx="11">
                  <c:v>1.2618999999999976</c:v>
                </c:pt>
                <c:pt idx="12">
                  <c:v>1.1900999999999999</c:v>
                </c:pt>
                <c:pt idx="13">
                  <c:v>1.7106999999999983</c:v>
                </c:pt>
                <c:pt idx="14">
                  <c:v>1.4390999999999976</c:v>
                </c:pt>
                <c:pt idx="15">
                  <c:v>0.88690000000000002</c:v>
                </c:pt>
                <c:pt idx="16">
                  <c:v>0.79449999999999998</c:v>
                </c:pt>
                <c:pt idx="17">
                  <c:v>0.56380000000000063</c:v>
                </c:pt>
                <c:pt idx="18">
                  <c:v>0.67510000000000114</c:v>
                </c:pt>
                <c:pt idx="19">
                  <c:v>0.4934000000000005</c:v>
                </c:pt>
                <c:pt idx="20">
                  <c:v>0.43110000000000032</c:v>
                </c:pt>
                <c:pt idx="21">
                  <c:v>0.41200000000000031</c:v>
                </c:pt>
                <c:pt idx="22">
                  <c:v>0.44440000000000002</c:v>
                </c:pt>
                <c:pt idx="23">
                  <c:v>0.44160000000000005</c:v>
                </c:pt>
                <c:pt idx="24">
                  <c:v>0.34260000000000002</c:v>
                </c:pt>
                <c:pt idx="25">
                  <c:v>0.26190000000000002</c:v>
                </c:pt>
                <c:pt idx="26">
                  <c:v>0.25010000000000004</c:v>
                </c:pt>
              </c:numCache>
            </c:numRef>
          </c:val>
        </c:ser>
        <c:ser>
          <c:idx val="2"/>
          <c:order val="2"/>
          <c:tx>
            <c:strRef>
              <c:f>F!$D$1:$D$2</c:f>
              <c:strCache>
                <c:ptCount val="1"/>
                <c:pt idx="0">
                  <c:v>F2010</c:v>
                </c:pt>
              </c:strCache>
            </c:strRef>
          </c:tx>
          <c:spPr>
            <a:ln w="15875">
              <a:solidFill>
                <a:srgbClr val="000000"/>
              </a:solidFill>
              <a:prstDash val="solid"/>
            </a:ln>
          </c:spPr>
          <c:marker>
            <c:symbol val="circle"/>
            <c:size val="5"/>
            <c:spPr>
              <a:noFill/>
              <a:ln w="12700">
                <a:solidFill>
                  <a:srgbClr val="000000"/>
                </a:solidFill>
              </a:ln>
            </c:spPr>
          </c:marker>
          <c:cat>
            <c:numRef>
              <c:f>F!$A$3:$A$32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F!$D$3:$D$32</c:f>
              <c:numCache>
                <c:formatCode>0.000</c:formatCode>
                <c:ptCount val="30"/>
                <c:pt idx="0">
                  <c:v>1.1140000000000001</c:v>
                </c:pt>
                <c:pt idx="1">
                  <c:v>1.4254999999999971</c:v>
                </c:pt>
                <c:pt idx="2">
                  <c:v>1.5549999999999982</c:v>
                </c:pt>
                <c:pt idx="3">
                  <c:v>1.4782999999999982</c:v>
                </c:pt>
                <c:pt idx="4">
                  <c:v>1.6708000000000001</c:v>
                </c:pt>
                <c:pt idx="5">
                  <c:v>1.4019999999999961</c:v>
                </c:pt>
                <c:pt idx="6">
                  <c:v>1.9786999999999999</c:v>
                </c:pt>
                <c:pt idx="7">
                  <c:v>1.4918999999999973</c:v>
                </c:pt>
                <c:pt idx="8">
                  <c:v>1.1034999999999981</c:v>
                </c:pt>
                <c:pt idx="9">
                  <c:v>1.4444999999999979</c:v>
                </c:pt>
                <c:pt idx="10">
                  <c:v>1.4764999999999981</c:v>
                </c:pt>
                <c:pt idx="11">
                  <c:v>1.2318999999999973</c:v>
                </c:pt>
                <c:pt idx="12">
                  <c:v>1.1583000000000001</c:v>
                </c:pt>
                <c:pt idx="13">
                  <c:v>1.7198999999999971</c:v>
                </c:pt>
                <c:pt idx="14">
                  <c:v>1.4497999999999971</c:v>
                </c:pt>
                <c:pt idx="15">
                  <c:v>0.88729999999999998</c:v>
                </c:pt>
                <c:pt idx="16">
                  <c:v>0.78800000000000003</c:v>
                </c:pt>
                <c:pt idx="17">
                  <c:v>0.56000000000000005</c:v>
                </c:pt>
                <c:pt idx="18">
                  <c:v>0.66920000000000102</c:v>
                </c:pt>
                <c:pt idx="19">
                  <c:v>0.48850000000000032</c:v>
                </c:pt>
                <c:pt idx="20">
                  <c:v>0.42630000000000051</c:v>
                </c:pt>
                <c:pt idx="21">
                  <c:v>0.40980000000000044</c:v>
                </c:pt>
                <c:pt idx="22">
                  <c:v>0.4425</c:v>
                </c:pt>
                <c:pt idx="23">
                  <c:v>0.45179999999999998</c:v>
                </c:pt>
                <c:pt idx="24">
                  <c:v>0.34200000000000008</c:v>
                </c:pt>
                <c:pt idx="25">
                  <c:v>0.25719999999999998</c:v>
                </c:pt>
                <c:pt idx="26">
                  <c:v>0.24220000000000025</c:v>
                </c:pt>
                <c:pt idx="27">
                  <c:v>0.23740000000000025</c:v>
                </c:pt>
              </c:numCache>
            </c:numRef>
          </c:val>
        </c:ser>
        <c:ser>
          <c:idx val="3"/>
          <c:order val="3"/>
          <c:tx>
            <c:strRef>
              <c:f>F!$E$1:$E$2</c:f>
              <c:strCache>
                <c:ptCount val="1"/>
                <c:pt idx="0">
                  <c:v>F2011</c:v>
                </c:pt>
              </c:strCache>
            </c:strRef>
          </c:tx>
          <c:spPr>
            <a:ln w="12700">
              <a:solidFill>
                <a:srgbClr val="000000"/>
              </a:solidFill>
            </a:ln>
          </c:spPr>
          <c:marker>
            <c:symbol val="square"/>
            <c:size val="7"/>
            <c:spPr>
              <a:solidFill>
                <a:sysClr val="windowText" lastClr="000000"/>
              </a:solidFill>
            </c:spPr>
          </c:marker>
          <c:cat>
            <c:numRef>
              <c:f>F!$A$3:$A$32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F!$E$3:$E$32</c:f>
              <c:numCache>
                <c:formatCode>0.000</c:formatCode>
                <c:ptCount val="30"/>
                <c:pt idx="0">
                  <c:v>1.1118999999999983</c:v>
                </c:pt>
                <c:pt idx="1">
                  <c:v>1.4249999999999976</c:v>
                </c:pt>
                <c:pt idx="2">
                  <c:v>1.5582</c:v>
                </c:pt>
                <c:pt idx="3">
                  <c:v>1.4857999999999973</c:v>
                </c:pt>
                <c:pt idx="4">
                  <c:v>1.6781999999999999</c:v>
                </c:pt>
                <c:pt idx="5">
                  <c:v>1.4058999999999964</c:v>
                </c:pt>
                <c:pt idx="6">
                  <c:v>1.9839</c:v>
                </c:pt>
                <c:pt idx="7">
                  <c:v>1.4976999999999976</c:v>
                </c:pt>
                <c:pt idx="8">
                  <c:v>1.1113</c:v>
                </c:pt>
                <c:pt idx="9">
                  <c:v>1.4514999999999973</c:v>
                </c:pt>
                <c:pt idx="10">
                  <c:v>1.4805999999999981</c:v>
                </c:pt>
                <c:pt idx="11">
                  <c:v>1.2252999999999976</c:v>
                </c:pt>
                <c:pt idx="12">
                  <c:v>1.1347</c:v>
                </c:pt>
                <c:pt idx="13">
                  <c:v>1.8104</c:v>
                </c:pt>
                <c:pt idx="14">
                  <c:v>1.5074999999999978</c:v>
                </c:pt>
                <c:pt idx="15">
                  <c:v>0.93410000000000004</c:v>
                </c:pt>
                <c:pt idx="16">
                  <c:v>0.83640000000000003</c:v>
                </c:pt>
                <c:pt idx="17">
                  <c:v>0.60910000000000064</c:v>
                </c:pt>
                <c:pt idx="18">
                  <c:v>0.59160000000000001</c:v>
                </c:pt>
                <c:pt idx="19">
                  <c:v>0.49940000000000051</c:v>
                </c:pt>
                <c:pt idx="20">
                  <c:v>0.43780000000000058</c:v>
                </c:pt>
                <c:pt idx="21">
                  <c:v>0.42070000000000002</c:v>
                </c:pt>
                <c:pt idx="22">
                  <c:v>0.45350000000000001</c:v>
                </c:pt>
                <c:pt idx="23">
                  <c:v>0.45960000000000001</c:v>
                </c:pt>
                <c:pt idx="24">
                  <c:v>0.34470000000000001</c:v>
                </c:pt>
                <c:pt idx="25">
                  <c:v>0.25119999999999998</c:v>
                </c:pt>
                <c:pt idx="26">
                  <c:v>0.2248</c:v>
                </c:pt>
                <c:pt idx="27">
                  <c:v>0.21060000000000001</c:v>
                </c:pt>
                <c:pt idx="28">
                  <c:v>0.21590000000000029</c:v>
                </c:pt>
              </c:numCache>
            </c:numRef>
          </c:val>
        </c:ser>
        <c:ser>
          <c:idx val="4"/>
          <c:order val="4"/>
          <c:tx>
            <c:strRef>
              <c:f>F!$F$1:$F$2</c:f>
              <c:strCache>
                <c:ptCount val="1"/>
                <c:pt idx="0">
                  <c:v>F2012</c:v>
                </c:pt>
              </c:strCache>
            </c:strRef>
          </c:tx>
          <c:spPr>
            <a:ln w="38100">
              <a:solidFill>
                <a:srgbClr val="000000"/>
              </a:solidFill>
            </a:ln>
          </c:spPr>
          <c:marker>
            <c:symbol val="none"/>
          </c:marker>
          <c:cat>
            <c:numRef>
              <c:f>F!$A$3:$A$32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F!$F$3:$F$32</c:f>
              <c:numCache>
                <c:formatCode>0.000</c:formatCode>
                <c:ptCount val="30"/>
                <c:pt idx="0">
                  <c:v>1.1038999999999981</c:v>
                </c:pt>
                <c:pt idx="1">
                  <c:v>1.4178999999999964</c:v>
                </c:pt>
                <c:pt idx="2">
                  <c:v>1.5514999999999981</c:v>
                </c:pt>
                <c:pt idx="3">
                  <c:v>1.4862</c:v>
                </c:pt>
                <c:pt idx="4">
                  <c:v>1.6739999999999982</c:v>
                </c:pt>
                <c:pt idx="5">
                  <c:v>1.4032999999999971</c:v>
                </c:pt>
                <c:pt idx="6">
                  <c:v>1.9810000000000001</c:v>
                </c:pt>
                <c:pt idx="7">
                  <c:v>1.5023</c:v>
                </c:pt>
                <c:pt idx="8">
                  <c:v>1.1133999999999982</c:v>
                </c:pt>
                <c:pt idx="9">
                  <c:v>1.45</c:v>
                </c:pt>
                <c:pt idx="10">
                  <c:v>1.4792999999999976</c:v>
                </c:pt>
                <c:pt idx="11">
                  <c:v>1.2202999999999982</c:v>
                </c:pt>
                <c:pt idx="12">
                  <c:v>1.1254</c:v>
                </c:pt>
                <c:pt idx="13">
                  <c:v>1.8577999999999979</c:v>
                </c:pt>
                <c:pt idx="14">
                  <c:v>1.5517999999999978</c:v>
                </c:pt>
                <c:pt idx="15">
                  <c:v>0.96780000000000088</c:v>
                </c:pt>
                <c:pt idx="16">
                  <c:v>0.86170000000000102</c:v>
                </c:pt>
                <c:pt idx="17">
                  <c:v>0.62810000000000088</c:v>
                </c:pt>
                <c:pt idx="18">
                  <c:v>0.60850000000000004</c:v>
                </c:pt>
                <c:pt idx="19">
                  <c:v>0.51290000000000002</c:v>
                </c:pt>
                <c:pt idx="20">
                  <c:v>0.45050000000000001</c:v>
                </c:pt>
                <c:pt idx="21">
                  <c:v>0.43060000000000032</c:v>
                </c:pt>
                <c:pt idx="22">
                  <c:v>0.47220000000000001</c:v>
                </c:pt>
                <c:pt idx="23">
                  <c:v>0.48170000000000002</c:v>
                </c:pt>
                <c:pt idx="24">
                  <c:v>0.35180000000000045</c:v>
                </c:pt>
                <c:pt idx="25">
                  <c:v>0.24830000000000021</c:v>
                </c:pt>
                <c:pt idx="26">
                  <c:v>0.22600000000000001</c:v>
                </c:pt>
                <c:pt idx="27">
                  <c:v>0.1991</c:v>
                </c:pt>
                <c:pt idx="28">
                  <c:v>0.20300000000000001</c:v>
                </c:pt>
                <c:pt idx="29">
                  <c:v>0.24080000000000001</c:v>
                </c:pt>
              </c:numCache>
            </c:numRef>
          </c:val>
        </c:ser>
        <c:marker val="1"/>
        <c:axId val="48050560"/>
        <c:axId val="48052480"/>
      </c:lineChart>
      <c:catAx>
        <c:axId val="48050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5267044463348286"/>
              <c:y val="0.846758349705304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052480"/>
        <c:crosses val="autoZero"/>
        <c:auto val="1"/>
        <c:lblAlgn val="ctr"/>
        <c:lblOffset val="100"/>
        <c:tickLblSkip val="4"/>
        <c:tickMarkSkip val="1"/>
      </c:catAx>
      <c:valAx>
        <c:axId val="480524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Fishing Mortality (F)</a:t>
                </a:r>
              </a:p>
            </c:rich>
          </c:tx>
          <c:layout>
            <c:manualLayout>
              <c:xMode val="edge"/>
              <c:yMode val="edge"/>
              <c:x val="2.9465983011738549E-2"/>
              <c:y val="0.30844793713163082"/>
            </c:manualLayout>
          </c:layout>
          <c:spPr>
            <a:noFill/>
            <a:ln w="25400">
              <a:noFill/>
            </a:ln>
          </c:spPr>
        </c:title>
        <c:numFmt formatCode="#,##0.0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050560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2213370387525124"/>
          <c:y val="0.93320235756385073"/>
          <c:w val="0.84896929406315702"/>
          <c:h val="4.7005450448359958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8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6836BE1-4B77-476A-A84C-5898521AF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CB4BA-03D7-4237-930D-A5AEB1136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4040D-1E64-4273-84A5-283FE476B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559E4-9609-4370-856C-C09D2E836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FA2CF-0FD4-48B5-998C-4F1E9A41C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20584-11D7-4CF3-8AC2-E06C4D19B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2A042-3C52-4E10-9822-121A3F6F1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9EC8E-00CF-4091-A1C6-1A462231C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CA727-B39C-4CAA-AF59-4AB53A5AC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2EFA1-58C4-4F62-B8A3-8CA4A5875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ABDD-9D98-43C4-B620-F96774DA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A62C-E2C0-4DC7-8BE0-FE7C88615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2CF2C5-F267-476C-B086-595427DA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rgbClr val="000080"/>
                </a:solidFill>
              </a:rPr>
              <a:t>Stock assessment of Summer flounder</a:t>
            </a:r>
            <a:br>
              <a:rPr lang="en-US" sz="2400" b="1" dirty="0" smtClean="0">
                <a:solidFill>
                  <a:srgbClr val="000080"/>
                </a:solidFill>
              </a:rPr>
            </a:br>
            <a:r>
              <a:rPr lang="en-US" sz="2400" b="1" dirty="0" smtClean="0">
                <a:solidFill>
                  <a:srgbClr val="000080"/>
                </a:solidFill>
              </a:rPr>
              <a:t> (</a:t>
            </a:r>
            <a:r>
              <a:rPr lang="en-US" sz="2400" b="1" i="1" dirty="0" smtClean="0">
                <a:solidFill>
                  <a:srgbClr val="000080"/>
                </a:solidFill>
              </a:rPr>
              <a:t>Paralichthys dentatus</a:t>
            </a:r>
            <a:r>
              <a:rPr lang="en-US" sz="2400" b="1" dirty="0" smtClean="0">
                <a:solidFill>
                  <a:srgbClr val="000080"/>
                </a:solidFill>
              </a:rPr>
              <a:t>)</a:t>
            </a:r>
            <a:r>
              <a:rPr lang="en-US" sz="2400" b="1" dirty="0">
                <a:solidFill>
                  <a:schemeClr val="tx1"/>
                </a:solidFill>
              </a:rPr>
              <a:t/>
            </a:r>
            <a:br>
              <a:rPr lang="en-US" sz="2400" b="1" dirty="0">
                <a:solidFill>
                  <a:schemeClr val="tx1"/>
                </a:solidFill>
              </a:rPr>
            </a:b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Managed as a unit stock from New England to </a:t>
            </a:r>
            <a:r>
              <a:rPr lang="en-US" sz="2000" b="1" dirty="0" smtClean="0">
                <a:solidFill>
                  <a:srgbClr val="000080"/>
                </a:solidFill>
              </a:rPr>
              <a:t>North Carolina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</a:pP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Maximum size &amp; age fish in NEFSC </a:t>
            </a:r>
            <a:r>
              <a:rPr lang="en-US" sz="2000" b="1" dirty="0" smtClean="0">
                <a:solidFill>
                  <a:srgbClr val="000080"/>
                </a:solidFill>
              </a:rPr>
              <a:t>SV </a:t>
            </a:r>
            <a:r>
              <a:rPr lang="en-US" sz="2000" b="1" dirty="0">
                <a:solidFill>
                  <a:srgbClr val="000080"/>
                </a:solidFill>
              </a:rPr>
              <a:t>and </a:t>
            </a:r>
            <a:r>
              <a:rPr lang="en-US" sz="2000" b="1" dirty="0" smtClean="0">
                <a:solidFill>
                  <a:srgbClr val="000080"/>
                </a:solidFill>
              </a:rPr>
              <a:t>fishery samples: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  <a:buFontTx/>
              <a:buNone/>
            </a:pPr>
            <a:r>
              <a:rPr lang="en-US" sz="2000" b="1" dirty="0">
                <a:solidFill>
                  <a:srgbClr val="000080"/>
                </a:solidFill>
              </a:rPr>
              <a:t>		SV: </a:t>
            </a:r>
            <a:r>
              <a:rPr lang="en-US" sz="2000" b="1" dirty="0" smtClean="0">
                <a:solidFill>
                  <a:srgbClr val="000080"/>
                </a:solidFill>
              </a:rPr>
              <a:t>2005 </a:t>
            </a:r>
            <a:r>
              <a:rPr lang="en-US" sz="2000" b="1" dirty="0">
                <a:solidFill>
                  <a:srgbClr val="000080"/>
                </a:solidFill>
              </a:rPr>
              <a:t>- </a:t>
            </a:r>
            <a:r>
              <a:rPr lang="en-US" sz="2000" b="1" dirty="0" smtClean="0">
                <a:solidFill>
                  <a:srgbClr val="000080"/>
                </a:solidFill>
              </a:rPr>
              <a:t>76 </a:t>
            </a:r>
            <a:r>
              <a:rPr lang="en-US" sz="2000" b="1" dirty="0">
                <a:solidFill>
                  <a:srgbClr val="000080"/>
                </a:solidFill>
              </a:rPr>
              <a:t>cm FL </a:t>
            </a:r>
            <a:r>
              <a:rPr lang="en-US" sz="2000" b="1" dirty="0" smtClean="0">
                <a:solidFill>
                  <a:srgbClr val="000080"/>
                </a:solidFill>
              </a:rPr>
              <a:t>age </a:t>
            </a:r>
            <a:r>
              <a:rPr lang="en-US" sz="2000" b="1" dirty="0">
                <a:solidFill>
                  <a:srgbClr val="000080"/>
                </a:solidFill>
              </a:rPr>
              <a:t>14; </a:t>
            </a:r>
            <a:r>
              <a:rPr lang="en-US" sz="2000" b="1" dirty="0" smtClean="0">
                <a:solidFill>
                  <a:srgbClr val="000080"/>
                </a:solidFill>
              </a:rPr>
              <a:t>2011 </a:t>
            </a:r>
            <a:r>
              <a:rPr lang="en-US" sz="2000" b="1" dirty="0">
                <a:solidFill>
                  <a:srgbClr val="000080"/>
                </a:solidFill>
              </a:rPr>
              <a:t>- </a:t>
            </a:r>
            <a:r>
              <a:rPr lang="en-US" sz="2000" b="1" dirty="0" smtClean="0">
                <a:solidFill>
                  <a:srgbClr val="000080"/>
                </a:solidFill>
              </a:rPr>
              <a:t>82 cm age 11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  <a:buFontTx/>
              <a:buNone/>
            </a:pPr>
            <a:r>
              <a:rPr lang="en-US" sz="2000" b="1" dirty="0">
                <a:solidFill>
                  <a:srgbClr val="000080"/>
                </a:solidFill>
              </a:rPr>
              <a:t>		</a:t>
            </a:r>
            <a:r>
              <a:rPr lang="en-US" sz="2000" b="1" dirty="0" err="1">
                <a:solidFill>
                  <a:srgbClr val="000080"/>
                </a:solidFill>
              </a:rPr>
              <a:t>Comm</a:t>
            </a:r>
            <a:r>
              <a:rPr lang="en-US" sz="2000" b="1" dirty="0">
                <a:solidFill>
                  <a:srgbClr val="000080"/>
                </a:solidFill>
              </a:rPr>
              <a:t> land: </a:t>
            </a:r>
            <a:r>
              <a:rPr lang="en-US" sz="2000" b="1" dirty="0" smtClean="0">
                <a:solidFill>
                  <a:srgbClr val="000080"/>
                </a:solidFill>
              </a:rPr>
              <a:t> 2005 - 75 cm </a:t>
            </a:r>
            <a:r>
              <a:rPr lang="en-US" sz="2000" b="1" dirty="0">
                <a:solidFill>
                  <a:srgbClr val="000080"/>
                </a:solidFill>
              </a:rPr>
              <a:t>FL </a:t>
            </a:r>
            <a:r>
              <a:rPr lang="en-US" sz="2000" b="1" dirty="0" smtClean="0">
                <a:solidFill>
                  <a:srgbClr val="000080"/>
                </a:solidFill>
              </a:rPr>
              <a:t>age 13; 2011 - 74 cm age 13 </a:t>
            </a:r>
          </a:p>
          <a:p>
            <a:pPr>
              <a:lnSpc>
                <a:spcPct val="80000"/>
              </a:lnSpc>
              <a:buClr>
                <a:srgbClr val="C80000"/>
              </a:buClr>
              <a:buFontTx/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2010 - 82 cm age 12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  <a:buFontTx/>
              <a:buNone/>
            </a:pP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50% mature age </a:t>
            </a:r>
            <a:r>
              <a:rPr lang="en-US" sz="2000" b="1" dirty="0" smtClean="0">
                <a:solidFill>
                  <a:srgbClr val="000080"/>
                </a:solidFill>
              </a:rPr>
              <a:t>1.0; average M </a:t>
            </a:r>
            <a:r>
              <a:rPr lang="en-US" sz="2000" b="1" dirty="0">
                <a:solidFill>
                  <a:srgbClr val="000080"/>
                </a:solidFill>
              </a:rPr>
              <a:t>= </a:t>
            </a:r>
            <a:r>
              <a:rPr lang="en-US" sz="2000" b="1" dirty="0" smtClean="0">
                <a:solidFill>
                  <a:srgbClr val="000080"/>
                </a:solidFill>
              </a:rPr>
              <a:t>0.25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  <a:buFontTx/>
              <a:buNone/>
            </a:pP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Commercial trawl fishery; recreational rod and reel fishery</a:t>
            </a:r>
          </a:p>
          <a:p>
            <a:pPr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Comm. landings </a:t>
            </a:r>
            <a:r>
              <a:rPr lang="en-US" sz="2000" b="1" dirty="0" smtClean="0">
                <a:solidFill>
                  <a:srgbClr val="000080"/>
                </a:solidFill>
              </a:rPr>
              <a:t>~60%; </a:t>
            </a:r>
            <a:r>
              <a:rPr lang="en-US" sz="2000" b="1" dirty="0">
                <a:solidFill>
                  <a:srgbClr val="000080"/>
                </a:solidFill>
              </a:rPr>
              <a:t>Comm. discards </a:t>
            </a:r>
            <a:r>
              <a:rPr lang="en-US" sz="2000" b="1" dirty="0" smtClean="0">
                <a:solidFill>
                  <a:srgbClr val="000080"/>
                </a:solidFill>
              </a:rPr>
              <a:t>~&lt;5%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Rec. landings ~</a:t>
            </a:r>
            <a:r>
              <a:rPr lang="en-US" sz="2000" b="1" dirty="0" smtClean="0">
                <a:solidFill>
                  <a:srgbClr val="000080"/>
                </a:solidFill>
              </a:rPr>
              <a:t>25%; </a:t>
            </a:r>
            <a:r>
              <a:rPr lang="en-US" sz="2000" b="1" dirty="0">
                <a:solidFill>
                  <a:srgbClr val="000080"/>
                </a:solidFill>
              </a:rPr>
              <a:t>Rec. discards </a:t>
            </a:r>
            <a:r>
              <a:rPr lang="en-US" sz="2000" b="1" dirty="0" smtClean="0">
                <a:solidFill>
                  <a:srgbClr val="000080"/>
                </a:solidFill>
              </a:rPr>
              <a:t>~10%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</a:pP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NEFSC SVs peaked in late </a:t>
            </a:r>
            <a:r>
              <a:rPr lang="en-US" sz="2000" b="1" dirty="0" err="1">
                <a:solidFill>
                  <a:srgbClr val="000080"/>
                </a:solidFill>
              </a:rPr>
              <a:t>1970s</a:t>
            </a:r>
            <a:r>
              <a:rPr lang="en-US" sz="2000" b="1" dirty="0">
                <a:solidFill>
                  <a:srgbClr val="000080"/>
                </a:solidFill>
              </a:rPr>
              <a:t>, </a:t>
            </a:r>
            <a:r>
              <a:rPr lang="en-US" sz="2000" b="1" dirty="0" smtClean="0">
                <a:solidFill>
                  <a:srgbClr val="000080"/>
                </a:solidFill>
              </a:rPr>
              <a:t> mid </a:t>
            </a:r>
            <a:r>
              <a:rPr lang="en-US" sz="2000" b="1" dirty="0" err="1">
                <a:solidFill>
                  <a:srgbClr val="000080"/>
                </a:solidFill>
              </a:rPr>
              <a:t>2000s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err="1">
                <a:solidFill>
                  <a:srgbClr val="000080"/>
                </a:solidFill>
              </a:rPr>
              <a:t>Comm</a:t>
            </a:r>
            <a:r>
              <a:rPr lang="en-US" sz="2000" b="1" dirty="0">
                <a:solidFill>
                  <a:srgbClr val="000080"/>
                </a:solidFill>
              </a:rPr>
              <a:t> landings (and probably total catch) peaked in </a:t>
            </a:r>
            <a:r>
              <a:rPr lang="en-US" sz="2000" b="1" dirty="0" smtClean="0">
                <a:solidFill>
                  <a:srgbClr val="000080"/>
                </a:solidFill>
              </a:rPr>
              <a:t>late </a:t>
            </a:r>
            <a:r>
              <a:rPr lang="en-US" sz="2000" b="1" dirty="0" err="1" smtClean="0">
                <a:solidFill>
                  <a:srgbClr val="000080"/>
                </a:solidFill>
              </a:rPr>
              <a:t>1970s</a:t>
            </a:r>
            <a:endParaRPr lang="en-US" sz="2000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219200" y="3886200"/>
            <a:ext cx="7924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200" b="1" dirty="0" smtClean="0">
                <a:solidFill>
                  <a:srgbClr val="000080"/>
                </a:solidFill>
              </a:rPr>
              <a:t>In 2010, 5,930 </a:t>
            </a:r>
            <a:r>
              <a:rPr lang="en-US" sz="2200" b="1" dirty="0">
                <a:solidFill>
                  <a:srgbClr val="000080"/>
                </a:solidFill>
              </a:rPr>
              <a:t>mt (</a:t>
            </a:r>
            <a:r>
              <a:rPr lang="en-US" sz="2200" b="1" dirty="0" smtClean="0">
                <a:solidFill>
                  <a:srgbClr val="000080"/>
                </a:solidFill>
              </a:rPr>
              <a:t>13 </a:t>
            </a:r>
            <a:r>
              <a:rPr lang="en-US" sz="2200" b="1" dirty="0">
                <a:solidFill>
                  <a:srgbClr val="000080"/>
                </a:solidFill>
              </a:rPr>
              <a:t>million lb</a:t>
            </a:r>
            <a:r>
              <a:rPr lang="en-US" sz="2200" b="1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2200" b="1" dirty="0" smtClean="0">
                <a:solidFill>
                  <a:srgbClr val="000080"/>
                </a:solidFill>
              </a:rPr>
              <a:t>In 2011, 7,511 mt (17 million lb)</a:t>
            </a:r>
            <a:endParaRPr lang="en-US" sz="2200" b="1" dirty="0">
              <a:solidFill>
                <a:srgbClr val="000080"/>
              </a:solidFill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265363" y="669925"/>
            <a:ext cx="37544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000080"/>
                </a:solidFill>
              </a:rPr>
              <a:t>Commercial Landings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990600" y="1600200"/>
            <a:ext cx="65198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80"/>
                </a:solidFill>
              </a:rPr>
              <a:t>Comm. Landings:  MA to NC, out to edge of shelf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990600" y="2133600"/>
            <a:ext cx="62785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80"/>
                </a:solidFill>
              </a:rPr>
              <a:t>Mainly a mixed trawl fishery (&gt;90% of landings)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1314450" y="2752725"/>
            <a:ext cx="55610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80"/>
                </a:solidFill>
              </a:rPr>
              <a:t>Avg. ~10,000 mt (22 million lb) for 1955-60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1314450" y="3048000"/>
            <a:ext cx="55610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80"/>
                </a:solidFill>
              </a:rPr>
              <a:t>Avg. &lt;  5,000 mt (11 million lb) for 1968-72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1314450" y="3343275"/>
            <a:ext cx="55610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80"/>
                </a:solidFill>
              </a:rPr>
              <a:t>Avg. ~13,000 mt (29 million lb) for 1974-87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1314450" y="3638550"/>
            <a:ext cx="75405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 dirty="0" smtClean="0">
                <a:solidFill>
                  <a:srgbClr val="000080"/>
                </a:solidFill>
              </a:rPr>
              <a:t>Under </a:t>
            </a:r>
            <a:r>
              <a:rPr lang="en-US" sz="2200" b="1" dirty="0">
                <a:solidFill>
                  <a:srgbClr val="000080"/>
                </a:solidFill>
              </a:rPr>
              <a:t>quotas, avg. </a:t>
            </a:r>
            <a:r>
              <a:rPr lang="en-US" sz="2200" b="1" dirty="0" smtClean="0">
                <a:solidFill>
                  <a:srgbClr val="000080"/>
                </a:solidFill>
              </a:rPr>
              <a:t>5,800 </a:t>
            </a:r>
            <a:r>
              <a:rPr lang="en-US" sz="2200" b="1" dirty="0">
                <a:solidFill>
                  <a:srgbClr val="000080"/>
                </a:solidFill>
              </a:rPr>
              <a:t>mt (</a:t>
            </a:r>
            <a:r>
              <a:rPr lang="en-US" sz="2200" b="1" dirty="0" smtClean="0">
                <a:solidFill>
                  <a:srgbClr val="000080"/>
                </a:solidFill>
              </a:rPr>
              <a:t>13 </a:t>
            </a:r>
            <a:r>
              <a:rPr lang="en-US" sz="2200" b="1" dirty="0">
                <a:solidFill>
                  <a:srgbClr val="000080"/>
                </a:solidFill>
              </a:rPr>
              <a:t>million lb) for </a:t>
            </a:r>
            <a:r>
              <a:rPr lang="en-US" sz="2200" b="1" dirty="0" smtClean="0">
                <a:solidFill>
                  <a:srgbClr val="000080"/>
                </a:solidFill>
              </a:rPr>
              <a:t>1993-2009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1252538" y="5060950"/>
            <a:ext cx="6206827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 dirty="0">
                <a:solidFill>
                  <a:srgbClr val="000080"/>
                </a:solidFill>
              </a:rPr>
              <a:t>During </a:t>
            </a:r>
            <a:r>
              <a:rPr lang="en-US" sz="2200" b="1" dirty="0" smtClean="0">
                <a:solidFill>
                  <a:srgbClr val="000080"/>
                </a:solidFill>
              </a:rPr>
              <a:t>1993-2009, </a:t>
            </a:r>
            <a:r>
              <a:rPr lang="en-US" sz="2200" b="1" dirty="0">
                <a:solidFill>
                  <a:srgbClr val="000080"/>
                </a:solidFill>
              </a:rPr>
              <a:t>50% of total catch in weight</a:t>
            </a:r>
          </a:p>
          <a:p>
            <a:r>
              <a:rPr lang="en-US" sz="2200" b="1" dirty="0">
                <a:solidFill>
                  <a:srgbClr val="000080"/>
                </a:solidFill>
              </a:rPr>
              <a:t>In </a:t>
            </a:r>
            <a:r>
              <a:rPr lang="en-US" sz="2200" b="1" dirty="0" smtClean="0">
                <a:solidFill>
                  <a:srgbClr val="000080"/>
                </a:solidFill>
              </a:rPr>
              <a:t>2010, 63% </a:t>
            </a:r>
            <a:r>
              <a:rPr lang="en-US" sz="2200" b="1" dirty="0">
                <a:solidFill>
                  <a:srgbClr val="000080"/>
                </a:solidFill>
              </a:rPr>
              <a:t>of total catch </a:t>
            </a:r>
            <a:r>
              <a:rPr lang="en-US" sz="2200" b="1" dirty="0" smtClean="0">
                <a:solidFill>
                  <a:srgbClr val="000080"/>
                </a:solidFill>
              </a:rPr>
              <a:t>weight</a:t>
            </a:r>
          </a:p>
          <a:p>
            <a:r>
              <a:rPr lang="en-US" sz="2200" b="1" dirty="0" smtClean="0">
                <a:solidFill>
                  <a:srgbClr val="000080"/>
                </a:solidFill>
              </a:rPr>
              <a:t>In 2011, 67% of total catch weight</a:t>
            </a:r>
          </a:p>
          <a:p>
            <a:endParaRPr lang="en-US" sz="2200" b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24588" name="Rectangle 19"/>
          <p:cNvSpPr>
            <a:spLocks noChangeArrowheads="1"/>
          </p:cNvSpPr>
          <p:nvPr/>
        </p:nvSpPr>
        <p:spPr bwMode="auto">
          <a:xfrm>
            <a:off x="925513" y="310991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24589" name="Rectangle 20"/>
          <p:cNvSpPr>
            <a:spLocks noChangeArrowheads="1"/>
          </p:cNvSpPr>
          <p:nvPr/>
        </p:nvSpPr>
        <p:spPr bwMode="auto">
          <a:xfrm>
            <a:off x="925513" y="3405188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26"/>
          <p:cNvSpPr txBox="1">
            <a:spLocks noChangeArrowheads="1"/>
          </p:cNvSpPr>
          <p:nvPr/>
        </p:nvSpPr>
        <p:spPr bwMode="auto">
          <a:xfrm>
            <a:off x="2057400" y="304800"/>
            <a:ext cx="5030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80"/>
                </a:solidFill>
              </a:rPr>
              <a:t>Commercial Landings at age</a:t>
            </a:r>
          </a:p>
        </p:txBody>
      </p:sp>
      <p:sp>
        <p:nvSpPr>
          <p:cNvPr id="26627" name="Rectangle 1029"/>
          <p:cNvSpPr>
            <a:spLocks noChangeArrowheads="1"/>
          </p:cNvSpPr>
          <p:nvPr/>
        </p:nvSpPr>
        <p:spPr bwMode="auto">
          <a:xfrm>
            <a:off x="889000" y="423862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80000"/>
              </a:buClr>
            </a:pPr>
            <a:r>
              <a:rPr lang="en-US" sz="2000" b="1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26628" name="Rectangle 1032"/>
          <p:cNvSpPr>
            <a:spLocks noChangeArrowheads="1"/>
          </p:cNvSpPr>
          <p:nvPr/>
        </p:nvSpPr>
        <p:spPr bwMode="auto">
          <a:xfrm>
            <a:off x="891335" y="1617663"/>
            <a:ext cx="735329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</a:rPr>
              <a:t>NER </a:t>
            </a:r>
            <a:r>
              <a:rPr lang="en-US" sz="2000" b="1" dirty="0">
                <a:solidFill>
                  <a:srgbClr val="000080"/>
                </a:solidFill>
              </a:rPr>
              <a:t>2008:    5% age 1, 16% age 2, 24% age 3, 55% age 4+</a:t>
            </a: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NER 2009:    5% age 1, 21% age 2, 29% age 3, 45% age 4</a:t>
            </a:r>
            <a:r>
              <a:rPr lang="en-US" sz="2000" b="1" dirty="0" smtClean="0">
                <a:solidFill>
                  <a:srgbClr val="000080"/>
                </a:solidFill>
              </a:rPr>
              <a:t>+</a:t>
            </a: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 NER 2010:    5% age 1, 16% age 2, 28% age 3, 51% age 4+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 NER 2011:    2% age 1, 13% age 2, 32% age 3, 53% age 4+</a:t>
            </a:r>
          </a:p>
          <a:p>
            <a:pPr>
              <a:buClr>
                <a:srgbClr val="C80000"/>
              </a:buClr>
              <a:buFontTx/>
              <a:buChar char="•"/>
            </a:pPr>
            <a:endParaRPr lang="en-US" sz="2000" b="1" dirty="0">
              <a:solidFill>
                <a:srgbClr val="000080"/>
              </a:solidFill>
            </a:endParaRPr>
          </a:p>
        </p:txBody>
      </p:sp>
      <p:sp>
        <p:nvSpPr>
          <p:cNvPr id="26629" name="Rectangle 1033"/>
          <p:cNvSpPr>
            <a:spLocks noChangeArrowheads="1"/>
          </p:cNvSpPr>
          <p:nvPr/>
        </p:nvSpPr>
        <p:spPr bwMode="auto">
          <a:xfrm>
            <a:off x="911225" y="3716711"/>
            <a:ext cx="70407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</a:rPr>
              <a:t>NC </a:t>
            </a:r>
            <a:r>
              <a:rPr lang="en-US" sz="2000" b="1" dirty="0">
                <a:solidFill>
                  <a:srgbClr val="000080"/>
                </a:solidFill>
              </a:rPr>
              <a:t>2008:  1% age 1, 10% age 2, 25% age 3, 64% age 4+</a:t>
            </a: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NC 2009:  0% age 1,   9% age 2, 28% age 3, 63% age 4</a:t>
            </a:r>
            <a:r>
              <a:rPr lang="en-US" sz="2000" b="1" dirty="0" smtClean="0">
                <a:solidFill>
                  <a:srgbClr val="000080"/>
                </a:solidFill>
              </a:rPr>
              <a:t>+</a:t>
            </a: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</a:rPr>
              <a:t>NC 2010:  1% age 1, 14% age 2, 33% age 3, 52% age 4+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 NC 2011:  0% age 1, 12% age 2, 23% age 3, 65% age 4+</a:t>
            </a:r>
            <a:endParaRPr lang="en-US" sz="2000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04800" y="0"/>
            <a:ext cx="8839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990850" y="422275"/>
            <a:ext cx="36750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000080"/>
                </a:solidFill>
              </a:rPr>
              <a:t>Commercial Discards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371600" y="903288"/>
            <a:ext cx="7224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 dirty="0">
                <a:solidFill>
                  <a:srgbClr val="000080"/>
                </a:solidFill>
              </a:rPr>
              <a:t>Estimated as product of Observed rate (kg/</a:t>
            </a:r>
            <a:r>
              <a:rPr lang="en-US" sz="1600" b="1" dirty="0" err="1">
                <a:solidFill>
                  <a:srgbClr val="000080"/>
                </a:solidFill>
              </a:rPr>
              <a:t>df</a:t>
            </a:r>
            <a:r>
              <a:rPr lang="en-US" sz="1600" b="1" dirty="0">
                <a:solidFill>
                  <a:srgbClr val="000080"/>
                </a:solidFill>
              </a:rPr>
              <a:t>) and fishery effort from Vessel Trip Reports (VTR); assume 80% discard mortality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1352550" y="1573119"/>
            <a:ext cx="607858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80"/>
                </a:solidFill>
              </a:rPr>
              <a:t>Since ~2000, Comm. Discards: 70% trawl,  30% scallop dredge</a:t>
            </a:r>
          </a:p>
          <a:p>
            <a:r>
              <a:rPr lang="en-US" sz="1600" b="1" dirty="0">
                <a:solidFill>
                  <a:srgbClr val="000080"/>
                </a:solidFill>
              </a:rPr>
              <a:t>2008: 73% trawl,  27% scallop dredge</a:t>
            </a:r>
          </a:p>
          <a:p>
            <a:r>
              <a:rPr lang="en-US" sz="1600" b="1" dirty="0">
                <a:solidFill>
                  <a:srgbClr val="000080"/>
                </a:solidFill>
              </a:rPr>
              <a:t>2009: 91% trawl,    9% scallop </a:t>
            </a:r>
            <a:r>
              <a:rPr lang="en-US" sz="1600" b="1" dirty="0" smtClean="0">
                <a:solidFill>
                  <a:srgbClr val="000080"/>
                </a:solidFill>
              </a:rPr>
              <a:t>dredge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+mj-lt"/>
              </a:rPr>
              <a:t>2010: 86% trawl,  14% scallop dredge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+mj-lt"/>
              </a:rPr>
              <a:t>2011: 79% trawl,  21% scallop dredge</a:t>
            </a:r>
            <a:endParaRPr lang="en-US" sz="1600" dirty="0">
              <a:latin typeface="+mj-lt"/>
            </a:endParaRPr>
          </a:p>
        </p:txBody>
      </p:sp>
      <p:sp>
        <p:nvSpPr>
          <p:cNvPr id="27655" name="Rectangle 10"/>
          <p:cNvSpPr>
            <a:spLocks noChangeArrowheads="1"/>
          </p:cNvSpPr>
          <p:nvPr/>
        </p:nvSpPr>
        <p:spPr bwMode="auto">
          <a:xfrm>
            <a:off x="1344706" y="2881313"/>
            <a:ext cx="71326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 dirty="0">
                <a:solidFill>
                  <a:srgbClr val="000080"/>
                </a:solidFill>
              </a:rPr>
              <a:t>Since ~2000, About 500-700 mt, about 8-10% of comm. land.</a:t>
            </a:r>
          </a:p>
          <a:p>
            <a:r>
              <a:rPr lang="en-US" sz="1600" b="1" dirty="0">
                <a:solidFill>
                  <a:srgbClr val="000080"/>
                </a:solidFill>
              </a:rPr>
              <a:t>2008:  309 mt, about  8% of comm. land.</a:t>
            </a:r>
          </a:p>
          <a:p>
            <a:r>
              <a:rPr lang="en-US" sz="1600" b="1" dirty="0">
                <a:solidFill>
                  <a:srgbClr val="000080"/>
                </a:solidFill>
              </a:rPr>
              <a:t>2009:  </a:t>
            </a:r>
            <a:r>
              <a:rPr lang="en-US" sz="1600" b="1" dirty="0" smtClean="0">
                <a:solidFill>
                  <a:srgbClr val="000080"/>
                </a:solidFill>
              </a:rPr>
              <a:t>118 </a:t>
            </a:r>
            <a:r>
              <a:rPr lang="en-US" sz="1600" b="1" dirty="0">
                <a:solidFill>
                  <a:srgbClr val="000080"/>
                </a:solidFill>
              </a:rPr>
              <a:t>mt, about  3% of comm. land</a:t>
            </a:r>
            <a:r>
              <a:rPr lang="en-US" sz="1600" b="1" dirty="0" smtClean="0">
                <a:solidFill>
                  <a:srgbClr val="000080"/>
                </a:solidFill>
              </a:rPr>
              <a:t>.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+mj-lt"/>
              </a:rPr>
              <a:t>2010:  198 mt, about  3% of comm. land.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+mj-lt"/>
              </a:rPr>
              <a:t>2011:  126 mt, about  2% of comm. land.</a:t>
            </a:r>
            <a:endParaRPr lang="en-US" sz="1600" dirty="0">
              <a:latin typeface="+mj-lt"/>
            </a:endParaRPr>
          </a:p>
        </p:txBody>
      </p:sp>
      <p:sp>
        <p:nvSpPr>
          <p:cNvPr id="27656" name="Rectangle 11"/>
          <p:cNvSpPr>
            <a:spLocks noChangeArrowheads="1"/>
          </p:cNvSpPr>
          <p:nvPr/>
        </p:nvSpPr>
        <p:spPr bwMode="auto">
          <a:xfrm>
            <a:off x="1358153" y="4218735"/>
            <a:ext cx="393537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80"/>
                </a:solidFill>
              </a:rPr>
              <a:t>Since ~2000,  5% of total catch in weight</a:t>
            </a:r>
          </a:p>
          <a:p>
            <a:r>
              <a:rPr lang="en-US" sz="1600" b="1" dirty="0">
                <a:solidFill>
                  <a:srgbClr val="000080"/>
                </a:solidFill>
              </a:rPr>
              <a:t>2008:  4% of total catch weight</a:t>
            </a:r>
          </a:p>
          <a:p>
            <a:r>
              <a:rPr lang="en-US" sz="1600" b="1" dirty="0">
                <a:solidFill>
                  <a:srgbClr val="000080"/>
                </a:solidFill>
              </a:rPr>
              <a:t>2009:  2% of total catch </a:t>
            </a:r>
            <a:r>
              <a:rPr lang="en-US" sz="1600" b="1" dirty="0" smtClean="0">
                <a:solidFill>
                  <a:srgbClr val="000080"/>
                </a:solidFill>
              </a:rPr>
              <a:t>weight</a:t>
            </a:r>
          </a:p>
          <a:p>
            <a:r>
              <a:rPr lang="en-US" sz="1600" b="1" dirty="0" smtClean="0">
                <a:solidFill>
                  <a:srgbClr val="000080"/>
                </a:solidFill>
              </a:rPr>
              <a:t>2010:  2% of total catch weight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+mj-lt"/>
              </a:rPr>
              <a:t>2011:  1% of total catch weight</a:t>
            </a:r>
            <a:endParaRPr lang="en-US" sz="1600" dirty="0" smtClean="0">
              <a:latin typeface="+mj-lt"/>
            </a:endParaRPr>
          </a:p>
          <a:p>
            <a:endParaRPr lang="en-US" sz="1600" dirty="0">
              <a:latin typeface="Times New Roman" pitchFamily="18" charset="0"/>
            </a:endParaRPr>
          </a:p>
        </p:txBody>
      </p:sp>
      <p:sp>
        <p:nvSpPr>
          <p:cNvPr id="27657" name="Rectangle 14"/>
          <p:cNvSpPr>
            <a:spLocks noChangeArrowheads="1"/>
          </p:cNvSpPr>
          <p:nvPr/>
        </p:nvSpPr>
        <p:spPr bwMode="auto">
          <a:xfrm>
            <a:off x="1318466" y="5638708"/>
            <a:ext cx="533479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80"/>
                </a:solidFill>
              </a:rPr>
              <a:t>Age comp 2008: 19% age 0 &amp; 1, 18% age 2, 63% age 3+</a:t>
            </a:r>
          </a:p>
          <a:p>
            <a:r>
              <a:rPr lang="en-US" sz="1600" b="1" dirty="0">
                <a:solidFill>
                  <a:srgbClr val="000080"/>
                </a:solidFill>
              </a:rPr>
              <a:t>Age comp 2009: 14% age 0 &amp; 1, 37% age 2, 49% age 3</a:t>
            </a:r>
            <a:r>
              <a:rPr lang="en-US" sz="1600" b="1" dirty="0" smtClean="0">
                <a:solidFill>
                  <a:srgbClr val="000080"/>
                </a:solidFill>
              </a:rPr>
              <a:t>+</a:t>
            </a:r>
          </a:p>
          <a:p>
            <a:r>
              <a:rPr lang="en-US" sz="1600" b="1" dirty="0" smtClean="0">
                <a:solidFill>
                  <a:srgbClr val="000080"/>
                </a:solidFill>
              </a:rPr>
              <a:t>Age comp 2010: 28% age 0 &amp; 1, 31% age 2, 41% age 3+</a:t>
            </a:r>
          </a:p>
          <a:p>
            <a:r>
              <a:rPr lang="en-US" sz="1600" b="1" dirty="0" smtClean="0">
                <a:solidFill>
                  <a:srgbClr val="000080"/>
                </a:solidFill>
                <a:latin typeface="+mj-lt"/>
              </a:rPr>
              <a:t>Age comp 2011: 13% age 0 &amp; 1, 38% age 2, 49% age 3+</a:t>
            </a:r>
            <a:endParaRPr lang="en-US" sz="1600" dirty="0" smtClean="0">
              <a:latin typeface="+mj-lt"/>
            </a:endParaRPr>
          </a:p>
        </p:txBody>
      </p:sp>
      <p:sp>
        <p:nvSpPr>
          <p:cNvPr id="27658" name="Rectangle 15"/>
          <p:cNvSpPr>
            <a:spLocks noChangeArrowheads="1"/>
          </p:cNvSpPr>
          <p:nvPr/>
        </p:nvSpPr>
        <p:spPr bwMode="auto">
          <a:xfrm>
            <a:off x="1344613" y="6613525"/>
            <a:ext cx="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890838" y="222250"/>
            <a:ext cx="386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80"/>
                </a:solidFill>
              </a:rPr>
              <a:t>Commercial Discards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90600" y="889000"/>
            <a:ext cx="7110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>
                <a:solidFill>
                  <a:srgbClr val="000080"/>
                </a:solidFill>
              </a:rPr>
              <a:t> Observer/VTR estimate of landings: potential indication </a:t>
            </a:r>
          </a:p>
          <a:p>
            <a:pPr lvl="1">
              <a:buClr>
                <a:srgbClr val="C80000"/>
              </a:buClr>
            </a:pPr>
            <a:r>
              <a:rPr lang="en-US" sz="2000" b="1">
                <a:solidFill>
                  <a:srgbClr val="000080"/>
                </a:solidFill>
              </a:rPr>
              <a:t> of accuracy of discard estimate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990600" y="1585913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C80000"/>
              </a:buClr>
              <a:buFontTx/>
              <a:buChar char="•"/>
            </a:pPr>
            <a:r>
              <a:rPr lang="en-US" sz="2000" b="1">
                <a:solidFill>
                  <a:srgbClr val="000080"/>
                </a:solidFill>
              </a:rPr>
              <a:t> Compare Observer/VTR estimate with Dealer reported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90600" y="2039938"/>
            <a:ext cx="68275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 1998: -28%,   1999: + 53%,   2000: +32%,   2001: -70</a:t>
            </a:r>
            <a:r>
              <a:rPr lang="en-US" sz="2000" b="1" dirty="0" smtClean="0">
                <a:solidFill>
                  <a:srgbClr val="000080"/>
                </a:solidFill>
              </a:rPr>
              <a:t>%,</a:t>
            </a:r>
          </a:p>
          <a:p>
            <a:pPr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   2002: +1%, 2003: -10% </a:t>
            </a:r>
            <a:endParaRPr lang="en-US" sz="2000" b="1" dirty="0">
              <a:solidFill>
                <a:srgbClr val="000080"/>
              </a:solidFill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76313" y="4547815"/>
            <a:ext cx="81676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 To date, no adjustment to the discard estimates</a:t>
            </a:r>
          </a:p>
          <a:p>
            <a:pPr>
              <a:buClr>
                <a:srgbClr val="C80000"/>
              </a:buClr>
              <a:buFontTx/>
              <a:buChar char="•"/>
            </a:pPr>
            <a:endParaRPr lang="en-US" sz="2000" b="1" dirty="0">
              <a:solidFill>
                <a:srgbClr val="000080"/>
              </a:solidFill>
            </a:endParaRP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 2008 SAW 47 WP1: Investigation of alternative estimation (SBRM: </a:t>
            </a:r>
            <a:r>
              <a:rPr lang="en-US" sz="2000" b="1" dirty="0" err="1">
                <a:solidFill>
                  <a:srgbClr val="000080"/>
                </a:solidFill>
              </a:rPr>
              <a:t>dflk</a:t>
            </a:r>
            <a:r>
              <a:rPr lang="en-US" sz="2000" b="1" dirty="0">
                <a:solidFill>
                  <a:srgbClr val="000080"/>
                </a:solidFill>
              </a:rPr>
              <a:t>/</a:t>
            </a:r>
            <a:r>
              <a:rPr lang="en-US" sz="2000" b="1" dirty="0" err="1">
                <a:solidFill>
                  <a:srgbClr val="000080"/>
                </a:solidFill>
              </a:rPr>
              <a:t>keptall</a:t>
            </a:r>
            <a:r>
              <a:rPr lang="en-US" sz="2000" b="1" dirty="0">
                <a:solidFill>
                  <a:srgbClr val="000080"/>
                </a:solidFill>
              </a:rPr>
              <a:t>) provided no improvement in precision or “accuracy” through 2003 – but recent bias </a:t>
            </a:r>
            <a:r>
              <a:rPr lang="en-US" sz="2000" b="1" dirty="0" smtClean="0">
                <a:solidFill>
                  <a:srgbClr val="000080"/>
                </a:solidFill>
              </a:rPr>
              <a:t>suggests need </a:t>
            </a:r>
            <a:r>
              <a:rPr lang="en-US" sz="2000" b="1" dirty="0">
                <a:solidFill>
                  <a:srgbClr val="000080"/>
                </a:solidFill>
              </a:rPr>
              <a:t>to re-investigate change to SBRM method in next benchmark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008063" y="3678612"/>
            <a:ext cx="6953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Over </a:t>
            </a:r>
            <a:r>
              <a:rPr lang="en-US" sz="2000" b="1" dirty="0" smtClean="0">
                <a:solidFill>
                  <a:srgbClr val="000080"/>
                </a:solidFill>
              </a:rPr>
              <a:t>1989-2003, </a:t>
            </a:r>
            <a:r>
              <a:rPr lang="en-US" sz="2000" b="1" dirty="0">
                <a:solidFill>
                  <a:srgbClr val="000080"/>
                </a:solidFill>
              </a:rPr>
              <a:t>no persistent pattern or bias evident - </a:t>
            </a:r>
          </a:p>
          <a:p>
            <a:pPr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   but </a:t>
            </a:r>
            <a:r>
              <a:rPr lang="en-US" sz="2000" b="1" dirty="0" smtClean="0">
                <a:solidFill>
                  <a:srgbClr val="000080"/>
                </a:solidFill>
              </a:rPr>
              <a:t>2004-2011 well below </a:t>
            </a:r>
            <a:r>
              <a:rPr lang="en-US" sz="2000" b="1" dirty="0">
                <a:solidFill>
                  <a:srgbClr val="000080"/>
                </a:solidFill>
              </a:rPr>
              <a:t>dealer report - recent bias?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966041" y="2861702"/>
            <a:ext cx="78822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 </a:t>
            </a:r>
            <a:r>
              <a:rPr lang="en-US" sz="2000" b="1" dirty="0" smtClean="0">
                <a:solidFill>
                  <a:srgbClr val="000080"/>
                </a:solidFill>
              </a:rPr>
              <a:t>2004</a:t>
            </a:r>
            <a:r>
              <a:rPr lang="en-US" sz="2000" b="1" dirty="0">
                <a:solidFill>
                  <a:srgbClr val="000080"/>
                </a:solidFill>
              </a:rPr>
              <a:t>: -36%,  2005: -55</a:t>
            </a:r>
            <a:r>
              <a:rPr lang="en-US" sz="2000" b="1" dirty="0" smtClean="0">
                <a:solidFill>
                  <a:srgbClr val="000080"/>
                </a:solidFill>
              </a:rPr>
              <a:t>%,  </a:t>
            </a:r>
            <a:r>
              <a:rPr lang="en-US" sz="2000" b="1" dirty="0">
                <a:solidFill>
                  <a:srgbClr val="000080"/>
                </a:solidFill>
              </a:rPr>
              <a:t>2006: -72</a:t>
            </a:r>
            <a:r>
              <a:rPr lang="en-US" sz="2000" b="1" dirty="0" smtClean="0">
                <a:solidFill>
                  <a:srgbClr val="000080"/>
                </a:solidFill>
              </a:rPr>
              <a:t>%, </a:t>
            </a:r>
            <a:r>
              <a:rPr lang="en-US" sz="2000" b="1" dirty="0">
                <a:solidFill>
                  <a:srgbClr val="000080"/>
                </a:solidFill>
              </a:rPr>
              <a:t>2007: -77%, </a:t>
            </a:r>
            <a:r>
              <a:rPr lang="en-US" sz="2000" b="1" dirty="0" smtClean="0">
                <a:solidFill>
                  <a:srgbClr val="000080"/>
                </a:solidFill>
              </a:rPr>
              <a:t>2008: </a:t>
            </a:r>
            <a:r>
              <a:rPr lang="en-US" sz="2000" b="1" dirty="0">
                <a:solidFill>
                  <a:srgbClr val="000080"/>
                </a:solidFill>
              </a:rPr>
              <a:t>-65%, </a:t>
            </a:r>
            <a:endParaRPr lang="en-US" sz="2000" b="1" dirty="0" smtClean="0">
              <a:solidFill>
                <a:srgbClr val="000080"/>
              </a:solidFill>
            </a:endParaRPr>
          </a:p>
          <a:p>
            <a:pPr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   2009: </a:t>
            </a:r>
            <a:r>
              <a:rPr lang="en-US" sz="2000" b="1" dirty="0">
                <a:solidFill>
                  <a:srgbClr val="000080"/>
                </a:solidFill>
              </a:rPr>
              <a:t>-74</a:t>
            </a:r>
            <a:r>
              <a:rPr lang="en-US" sz="2000" b="1" dirty="0" smtClean="0">
                <a:solidFill>
                  <a:srgbClr val="000080"/>
                </a:solidFill>
              </a:rPr>
              <a:t>%,  2010: -56%,  2011: -81%</a:t>
            </a:r>
            <a:endParaRPr lang="en-US" sz="2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marL="685800"/>
            <a:endParaRPr lang="en-US" sz="240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906463" y="3182938"/>
            <a:ext cx="732155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</a:rPr>
              <a:t>2010: 2,238 mt; 2011 2,543 mt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2216150" y="665163"/>
            <a:ext cx="38560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000080"/>
                </a:solidFill>
              </a:rPr>
              <a:t>Recreational Landings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1008063" y="1460500"/>
            <a:ext cx="621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>
                <a:solidFill>
                  <a:srgbClr val="000080"/>
                </a:solidFill>
              </a:rPr>
              <a:t> Estimated by MRFSS: updated for 2000+ revisions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1008063" y="2035175"/>
            <a:ext cx="586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>
                <a:solidFill>
                  <a:srgbClr val="000080"/>
                </a:solidFill>
              </a:rPr>
              <a:t> Recreational Landings:  mainly in state waters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989013" y="2620963"/>
            <a:ext cx="6643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Under bag and size limits, avg. </a:t>
            </a:r>
            <a:r>
              <a:rPr lang="en-US" sz="2000" b="1" dirty="0" smtClean="0">
                <a:solidFill>
                  <a:srgbClr val="000080"/>
                </a:solidFill>
              </a:rPr>
              <a:t>4,500 </a:t>
            </a:r>
            <a:r>
              <a:rPr lang="en-US" sz="2000" b="1" dirty="0">
                <a:solidFill>
                  <a:srgbClr val="000080"/>
                </a:solidFill>
              </a:rPr>
              <a:t>mt for </a:t>
            </a:r>
            <a:r>
              <a:rPr lang="en-US" sz="2000" b="1" dirty="0" smtClean="0">
                <a:solidFill>
                  <a:srgbClr val="000080"/>
                </a:solidFill>
              </a:rPr>
              <a:t>1993-2009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704" name="Rectangle 10"/>
          <p:cNvSpPr>
            <a:spLocks noChangeArrowheads="1"/>
          </p:cNvSpPr>
          <p:nvPr/>
        </p:nvSpPr>
        <p:spPr bwMode="auto">
          <a:xfrm>
            <a:off x="984250" y="3804771"/>
            <a:ext cx="578203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During 2002-2004, 36% of total catch in weight</a:t>
            </a:r>
          </a:p>
          <a:p>
            <a:pPr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   2005: </a:t>
            </a:r>
            <a:r>
              <a:rPr lang="en-US" sz="2000" b="1" dirty="0" smtClean="0">
                <a:solidFill>
                  <a:srgbClr val="000080"/>
                </a:solidFill>
              </a:rPr>
              <a:t> 34</a:t>
            </a:r>
            <a:r>
              <a:rPr lang="en-US" sz="2000" b="1" dirty="0">
                <a:solidFill>
                  <a:srgbClr val="000080"/>
                </a:solidFill>
              </a:rPr>
              <a:t>% of total catch in weight</a:t>
            </a:r>
          </a:p>
          <a:p>
            <a:pPr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   2006: </a:t>
            </a:r>
            <a:r>
              <a:rPr lang="en-US" sz="2000" b="1" dirty="0" smtClean="0">
                <a:solidFill>
                  <a:srgbClr val="000080"/>
                </a:solidFill>
              </a:rPr>
              <a:t> 42</a:t>
            </a:r>
            <a:r>
              <a:rPr lang="en-US" sz="2000" b="1" dirty="0">
                <a:solidFill>
                  <a:srgbClr val="000080"/>
                </a:solidFill>
              </a:rPr>
              <a:t>% of total catch in weight</a:t>
            </a:r>
          </a:p>
          <a:p>
            <a:pPr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   2007: </a:t>
            </a:r>
            <a:r>
              <a:rPr lang="en-US" sz="2000" b="1" dirty="0" smtClean="0">
                <a:solidFill>
                  <a:srgbClr val="000080"/>
                </a:solidFill>
              </a:rPr>
              <a:t> 43</a:t>
            </a:r>
            <a:r>
              <a:rPr lang="en-US" sz="2000" b="1" dirty="0">
                <a:solidFill>
                  <a:srgbClr val="000080"/>
                </a:solidFill>
              </a:rPr>
              <a:t>% of total catch in weight</a:t>
            </a:r>
          </a:p>
          <a:p>
            <a:pPr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   2008: </a:t>
            </a:r>
            <a:r>
              <a:rPr lang="en-US" sz="2000" b="1" dirty="0" smtClean="0">
                <a:solidFill>
                  <a:srgbClr val="000080"/>
                </a:solidFill>
              </a:rPr>
              <a:t> 41</a:t>
            </a:r>
            <a:r>
              <a:rPr lang="en-US" sz="2000" b="1" dirty="0">
                <a:solidFill>
                  <a:srgbClr val="000080"/>
                </a:solidFill>
              </a:rPr>
              <a:t>% of total catch in weight</a:t>
            </a:r>
          </a:p>
          <a:p>
            <a:pPr>
              <a:buClr>
                <a:srgbClr val="C80000"/>
              </a:buClr>
            </a:pPr>
            <a:r>
              <a:rPr lang="en-US" sz="2000" b="1" dirty="0">
                <a:solidFill>
                  <a:srgbClr val="000080"/>
                </a:solidFill>
              </a:rPr>
              <a:t>   2009: </a:t>
            </a:r>
            <a:r>
              <a:rPr lang="en-US" sz="2000" b="1" dirty="0" smtClean="0">
                <a:solidFill>
                  <a:srgbClr val="000080"/>
                </a:solidFill>
              </a:rPr>
              <a:t> 31</a:t>
            </a:r>
            <a:r>
              <a:rPr lang="en-US" sz="2000" b="1" dirty="0">
                <a:solidFill>
                  <a:srgbClr val="000080"/>
                </a:solidFill>
              </a:rPr>
              <a:t>% of total catch in </a:t>
            </a:r>
            <a:r>
              <a:rPr lang="en-US" sz="2000" b="1" dirty="0" smtClean="0">
                <a:solidFill>
                  <a:srgbClr val="000080"/>
                </a:solidFill>
              </a:rPr>
              <a:t>weight</a:t>
            </a:r>
          </a:p>
          <a:p>
            <a:pPr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   2010:  24% of total catch in weight</a:t>
            </a:r>
          </a:p>
          <a:p>
            <a:pPr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  <a:latin typeface="+mj-lt"/>
              </a:rPr>
              <a:t>   2011:  23% of total catch in weight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1008063" y="4708525"/>
            <a:ext cx="6154737" cy="503238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914400" y="2436532"/>
            <a:ext cx="7529513" cy="5032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solidFill>
                  <a:srgbClr val="000080"/>
                </a:solidFill>
              </a:rPr>
              <a:t>Since ~2000, about 20% of rec. land.</a:t>
            </a:r>
          </a:p>
          <a:p>
            <a:r>
              <a:rPr lang="en-US" sz="2000" b="1" dirty="0">
                <a:solidFill>
                  <a:srgbClr val="000080"/>
                </a:solidFill>
              </a:rPr>
              <a:t>2008: </a:t>
            </a:r>
            <a:r>
              <a:rPr lang="en-US" sz="2000" b="1" dirty="0" smtClean="0">
                <a:solidFill>
                  <a:srgbClr val="000080"/>
                </a:solidFill>
              </a:rPr>
              <a:t> 35</a:t>
            </a:r>
            <a:r>
              <a:rPr lang="en-US" sz="2000" b="1" dirty="0">
                <a:solidFill>
                  <a:srgbClr val="000080"/>
                </a:solidFill>
              </a:rPr>
              <a:t>% of </a:t>
            </a:r>
            <a:r>
              <a:rPr lang="en-US" sz="2000" b="1" dirty="0" err="1">
                <a:solidFill>
                  <a:srgbClr val="000080"/>
                </a:solidFill>
              </a:rPr>
              <a:t>rec</a:t>
            </a:r>
            <a:r>
              <a:rPr lang="en-US" sz="2000" b="1" dirty="0">
                <a:solidFill>
                  <a:srgbClr val="000080"/>
                </a:solidFill>
              </a:rPr>
              <a:t> land.</a:t>
            </a:r>
          </a:p>
          <a:p>
            <a:r>
              <a:rPr lang="en-US" sz="2000" b="1" dirty="0">
                <a:solidFill>
                  <a:srgbClr val="000080"/>
                </a:solidFill>
              </a:rPr>
              <a:t>2009: </a:t>
            </a:r>
            <a:r>
              <a:rPr lang="en-US" sz="2000" b="1" dirty="0" smtClean="0">
                <a:solidFill>
                  <a:srgbClr val="000080"/>
                </a:solidFill>
              </a:rPr>
              <a:t> 50</a:t>
            </a:r>
            <a:r>
              <a:rPr lang="en-US" sz="2000" b="1" dirty="0">
                <a:solidFill>
                  <a:srgbClr val="000080"/>
                </a:solidFill>
              </a:rPr>
              <a:t>% of </a:t>
            </a:r>
            <a:r>
              <a:rPr lang="en-US" sz="2000" b="1" dirty="0" err="1">
                <a:solidFill>
                  <a:srgbClr val="000080"/>
                </a:solidFill>
              </a:rPr>
              <a:t>rec</a:t>
            </a:r>
            <a:r>
              <a:rPr lang="en-US" sz="2000" b="1" dirty="0">
                <a:solidFill>
                  <a:srgbClr val="000080"/>
                </a:solidFill>
              </a:rPr>
              <a:t> land</a:t>
            </a:r>
            <a:r>
              <a:rPr lang="en-US" sz="2000" b="1" dirty="0" smtClean="0">
                <a:solidFill>
                  <a:srgbClr val="000080"/>
                </a:solidFill>
              </a:rPr>
              <a:t>.</a:t>
            </a:r>
          </a:p>
          <a:p>
            <a:r>
              <a:rPr lang="en-US" sz="2000" b="1" dirty="0" smtClean="0">
                <a:solidFill>
                  <a:srgbClr val="000080"/>
                </a:solidFill>
              </a:rPr>
              <a:t>2010:  41% of </a:t>
            </a:r>
            <a:r>
              <a:rPr lang="en-US" sz="2000" b="1" dirty="0" err="1" smtClean="0">
                <a:solidFill>
                  <a:srgbClr val="000080"/>
                </a:solidFill>
              </a:rPr>
              <a:t>rec</a:t>
            </a:r>
            <a:r>
              <a:rPr lang="en-US" sz="2000" b="1" dirty="0" smtClean="0">
                <a:solidFill>
                  <a:srgbClr val="000080"/>
                </a:solidFill>
              </a:rPr>
              <a:t> land.</a:t>
            </a:r>
          </a:p>
          <a:p>
            <a:r>
              <a:rPr lang="en-US" sz="2000" b="1" dirty="0" smtClean="0">
                <a:solidFill>
                  <a:srgbClr val="000080"/>
                </a:solidFill>
              </a:rPr>
              <a:t>2011:  42% of </a:t>
            </a:r>
            <a:r>
              <a:rPr lang="en-US" sz="2000" b="1" dirty="0" err="1" smtClean="0">
                <a:solidFill>
                  <a:srgbClr val="000080"/>
                </a:solidFill>
              </a:rPr>
              <a:t>rec</a:t>
            </a:r>
            <a:r>
              <a:rPr lang="en-US" sz="2000" b="1" dirty="0" smtClean="0">
                <a:solidFill>
                  <a:srgbClr val="000080"/>
                </a:solidFill>
              </a:rPr>
              <a:t> land.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2297113" y="665163"/>
            <a:ext cx="37782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000080"/>
                </a:solidFill>
              </a:rPr>
              <a:t>Recreational Discards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1008063" y="1484313"/>
            <a:ext cx="642656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</a:rPr>
              <a:t>Estimated by MRFSS: </a:t>
            </a:r>
            <a:r>
              <a:rPr lang="en-US" sz="2000" b="1" dirty="0" smtClean="0">
                <a:solidFill>
                  <a:srgbClr val="000080"/>
                </a:solidFill>
                <a:latin typeface="+mj-lt"/>
              </a:rPr>
              <a:t>Assume 80% discard mortality</a:t>
            </a:r>
          </a:p>
          <a:p>
            <a:r>
              <a:rPr lang="en-US" sz="2000" b="1" dirty="0" smtClean="0">
                <a:solidFill>
                  <a:srgbClr val="000080"/>
                </a:solidFill>
                <a:latin typeface="+mj-lt"/>
              </a:rPr>
              <a:t>                                      (three 1999 studies)</a:t>
            </a:r>
            <a:endParaRPr lang="en-US" sz="2000" dirty="0">
              <a:latin typeface="+mj-lt"/>
            </a:endParaRPr>
          </a:p>
        </p:txBody>
      </p:sp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977900" y="4319775"/>
            <a:ext cx="5349221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</a:rPr>
              <a:t>Since ~2000, ~5-10% of total catch in weight</a:t>
            </a:r>
          </a:p>
          <a:p>
            <a:r>
              <a:rPr lang="en-US" sz="2000" b="1" dirty="0">
                <a:solidFill>
                  <a:srgbClr val="000080"/>
                </a:solidFill>
              </a:rPr>
              <a:t>2008:   14% of total catch in weight</a:t>
            </a:r>
          </a:p>
          <a:p>
            <a:r>
              <a:rPr lang="en-US" sz="2000" b="1" dirty="0">
                <a:solidFill>
                  <a:srgbClr val="000080"/>
                </a:solidFill>
              </a:rPr>
              <a:t>2009:   15% of total catch in </a:t>
            </a:r>
            <a:r>
              <a:rPr lang="en-US" sz="2000" b="1" dirty="0" smtClean="0">
                <a:solidFill>
                  <a:srgbClr val="000080"/>
                </a:solidFill>
              </a:rPr>
              <a:t>weight</a:t>
            </a:r>
          </a:p>
          <a:p>
            <a:r>
              <a:rPr lang="en-US" sz="2000" b="1" dirty="0" smtClean="0">
                <a:solidFill>
                  <a:srgbClr val="000080"/>
                </a:solidFill>
              </a:rPr>
              <a:t>2010:   10% of total catch in weight</a:t>
            </a:r>
          </a:p>
          <a:p>
            <a:r>
              <a:rPr lang="en-US" sz="2000" b="1" dirty="0" smtClean="0">
                <a:solidFill>
                  <a:srgbClr val="000080"/>
                </a:solidFill>
              </a:rPr>
              <a:t>2011:   10% of total catch in weight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057400" y="304800"/>
            <a:ext cx="4540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80"/>
                </a:solidFill>
              </a:rPr>
              <a:t>Recreational Catch at age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844644" y="1139732"/>
            <a:ext cx="78085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</a:rPr>
              <a:t>Landings </a:t>
            </a:r>
            <a:r>
              <a:rPr lang="en-US" sz="2000" b="1" dirty="0">
                <a:solidFill>
                  <a:srgbClr val="000080"/>
                </a:solidFill>
              </a:rPr>
              <a:t>2008:   1% age 1,   4% age 2, 19% age 3, 76% age 4+</a:t>
            </a: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Landings 2009:   1% age 1,   6% age 2, 25% age 3, 68% age 4</a:t>
            </a:r>
            <a:r>
              <a:rPr lang="en-US" sz="2000" b="1" dirty="0" smtClean="0">
                <a:solidFill>
                  <a:srgbClr val="000080"/>
                </a:solidFill>
              </a:rPr>
              <a:t>+</a:t>
            </a: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 Landings 2010:   1% age 1,   3% age 2, 16% age 3, 80% age 4+</a:t>
            </a: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 Landings 2011: &lt;1% age 1,   2% age 2, 14% age 3, 84% age 4+</a:t>
            </a:r>
          </a:p>
          <a:p>
            <a:pPr>
              <a:buClr>
                <a:srgbClr val="C80000"/>
              </a:buClr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>
              <a:buClr>
                <a:srgbClr val="C80000"/>
              </a:buClr>
              <a:buFontTx/>
              <a:buChar char="•"/>
            </a:pPr>
            <a:endParaRPr lang="en-US" sz="2000" b="1" dirty="0">
              <a:solidFill>
                <a:srgbClr val="000080"/>
              </a:solidFill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870604" y="3037728"/>
            <a:ext cx="7405687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C80000"/>
              </a:buClr>
              <a:buFontTx/>
              <a:buChar char="•"/>
            </a:pPr>
            <a:r>
              <a:rPr lang="en-US" sz="2400" b="1" dirty="0">
                <a:solidFill>
                  <a:srgbClr val="000080"/>
                </a:solidFill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</a:rPr>
              <a:t>Discards </a:t>
            </a:r>
            <a:r>
              <a:rPr lang="en-US" sz="2000" b="1" dirty="0">
                <a:solidFill>
                  <a:srgbClr val="000080"/>
                </a:solidFill>
              </a:rPr>
              <a:t>2008:   42% age 0&amp;1, 27% age 2, 31% age 3+</a:t>
            </a: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 Discards 2009:   47% age 0&amp;1, 26% age 2, 27% age 3</a:t>
            </a:r>
            <a:r>
              <a:rPr lang="en-US" sz="2000" b="1" dirty="0" smtClean="0">
                <a:solidFill>
                  <a:srgbClr val="000080"/>
                </a:solidFill>
              </a:rPr>
              <a:t>+</a:t>
            </a: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 Discards 2010:   45% age 0&amp;1, 26% age 2, 29% age 3+</a:t>
            </a:r>
          </a:p>
          <a:p>
            <a:pPr>
              <a:buClr>
                <a:srgbClr val="C80000"/>
              </a:buClr>
              <a:buFontTx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 Discards 2011:   28% age 0&amp;1, 28% age 2, 44% age 3+</a:t>
            </a:r>
          </a:p>
          <a:p>
            <a:pPr>
              <a:buClr>
                <a:srgbClr val="C80000"/>
              </a:buClr>
              <a:buFontTx/>
              <a:buChar char="•"/>
            </a:pPr>
            <a:endParaRPr lang="en-US" sz="2000" b="1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823883" y="277906"/>
            <a:ext cx="34435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</a:rPr>
              <a:t>Recreational </a:t>
            </a:r>
            <a:r>
              <a:rPr lang="en-US" sz="2800" b="1" dirty="0" smtClean="0">
                <a:solidFill>
                  <a:srgbClr val="000080"/>
                </a:solidFill>
              </a:rPr>
              <a:t>Catch</a:t>
            </a:r>
            <a:endParaRPr lang="en-US" sz="2800" b="1" dirty="0">
              <a:solidFill>
                <a:srgbClr val="000080"/>
              </a:solidFill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844644" y="1139732"/>
            <a:ext cx="832997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80000"/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MRIP to MRFSS 2004-2011 ratio</a:t>
            </a:r>
          </a:p>
          <a:p>
            <a:pPr>
              <a:buClr>
                <a:srgbClr val="C80000"/>
              </a:buClr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	Landed number (A + B1): 0.97</a:t>
            </a:r>
          </a:p>
          <a:p>
            <a:pPr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	Landed weight (A + B1)  : 0.99</a:t>
            </a:r>
          </a:p>
          <a:p>
            <a:pPr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	Discarded number (B2)  : 0.96</a:t>
            </a:r>
          </a:p>
          <a:p>
            <a:pPr>
              <a:buClr>
                <a:srgbClr val="C80000"/>
              </a:buClr>
              <a:buFont typeface="Arial" pitchFamily="34" charset="0"/>
              <a:buChar char="•"/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>
              <a:buClr>
                <a:srgbClr val="C80000"/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Use MRIP 2004-2011 landed weight and discarded weight in model</a:t>
            </a:r>
          </a:p>
          <a:p>
            <a:pPr>
              <a:buClr>
                <a:srgbClr val="C80000"/>
              </a:buClr>
              <a:buFont typeface="Arial" pitchFamily="34" charset="0"/>
              <a:buChar char="•"/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>
              <a:buClr>
                <a:srgbClr val="C80000"/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Adjust prior years by 2004-2011 average MRIP to MRFSS ratio</a:t>
            </a:r>
          </a:p>
          <a:p>
            <a:pPr>
              <a:buClr>
                <a:srgbClr val="C80000"/>
              </a:buClr>
              <a:buFont typeface="Arial" pitchFamily="34" charset="0"/>
              <a:buChar char="•"/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>
              <a:buClr>
                <a:srgbClr val="C80000"/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Final adjusted total fishery catch about 1% lower</a:t>
            </a:r>
          </a:p>
          <a:p>
            <a:pPr>
              <a:buClr>
                <a:srgbClr val="C80000"/>
              </a:buClr>
              <a:buFontTx/>
              <a:buChar char="•"/>
            </a:pPr>
            <a:endParaRPr lang="en-US" sz="2000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ChangeArrowheads="1"/>
          </p:cNvSpPr>
          <p:nvPr/>
        </p:nvSpPr>
        <p:spPr bwMode="auto">
          <a:xfrm>
            <a:off x="2514600" y="294995"/>
            <a:ext cx="3252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</a:rPr>
              <a:t>Total Catch at age</a:t>
            </a:r>
          </a:p>
        </p:txBody>
      </p:sp>
      <p:sp>
        <p:nvSpPr>
          <p:cNvPr id="33795" name="Text Box 1030"/>
          <p:cNvSpPr txBox="1">
            <a:spLocks noChangeArrowheads="1"/>
          </p:cNvSpPr>
          <p:nvPr/>
        </p:nvSpPr>
        <p:spPr bwMode="auto">
          <a:xfrm>
            <a:off x="2163856" y="1003113"/>
            <a:ext cx="4253087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80000"/>
              </a:buClr>
            </a:pPr>
            <a:r>
              <a:rPr lang="en-US" b="1" dirty="0">
                <a:solidFill>
                  <a:srgbClr val="000080"/>
                </a:solidFill>
              </a:rPr>
              <a:t>   </a:t>
            </a:r>
            <a:r>
              <a:rPr lang="en-US" sz="1600" b="1" dirty="0" smtClean="0">
                <a:solidFill>
                  <a:srgbClr val="C80000"/>
                </a:solidFill>
              </a:rPr>
              <a:t>2008</a:t>
            </a:r>
            <a:r>
              <a:rPr lang="en-US" sz="1600" b="1" dirty="0">
                <a:solidFill>
                  <a:srgbClr val="000080"/>
                </a:solidFill>
              </a:rPr>
              <a:t>: ~8.8 million fish</a:t>
            </a:r>
          </a:p>
          <a:p>
            <a:pPr marL="114300" lvl="1"/>
            <a:r>
              <a:rPr lang="en-US" sz="1600" b="1" dirty="0">
                <a:solidFill>
                  <a:srgbClr val="000080"/>
                </a:solidFill>
              </a:rPr>
              <a:t> CL: NER 2.9 + NC 1.1 = 4.0 million (46%)</a:t>
            </a:r>
          </a:p>
          <a:p>
            <a:pPr marL="114300" lvl="1"/>
            <a:r>
              <a:rPr lang="en-US" sz="1600" b="1" dirty="0">
                <a:solidFill>
                  <a:srgbClr val="000080"/>
                </a:solidFill>
              </a:rPr>
              <a:t> CD: 0.3 million (3%)</a:t>
            </a:r>
          </a:p>
          <a:p>
            <a:pPr marL="114300" lvl="1"/>
            <a:r>
              <a:rPr lang="en-US" sz="1600" b="1" dirty="0">
                <a:solidFill>
                  <a:srgbClr val="000080"/>
                </a:solidFill>
              </a:rPr>
              <a:t> RL: 2.3 million (26%)</a:t>
            </a:r>
          </a:p>
          <a:p>
            <a:pPr marL="114300" lvl="1"/>
            <a:r>
              <a:rPr lang="en-US" sz="1600" b="1" dirty="0">
                <a:solidFill>
                  <a:srgbClr val="000080"/>
                </a:solidFill>
              </a:rPr>
              <a:t> RD: 2.2 million (25%)</a:t>
            </a:r>
          </a:p>
          <a:p>
            <a:pPr marL="114300" lvl="1"/>
            <a:endParaRPr lang="en-US" sz="1600" b="1" dirty="0">
              <a:solidFill>
                <a:srgbClr val="000080"/>
              </a:solidFill>
            </a:endParaRPr>
          </a:p>
          <a:p>
            <a:pPr marL="114300" lvl="1"/>
            <a:r>
              <a:rPr lang="en-US" sz="1600" b="1" dirty="0">
                <a:solidFill>
                  <a:srgbClr val="C80000"/>
                </a:solidFill>
              </a:rPr>
              <a:t>2009</a:t>
            </a:r>
            <a:r>
              <a:rPr lang="en-US" sz="1600" b="1" dirty="0">
                <a:solidFill>
                  <a:srgbClr val="000080"/>
                </a:solidFill>
              </a:rPr>
              <a:t>: ~9.3 million fish</a:t>
            </a:r>
          </a:p>
          <a:p>
            <a:pPr marL="114300" lvl="1"/>
            <a:r>
              <a:rPr lang="en-US" sz="1600" b="1" dirty="0">
                <a:solidFill>
                  <a:srgbClr val="000080"/>
                </a:solidFill>
              </a:rPr>
              <a:t>CL: NER 3.5 + NC 1.4 = 4.9 million (53%)</a:t>
            </a:r>
          </a:p>
          <a:p>
            <a:pPr marL="114300" lvl="1"/>
            <a:r>
              <a:rPr lang="en-US" sz="1600" b="1" dirty="0">
                <a:solidFill>
                  <a:srgbClr val="000080"/>
                </a:solidFill>
              </a:rPr>
              <a:t>CD: 0.1 million (1%)</a:t>
            </a:r>
          </a:p>
          <a:p>
            <a:pPr marL="114300" lvl="1"/>
            <a:r>
              <a:rPr lang="en-US" sz="1600" b="1" dirty="0">
                <a:solidFill>
                  <a:srgbClr val="000080"/>
                </a:solidFill>
              </a:rPr>
              <a:t>RL: 1.9 million (20%)</a:t>
            </a:r>
          </a:p>
          <a:p>
            <a:pPr marL="114300" lvl="1"/>
            <a:r>
              <a:rPr lang="en-US" sz="1600" b="1" dirty="0">
                <a:solidFill>
                  <a:srgbClr val="000080"/>
                </a:solidFill>
              </a:rPr>
              <a:t>RD: 2.4 million (26</a:t>
            </a:r>
            <a:r>
              <a:rPr lang="en-US" sz="1600" b="1" dirty="0" smtClean="0">
                <a:solidFill>
                  <a:srgbClr val="000080"/>
                </a:solidFill>
              </a:rPr>
              <a:t>%)</a:t>
            </a:r>
          </a:p>
          <a:p>
            <a:pPr marL="114300" lvl="1"/>
            <a:endParaRPr lang="en-US" sz="1600" b="1" dirty="0">
              <a:solidFill>
                <a:srgbClr val="000080"/>
              </a:solidFill>
            </a:endParaRPr>
          </a:p>
          <a:p>
            <a:pPr marL="114300" lvl="1"/>
            <a:r>
              <a:rPr lang="en-US" sz="1600" b="1" dirty="0" smtClean="0">
                <a:solidFill>
                  <a:srgbClr val="C80000"/>
                </a:solidFill>
              </a:rPr>
              <a:t>2010</a:t>
            </a:r>
            <a:r>
              <a:rPr lang="en-US" sz="1600" b="1" dirty="0" smtClean="0">
                <a:solidFill>
                  <a:srgbClr val="000080"/>
                </a:solidFill>
              </a:rPr>
              <a:t>: ~10.0 million fish</a:t>
            </a:r>
          </a:p>
          <a:p>
            <a:pPr marL="114300" lvl="1"/>
            <a:r>
              <a:rPr lang="en-US" sz="1600" b="1" dirty="0" smtClean="0">
                <a:solidFill>
                  <a:srgbClr val="000080"/>
                </a:solidFill>
              </a:rPr>
              <a:t>CL: NER 4.3 + NC 1.6 = 5.9 million </a:t>
            </a:r>
            <a:r>
              <a:rPr lang="en-US" sz="1600" b="1" dirty="0" smtClean="0">
                <a:solidFill>
                  <a:srgbClr val="000080"/>
                </a:solidFill>
              </a:rPr>
              <a:t>(</a:t>
            </a:r>
            <a:r>
              <a:rPr lang="en-US" sz="1600" b="1" dirty="0" smtClean="0">
                <a:solidFill>
                  <a:srgbClr val="000080"/>
                </a:solidFill>
              </a:rPr>
              <a:t>60</a:t>
            </a:r>
            <a:r>
              <a:rPr lang="en-US" sz="1600" b="1" dirty="0" smtClean="0">
                <a:solidFill>
                  <a:srgbClr val="000080"/>
                </a:solidFill>
              </a:rPr>
              <a:t>%)</a:t>
            </a:r>
            <a:endParaRPr lang="en-US" sz="1600" b="1" dirty="0" smtClean="0">
              <a:solidFill>
                <a:srgbClr val="000080"/>
              </a:solidFill>
            </a:endParaRPr>
          </a:p>
          <a:p>
            <a:pPr marL="114300" lvl="1"/>
            <a:r>
              <a:rPr lang="en-US" sz="1600" b="1" dirty="0" smtClean="0">
                <a:solidFill>
                  <a:srgbClr val="000080"/>
                </a:solidFill>
              </a:rPr>
              <a:t>CD: 0.3 million (3%)</a:t>
            </a:r>
          </a:p>
          <a:p>
            <a:pPr marL="114300" lvl="1"/>
            <a:r>
              <a:rPr lang="en-US" sz="1600" b="1" dirty="0" smtClean="0">
                <a:solidFill>
                  <a:srgbClr val="000080"/>
                </a:solidFill>
              </a:rPr>
              <a:t>RL: 1.5 million (15%)</a:t>
            </a:r>
          </a:p>
          <a:p>
            <a:pPr marL="114300" lvl="1"/>
            <a:r>
              <a:rPr lang="en-US" sz="1600" b="1" dirty="0" smtClean="0">
                <a:solidFill>
                  <a:srgbClr val="000080"/>
                </a:solidFill>
              </a:rPr>
              <a:t>RD: 2.2 million (22%)</a:t>
            </a:r>
          </a:p>
          <a:p>
            <a:pPr marL="114300" lvl="1"/>
            <a:endParaRPr lang="en-US" sz="1600" b="1" dirty="0" smtClean="0">
              <a:solidFill>
                <a:srgbClr val="000080"/>
              </a:solidFill>
            </a:endParaRPr>
          </a:p>
          <a:p>
            <a:pPr marL="114300" lvl="1"/>
            <a:r>
              <a:rPr lang="en-US" sz="1600" b="1" dirty="0" smtClean="0">
                <a:solidFill>
                  <a:srgbClr val="C80000"/>
                </a:solidFill>
              </a:rPr>
              <a:t>2011</a:t>
            </a:r>
            <a:r>
              <a:rPr lang="en-US" sz="1600" b="1" dirty="0" smtClean="0">
                <a:solidFill>
                  <a:srgbClr val="000080"/>
                </a:solidFill>
              </a:rPr>
              <a:t>: ~11.3 million fish</a:t>
            </a:r>
          </a:p>
          <a:p>
            <a:pPr marL="114300" lvl="1"/>
            <a:r>
              <a:rPr lang="en-US" sz="1600" b="1" dirty="0" smtClean="0">
                <a:solidFill>
                  <a:srgbClr val="000080"/>
                </a:solidFill>
              </a:rPr>
              <a:t>CL: NER 5.9 + NC 1.4 = 7.3 million (</a:t>
            </a:r>
            <a:r>
              <a:rPr lang="en-US" sz="1600" b="1" dirty="0" smtClean="0">
                <a:solidFill>
                  <a:srgbClr val="000080"/>
                </a:solidFill>
              </a:rPr>
              <a:t>64%)</a:t>
            </a:r>
            <a:endParaRPr lang="en-US" sz="1600" b="1" dirty="0" smtClean="0">
              <a:solidFill>
                <a:srgbClr val="000080"/>
              </a:solidFill>
            </a:endParaRPr>
          </a:p>
          <a:p>
            <a:pPr marL="114300" lvl="1"/>
            <a:r>
              <a:rPr lang="en-US" sz="1600" b="1" dirty="0" smtClean="0">
                <a:solidFill>
                  <a:srgbClr val="000080"/>
                </a:solidFill>
              </a:rPr>
              <a:t>CD: 0.2 million (2%)</a:t>
            </a:r>
          </a:p>
          <a:p>
            <a:pPr marL="114300" lvl="1"/>
            <a:r>
              <a:rPr lang="en-US" sz="1600" b="1" dirty="0" smtClean="0">
                <a:solidFill>
                  <a:srgbClr val="000080"/>
                </a:solidFill>
              </a:rPr>
              <a:t>RL: 1.8 million (16%)</a:t>
            </a:r>
          </a:p>
          <a:p>
            <a:pPr marL="114300" lvl="1"/>
            <a:r>
              <a:rPr lang="en-US" sz="1600" b="1" dirty="0" smtClean="0">
                <a:solidFill>
                  <a:srgbClr val="000080"/>
                </a:solidFill>
              </a:rPr>
              <a:t>RD: 2.0 million (</a:t>
            </a:r>
            <a:r>
              <a:rPr lang="en-US" sz="1600" b="1" dirty="0" smtClean="0">
                <a:solidFill>
                  <a:srgbClr val="000080"/>
                </a:solidFill>
              </a:rPr>
              <a:t>18%)</a:t>
            </a:r>
            <a:endParaRPr lang="en-US" sz="1600" b="1" dirty="0" smtClean="0">
              <a:solidFill>
                <a:srgbClr val="000080"/>
              </a:solidFill>
            </a:endParaRPr>
          </a:p>
          <a:p>
            <a:pPr marL="114300" lvl="1"/>
            <a:endParaRPr lang="en-US" sz="1400" b="1" dirty="0" smtClean="0">
              <a:solidFill>
                <a:srgbClr val="000080"/>
              </a:solidFill>
            </a:endParaRPr>
          </a:p>
          <a:p>
            <a:pPr marL="114300" lvl="1"/>
            <a:endParaRPr lang="en-US" b="1" dirty="0">
              <a:solidFill>
                <a:srgbClr val="000080"/>
              </a:solidFill>
            </a:endParaRPr>
          </a:p>
          <a:p>
            <a:endParaRPr lang="en-US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579438" y="452438"/>
          <a:ext cx="7986712" cy="5953125"/>
        </p:xfrm>
        <a:graphic>
          <a:graphicData uri="http://schemas.openxmlformats.org/presentationml/2006/ole">
            <p:oleObj spid="_x0000_s44034" name="SPW 10.0 Graph" r:id="rId3" imgW="7986960" imgH="595332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1716088" y="706438"/>
          <a:ext cx="5710237" cy="5445125"/>
        </p:xfrm>
        <a:graphic>
          <a:graphicData uri="http://schemas.openxmlformats.org/presentationml/2006/ole">
            <p:oleObj spid="_x0000_s98306" name="SPW 10.0 Graph" r:id="rId3" imgW="5710320" imgH="544500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827088" y="661988"/>
          <a:ext cx="7489825" cy="5534025"/>
        </p:xfrm>
        <a:graphic>
          <a:graphicData uri="http://schemas.openxmlformats.org/presentationml/2006/ole">
            <p:oleObj spid="_x0000_s97282" name="SPW 10.0 Graph" r:id="rId3" imgW="7489800" imgH="553464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2719388" y="546100"/>
            <a:ext cx="32750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800" b="1">
                <a:solidFill>
                  <a:srgbClr val="000080"/>
                </a:solidFill>
              </a:rPr>
              <a:t>Research Surveys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1389063" y="1617663"/>
            <a:ext cx="6905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</a:rPr>
              <a:t>NEFSC:  Spring </a:t>
            </a:r>
            <a:r>
              <a:rPr lang="en-US" sz="2600" b="1" dirty="0" smtClean="0">
                <a:solidFill>
                  <a:srgbClr val="000080"/>
                </a:solidFill>
              </a:rPr>
              <a:t>1968-2012, </a:t>
            </a:r>
            <a:r>
              <a:rPr lang="en-US" sz="2600" b="1" dirty="0">
                <a:solidFill>
                  <a:srgbClr val="000080"/>
                </a:solidFill>
              </a:rPr>
              <a:t>Fall </a:t>
            </a:r>
            <a:r>
              <a:rPr lang="en-US" sz="2600" b="1" dirty="0" smtClean="0">
                <a:solidFill>
                  <a:srgbClr val="000080"/>
                </a:solidFill>
              </a:rPr>
              <a:t>1963-2011,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1389063" y="1974850"/>
            <a:ext cx="4119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80"/>
                </a:solidFill>
              </a:rPr>
              <a:t>               Winter 1992-2007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1389063" y="2332038"/>
            <a:ext cx="74082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</a:rPr>
              <a:t>MADMF: Spring and Fall, Seine YOY </a:t>
            </a:r>
            <a:r>
              <a:rPr lang="en-US" sz="2600" b="1" dirty="0" smtClean="0">
                <a:solidFill>
                  <a:srgbClr val="000080"/>
                </a:solidFill>
              </a:rPr>
              <a:t>1978-2011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824" name="Rectangle 9"/>
          <p:cNvSpPr>
            <a:spLocks noChangeArrowheads="1"/>
          </p:cNvSpPr>
          <p:nvPr/>
        </p:nvSpPr>
        <p:spPr bwMode="auto">
          <a:xfrm>
            <a:off x="1389063" y="2690813"/>
            <a:ext cx="7638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</a:rPr>
              <a:t>RIDFW: Fall </a:t>
            </a:r>
            <a:r>
              <a:rPr lang="en-US" sz="2600" b="1" dirty="0" smtClean="0">
                <a:solidFill>
                  <a:srgbClr val="000080"/>
                </a:solidFill>
              </a:rPr>
              <a:t>1979-2011, </a:t>
            </a:r>
            <a:r>
              <a:rPr lang="en-US" sz="2600" b="1" dirty="0">
                <a:solidFill>
                  <a:srgbClr val="000080"/>
                </a:solidFill>
              </a:rPr>
              <a:t>Monthly Fixed </a:t>
            </a:r>
            <a:r>
              <a:rPr lang="en-US" sz="2600" b="1" dirty="0" smtClean="0">
                <a:solidFill>
                  <a:srgbClr val="000080"/>
                </a:solidFill>
              </a:rPr>
              <a:t>1990-2011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1389063" y="3048000"/>
            <a:ext cx="56963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</a:rPr>
              <a:t>CTDEP: Spring and Fall, </a:t>
            </a:r>
            <a:r>
              <a:rPr lang="en-US" sz="2600" b="1" dirty="0" smtClean="0">
                <a:solidFill>
                  <a:srgbClr val="000080"/>
                </a:solidFill>
              </a:rPr>
              <a:t>1984-2011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826" name="Rectangle 11"/>
          <p:cNvSpPr>
            <a:spLocks noChangeArrowheads="1"/>
          </p:cNvSpPr>
          <p:nvPr/>
        </p:nvSpPr>
        <p:spPr bwMode="auto">
          <a:xfrm>
            <a:off x="1389063" y="3405188"/>
            <a:ext cx="43454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 dirty="0" smtClean="0">
                <a:solidFill>
                  <a:srgbClr val="000080"/>
                </a:solidFill>
              </a:rPr>
              <a:t>NJBMF</a:t>
            </a:r>
            <a:r>
              <a:rPr lang="en-US" sz="2600" b="1" dirty="0">
                <a:solidFill>
                  <a:srgbClr val="000080"/>
                </a:solidFill>
              </a:rPr>
              <a:t>: Apr-Oct, </a:t>
            </a:r>
            <a:r>
              <a:rPr lang="en-US" sz="2600" b="1" dirty="0" smtClean="0">
                <a:solidFill>
                  <a:srgbClr val="000080"/>
                </a:solidFill>
              </a:rPr>
              <a:t>1988-2011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827" name="Rectangle 12"/>
          <p:cNvSpPr>
            <a:spLocks noChangeArrowheads="1"/>
          </p:cNvSpPr>
          <p:nvPr/>
        </p:nvSpPr>
        <p:spPr bwMode="auto">
          <a:xfrm>
            <a:off x="1389063" y="3762375"/>
            <a:ext cx="4302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</a:rPr>
              <a:t>DEDFW: Annual, </a:t>
            </a:r>
            <a:r>
              <a:rPr lang="en-US" sz="2600" b="1" dirty="0" smtClean="0">
                <a:solidFill>
                  <a:srgbClr val="000080"/>
                </a:solidFill>
              </a:rPr>
              <a:t>1980-2011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828" name="Rectangle 13"/>
          <p:cNvSpPr>
            <a:spLocks noChangeArrowheads="1"/>
          </p:cNvSpPr>
          <p:nvPr/>
        </p:nvSpPr>
        <p:spPr bwMode="auto">
          <a:xfrm>
            <a:off x="1389063" y="4119563"/>
            <a:ext cx="38708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</a:rPr>
              <a:t>MDDNR: YOY, </a:t>
            </a:r>
            <a:r>
              <a:rPr lang="en-US" sz="2600" b="1" dirty="0" smtClean="0">
                <a:solidFill>
                  <a:srgbClr val="000080"/>
                </a:solidFill>
              </a:rPr>
              <a:t>1980-2011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829" name="Rectangle 14"/>
          <p:cNvSpPr>
            <a:spLocks noChangeArrowheads="1"/>
          </p:cNvSpPr>
          <p:nvPr/>
        </p:nvSpPr>
        <p:spPr bwMode="auto">
          <a:xfrm>
            <a:off x="1389063" y="4476750"/>
            <a:ext cx="45616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</a:rPr>
              <a:t>VIMS: YOY, Rivers </a:t>
            </a:r>
            <a:r>
              <a:rPr lang="en-US" sz="2600" b="1" dirty="0" smtClean="0">
                <a:solidFill>
                  <a:srgbClr val="000080"/>
                </a:solidFill>
              </a:rPr>
              <a:t>1980-2011</a:t>
            </a:r>
          </a:p>
          <a:p>
            <a:r>
              <a:rPr lang="en-US" sz="2600" b="1" i="1" dirty="0" smtClean="0">
                <a:solidFill>
                  <a:srgbClr val="C00000"/>
                </a:solidFill>
                <a:latin typeface="+mj-lt"/>
              </a:rPr>
              <a:t>VIMS ChesMMAP: 2002-2011</a:t>
            </a:r>
          </a:p>
          <a:p>
            <a:r>
              <a:rPr lang="en-US" sz="2600" b="1" i="1" dirty="0" smtClean="0">
                <a:solidFill>
                  <a:srgbClr val="C00000"/>
                </a:solidFill>
                <a:latin typeface="+mj-lt"/>
              </a:rPr>
              <a:t>VIMS NEAMAP: 2007-2011</a:t>
            </a:r>
          </a:p>
        </p:txBody>
      </p:sp>
      <p:sp>
        <p:nvSpPr>
          <p:cNvPr id="34830" name="Rectangle 15"/>
          <p:cNvSpPr>
            <a:spLocks noChangeArrowheads="1"/>
          </p:cNvSpPr>
          <p:nvPr/>
        </p:nvSpPr>
        <p:spPr bwMode="auto">
          <a:xfrm>
            <a:off x="1415957" y="5654209"/>
            <a:ext cx="38339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</a:rPr>
              <a:t>NCDMF: YOY, </a:t>
            </a:r>
            <a:r>
              <a:rPr lang="en-US" sz="2600" b="1" dirty="0" smtClean="0">
                <a:solidFill>
                  <a:srgbClr val="000080"/>
                </a:solidFill>
              </a:rPr>
              <a:t>1987-2011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704975" y="511175"/>
          <a:ext cx="5732463" cy="5837238"/>
        </p:xfrm>
        <a:graphic>
          <a:graphicData uri="http://schemas.openxmlformats.org/presentationml/2006/ole">
            <p:oleObj spid="_x0000_s2053" name="SPW 10.0 Graph" r:id="rId3" imgW="5732280" imgH="583740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831975" y="368300"/>
          <a:ext cx="5480050" cy="6121400"/>
        </p:xfrm>
        <a:graphic>
          <a:graphicData uri="http://schemas.openxmlformats.org/presentationml/2006/ole">
            <p:oleObj spid="_x0000_s5125" name="SPW 10.0 Graph" r:id="rId3" imgW="5480640" imgH="612180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528763" y="644525"/>
          <a:ext cx="6084887" cy="5568950"/>
        </p:xfrm>
        <a:graphic>
          <a:graphicData uri="http://schemas.openxmlformats.org/presentationml/2006/ole">
            <p:oleObj spid="_x0000_s6149" name="SPW 10.0 Graph" r:id="rId3" imgW="6084360" imgH="556848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962025" y="434975"/>
          <a:ext cx="7221538" cy="5988050"/>
        </p:xfrm>
        <a:graphic>
          <a:graphicData uri="http://schemas.openxmlformats.org/presentationml/2006/ole">
            <p:oleObj spid="_x0000_s7172" name="SPW 10.0 Graph" r:id="rId3" imgW="7221600" imgH="598824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498600" y="555625"/>
          <a:ext cx="6148388" cy="5748338"/>
        </p:xfrm>
        <a:graphic>
          <a:graphicData uri="http://schemas.openxmlformats.org/presentationml/2006/ole">
            <p:oleObj spid="_x0000_s8196" name="SPW 10.0 Graph" r:id="rId3" imgW="6149160" imgH="574776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576388" y="401638"/>
          <a:ext cx="5989637" cy="6056312"/>
        </p:xfrm>
        <a:graphic>
          <a:graphicData uri="http://schemas.openxmlformats.org/presentationml/2006/ole">
            <p:oleObj spid="_x0000_s9221" name="SPW 10.0 Graph" r:id="rId3" imgW="5990040" imgH="605592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520825" y="663575"/>
          <a:ext cx="6102350" cy="5532438"/>
        </p:xfrm>
        <a:graphic>
          <a:graphicData uri="http://schemas.openxmlformats.org/presentationml/2006/ole">
            <p:oleObj spid="_x0000_s10244" name="SPW 10.0 Graph" r:id="rId3" imgW="6102360" imgH="553284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80"/>
                </a:solidFill>
              </a:rPr>
              <a:t>Assessment history</a:t>
            </a:r>
            <a:br>
              <a:rPr lang="en-US" sz="2400" b="1" dirty="0">
                <a:solidFill>
                  <a:srgbClr val="000080"/>
                </a:solidFill>
              </a:rPr>
            </a:br>
            <a:r>
              <a:rPr lang="en-US" sz="2400" b="1" dirty="0">
                <a:solidFill>
                  <a:srgbClr val="000080"/>
                </a:solidFill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</a:rPr>
              <a:t>Summer flounder (</a:t>
            </a:r>
            <a:r>
              <a:rPr lang="en-US" sz="2400" b="1" i="1" dirty="0" smtClean="0">
                <a:solidFill>
                  <a:srgbClr val="000080"/>
                </a:solidFill>
              </a:rPr>
              <a:t>Paralichthys dentatus</a:t>
            </a:r>
            <a:r>
              <a:rPr lang="en-US" sz="2400" b="1" dirty="0" smtClean="0">
                <a:solidFill>
                  <a:srgbClr val="000080"/>
                </a:solidFill>
              </a:rPr>
              <a:t>)</a:t>
            </a:r>
            <a:endParaRPr lang="en-US" sz="2400" b="1" dirty="0">
              <a:solidFill>
                <a:srgbClr val="00008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2000" b="1" dirty="0">
                <a:solidFill>
                  <a:srgbClr val="000080"/>
                </a:solidFill>
              </a:rPr>
              <a:t>First </a:t>
            </a:r>
            <a:r>
              <a:rPr lang="en-US" sz="2000" b="1" dirty="0" smtClean="0">
                <a:solidFill>
                  <a:srgbClr val="000080"/>
                </a:solidFill>
              </a:rPr>
              <a:t>comprehensive assessment</a:t>
            </a:r>
            <a:r>
              <a:rPr lang="en-US" sz="2000" b="1" dirty="0">
                <a:solidFill>
                  <a:srgbClr val="000080"/>
                </a:solidFill>
              </a:rPr>
              <a:t>: </a:t>
            </a:r>
            <a:r>
              <a:rPr lang="en-US" sz="2000" b="1" dirty="0" smtClean="0">
                <a:solidFill>
                  <a:srgbClr val="000080"/>
                </a:solidFill>
              </a:rPr>
              <a:t> Chang and Pacheco (1975)</a:t>
            </a:r>
          </a:p>
          <a:p>
            <a:pPr lvl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Compilation of catch and surveys, tagging data </a:t>
            </a:r>
          </a:p>
          <a:p>
            <a:pPr lvl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Tag Fs ~0.3-9.6 for late </a:t>
            </a:r>
            <a:r>
              <a:rPr lang="en-US" sz="2000" b="1" dirty="0" err="1" smtClean="0">
                <a:solidFill>
                  <a:srgbClr val="000080"/>
                </a:solidFill>
              </a:rPr>
              <a:t>1950s</a:t>
            </a:r>
            <a:r>
              <a:rPr lang="en-US" sz="2000" b="1" dirty="0" smtClean="0">
                <a:solidFill>
                  <a:srgbClr val="000080"/>
                </a:solidFill>
              </a:rPr>
              <a:t>-early </a:t>
            </a:r>
            <a:r>
              <a:rPr lang="en-US" sz="2000" b="1" dirty="0" err="1" smtClean="0">
                <a:solidFill>
                  <a:srgbClr val="000080"/>
                </a:solidFill>
              </a:rPr>
              <a:t>1960s</a:t>
            </a:r>
            <a:endParaRPr lang="en-US" sz="2000" b="1" dirty="0" smtClean="0">
              <a:solidFill>
                <a:srgbClr val="000080"/>
              </a:solidFill>
            </a:endParaRPr>
          </a:p>
          <a:p>
            <a:pPr lvl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Survey Fs ~0.3-0.5 late </a:t>
            </a:r>
            <a:r>
              <a:rPr lang="en-US" sz="2000" b="1" dirty="0" err="1" smtClean="0">
                <a:solidFill>
                  <a:srgbClr val="000080"/>
                </a:solidFill>
              </a:rPr>
              <a:t>1960s</a:t>
            </a:r>
            <a:r>
              <a:rPr lang="en-US" sz="2000" b="1" dirty="0" smtClean="0">
                <a:solidFill>
                  <a:srgbClr val="000080"/>
                </a:solidFill>
              </a:rPr>
              <a:t>-early </a:t>
            </a:r>
            <a:r>
              <a:rPr lang="en-US" sz="2000" b="1" dirty="0" err="1" smtClean="0">
                <a:solidFill>
                  <a:srgbClr val="000080"/>
                </a:solidFill>
              </a:rPr>
              <a:t>1970s</a:t>
            </a:r>
            <a:endParaRPr lang="en-US" sz="2000" b="1" dirty="0" smtClean="0">
              <a:solidFill>
                <a:srgbClr val="000080"/>
              </a:solidFill>
            </a:endParaRPr>
          </a:p>
          <a:p>
            <a:pPr lvl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Un-tuned VPA, S-R data (M = 0.20): MSY = 21 </a:t>
            </a:r>
            <a:r>
              <a:rPr lang="en-US" sz="2000" b="1" dirty="0" err="1" smtClean="0">
                <a:solidFill>
                  <a:srgbClr val="000080"/>
                </a:solidFill>
              </a:rPr>
              <a:t>kmt</a:t>
            </a: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Second comprehensive assessment: Fogarty (1981)</a:t>
            </a:r>
          </a:p>
          <a:p>
            <a:pPr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Updated tagging Fs, YPR analysis</a:t>
            </a:r>
          </a:p>
          <a:p>
            <a:pPr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Fmax combined sexes ~0.20 (M= 0.20), MSY = ~20 </a:t>
            </a:r>
            <a:r>
              <a:rPr lang="en-US" sz="2000" b="1" dirty="0" err="1" smtClean="0">
                <a:solidFill>
                  <a:srgbClr val="000080"/>
                </a:solidFill>
              </a:rPr>
              <a:t>kmt</a:t>
            </a:r>
            <a:endParaRPr lang="en-US" sz="2000" b="1" dirty="0" smtClean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endParaRPr lang="en-US" sz="2000" b="1" dirty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0080"/>
                </a:solidFill>
              </a:rPr>
              <a:t>First analytical assessment (tuned VPA): 1990 SAW 11 </a:t>
            </a:r>
          </a:p>
          <a:p>
            <a:pPr lvl="2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"Overexploited and seriously depleted"; poor 1988 YC</a:t>
            </a:r>
          </a:p>
          <a:p>
            <a:pPr lvl="2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Fmax = 0.23 (M=0.20)</a:t>
            </a:r>
          </a:p>
          <a:p>
            <a:pPr lvl="1">
              <a:lnSpc>
                <a:spcPct val="80000"/>
              </a:lnSpc>
            </a:pPr>
            <a:endParaRPr lang="en-US" sz="1600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609725" y="663575"/>
          <a:ext cx="5922963" cy="5532438"/>
        </p:xfrm>
        <a:graphic>
          <a:graphicData uri="http://schemas.openxmlformats.org/presentationml/2006/ole">
            <p:oleObj spid="_x0000_s11268" name="SPW 10.0 Graph" r:id="rId3" imgW="5923440" imgH="553284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679575" y="579438"/>
          <a:ext cx="5783263" cy="5699125"/>
        </p:xfrm>
        <a:graphic>
          <a:graphicData uri="http://schemas.openxmlformats.org/presentationml/2006/ole">
            <p:oleObj spid="_x0000_s12292" name="SPW 10.0 Graph" r:id="rId3" imgW="5783400" imgH="569916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606550" y="704850"/>
          <a:ext cx="5930900" cy="5448300"/>
        </p:xfrm>
        <a:graphic>
          <a:graphicData uri="http://schemas.openxmlformats.org/presentationml/2006/ole">
            <p:oleObj spid="_x0000_s39938" name="SPW 10.0 Graph" r:id="rId3" imgW="5930640" imgH="544788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256988"/>
            <a:ext cx="8229600" cy="792163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80"/>
                </a:solidFill>
              </a:rPr>
              <a:t>Summer flounder 2012 </a:t>
            </a:r>
            <a:br>
              <a:rPr lang="en-US" sz="2800" b="1" dirty="0" smtClean="0">
                <a:solidFill>
                  <a:srgbClr val="000080"/>
                </a:solidFill>
              </a:rPr>
            </a:br>
            <a:endParaRPr lang="en-US" sz="2800" b="1" dirty="0" smtClean="0">
              <a:solidFill>
                <a:srgbClr val="00008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76661"/>
            <a:ext cx="8229600" cy="55038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With respect to 2008 SAW 47 BRPs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FontTx/>
              <a:buNone/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Not Overfished: SSB2011 = 57,020 mt; 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5% below Btarget = SSBMSY = SSB35% = 60,074 mt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  <a:buNone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Stock was declared rebuilt in 2010 based on 2011 update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</a:t>
            </a:r>
            <a:r>
              <a:rPr lang="en-US" sz="1800" b="1" dirty="0" smtClean="0">
                <a:solidFill>
                  <a:srgbClr val="000080"/>
                </a:solidFill>
              </a:rPr>
              <a:t>(estimated at 60,238 </a:t>
            </a:r>
            <a:r>
              <a:rPr lang="en-US" sz="1800" b="1" dirty="0" smtClean="0">
                <a:solidFill>
                  <a:srgbClr val="000080"/>
                </a:solidFill>
              </a:rPr>
              <a:t>mt in 2010)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  <a:buFontTx/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Not Overfishing: F2011 = 0.241; below FMSY = F35% = 0.310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Recruitment in 2008:  47 million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  <a:buFontTx/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     Recruitment in 2009:  47 million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  <a:buFontTx/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     Recruitment in 2010:  32 million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  <a:buFontTx/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     Recruitment in 2011:  26 million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  <a:buFontTx/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     Average 1982-2011:    42 million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Retrospective: recent is reversed compared to 2004 pattern;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Now underestimate SSB and overestimate F; 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Tendency to overestimate recent 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8463" y="508000"/>
            <a:ext cx="8229600" cy="6731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80"/>
                </a:solidFill>
              </a:rPr>
              <a:t>Summer flounder 2012 </a:t>
            </a:r>
            <a:br>
              <a:rPr lang="en-US" sz="2800" b="1" dirty="0" smtClean="0">
                <a:solidFill>
                  <a:srgbClr val="000080"/>
                </a:solidFill>
              </a:rPr>
            </a:br>
            <a:endParaRPr lang="en-US" sz="2800" b="1" dirty="0" smtClean="0">
              <a:solidFill>
                <a:srgbClr val="00008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54138"/>
            <a:ext cx="8229600" cy="5503862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Estimate of 2009 year class </a:t>
            </a:r>
            <a:r>
              <a:rPr lang="en-US" sz="1800" b="1" dirty="0" smtClean="0">
                <a:solidFill>
                  <a:srgbClr val="000080"/>
                </a:solidFill>
              </a:rPr>
              <a:t>is no </a:t>
            </a:r>
            <a:r>
              <a:rPr lang="en-US" sz="1800" b="1" dirty="0" smtClean="0">
                <a:solidFill>
                  <a:srgbClr val="000080"/>
                </a:solidFill>
              </a:rPr>
              <a:t>longer large </a:t>
            </a:r>
            <a:r>
              <a:rPr lang="en-US" sz="1800" b="1" dirty="0" smtClean="0">
                <a:solidFill>
                  <a:srgbClr val="000080"/>
                </a:solidFill>
              </a:rPr>
              <a:t>(initially was </a:t>
            </a:r>
            <a:r>
              <a:rPr lang="en-US" sz="1800" b="1" dirty="0" smtClean="0">
                <a:solidFill>
                  <a:srgbClr val="000080"/>
                </a:solidFill>
              </a:rPr>
              <a:t>influenced by recent northern state </a:t>
            </a:r>
            <a:r>
              <a:rPr lang="en-US" sz="1800" b="1" dirty="0" smtClean="0">
                <a:solidFill>
                  <a:srgbClr val="000080"/>
                </a:solidFill>
              </a:rPr>
              <a:t>[CT</a:t>
            </a:r>
            <a:r>
              <a:rPr lang="en-US" sz="1800" b="1" dirty="0" smtClean="0">
                <a:solidFill>
                  <a:srgbClr val="000080"/>
                </a:solidFill>
              </a:rPr>
              <a:t>, RI, </a:t>
            </a:r>
            <a:r>
              <a:rPr lang="en-US" sz="1800" b="1" dirty="0" smtClean="0">
                <a:solidFill>
                  <a:srgbClr val="000080"/>
                </a:solidFill>
              </a:rPr>
              <a:t>MA] </a:t>
            </a:r>
            <a:r>
              <a:rPr lang="en-US" sz="1800" b="1" dirty="0" smtClean="0">
                <a:solidFill>
                  <a:srgbClr val="000080"/>
                </a:solidFill>
              </a:rPr>
              <a:t>and MD YOY indices, relatively large age 0 discards in 2009 </a:t>
            </a:r>
            <a:r>
              <a:rPr lang="en-US" sz="1800" b="1" dirty="0" err="1" smtClean="0">
                <a:solidFill>
                  <a:srgbClr val="000080"/>
                </a:solidFill>
              </a:rPr>
              <a:t>rec</a:t>
            </a:r>
            <a:r>
              <a:rPr lang="en-US" sz="1800" b="1" dirty="0" smtClean="0">
                <a:solidFill>
                  <a:srgbClr val="000080"/>
                </a:solidFill>
              </a:rPr>
              <a:t> </a:t>
            </a:r>
            <a:r>
              <a:rPr lang="en-US" sz="1800" b="1" dirty="0" smtClean="0">
                <a:solidFill>
                  <a:srgbClr val="000080"/>
                </a:solidFill>
              </a:rPr>
              <a:t>fishery)</a:t>
            </a:r>
            <a:endParaRPr lang="en-US" sz="1800" b="1" dirty="0" smtClean="0">
              <a:solidFill>
                <a:srgbClr val="00008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  <a:buNone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Developing retro pattern in recruitment estimates, 2009 year class is now 48% lower than initial estimate in 2010; 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2010 &amp; 2011 year classes below average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828800" y="1000125"/>
          <a:ext cx="54864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527175" y="1057275"/>
          <a:ext cx="6088063" cy="4745038"/>
        </p:xfrm>
        <a:graphic>
          <a:graphicData uri="http://schemas.openxmlformats.org/presentationml/2006/ole">
            <p:oleObj spid="_x0000_s13316" name="SPW 10.0 Graph" r:id="rId3" imgW="6088680" imgH="474552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833562" y="1185862"/>
          <a:ext cx="5476875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833562" y="1195387"/>
          <a:ext cx="547687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828800" y="1090613"/>
          <a:ext cx="5486400" cy="467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80"/>
                </a:solidFill>
              </a:rPr>
              <a:t>Assessment history</a:t>
            </a:r>
            <a:br>
              <a:rPr lang="en-US" sz="2400" b="1" dirty="0">
                <a:solidFill>
                  <a:srgbClr val="000080"/>
                </a:solidFill>
              </a:rPr>
            </a:br>
            <a:r>
              <a:rPr lang="en-US" sz="2400" b="1" dirty="0">
                <a:solidFill>
                  <a:srgbClr val="000080"/>
                </a:solidFill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</a:rPr>
              <a:t>Summer flounder (</a:t>
            </a:r>
            <a:r>
              <a:rPr lang="en-US" sz="2400" b="1" i="1" dirty="0" smtClean="0">
                <a:solidFill>
                  <a:srgbClr val="000080"/>
                </a:solidFill>
              </a:rPr>
              <a:t>Paralichthys dentatus</a:t>
            </a:r>
            <a:r>
              <a:rPr lang="en-US" sz="2400" b="1" dirty="0" smtClean="0">
                <a:solidFill>
                  <a:srgbClr val="000080"/>
                </a:solidFill>
              </a:rPr>
              <a:t>)</a:t>
            </a:r>
            <a:endParaRPr lang="en-US" sz="2400" b="1" dirty="0">
              <a:solidFill>
                <a:srgbClr val="00008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80"/>
                </a:solidFill>
              </a:rPr>
              <a:t>Subsequent SAW analytical assessments:</a:t>
            </a:r>
          </a:p>
          <a:p>
            <a:pPr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	1991 SAW 13, 1993 SAW 16, 1994 SAW 18, 1995 SAW 20,</a:t>
            </a:r>
          </a:p>
          <a:p>
            <a:pPr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	1996 SAW 22</a:t>
            </a:r>
          </a:p>
          <a:p>
            <a:pPr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	ADAPT  VPA, YPR: generally found stock overexploited 	(overfishing) and at low to medium biomass (overfished),</a:t>
            </a:r>
          </a:p>
          <a:p>
            <a:pPr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	Fmax = 0.23 (M=0.20; 1990 SAW 11)</a:t>
            </a:r>
          </a:p>
          <a:p>
            <a:pPr>
              <a:lnSpc>
                <a:spcPct val="80000"/>
              </a:lnSpc>
              <a:buClr>
                <a:srgbClr val="C80000"/>
              </a:buClr>
              <a:buNone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1997 SAW 25:  ADAPT VPA, new BRPs (YPR)</a:t>
            </a:r>
          </a:p>
          <a:p>
            <a:pPr lvl="2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Overexploited, medium abundance; Fmax = 0.24 (M=0.20)</a:t>
            </a:r>
          </a:p>
          <a:p>
            <a:pPr lvl="2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Subject to NRC review (NRC 2000)</a:t>
            </a:r>
          </a:p>
          <a:p>
            <a:pPr marL="511175" lvl="2" indent="-511175">
              <a:lnSpc>
                <a:spcPct val="80000"/>
              </a:lnSpc>
              <a:buClr>
                <a:srgbClr val="C80000"/>
              </a:buClr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511175" lvl="2" indent="-511175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1999 Amendment 12: SFA BRPs</a:t>
            </a:r>
          </a:p>
          <a:p>
            <a:pPr marL="968375" lvl="3" indent="-511175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FMSY = Fmax = 0.24 (M = 0.20); BMSY = 153 </a:t>
            </a:r>
            <a:r>
              <a:rPr lang="en-US" sz="1800" b="1" dirty="0" err="1" smtClean="0">
                <a:solidFill>
                  <a:srgbClr val="000080"/>
                </a:solidFill>
              </a:rPr>
              <a:t>kmt</a:t>
            </a:r>
            <a:endParaRPr lang="en-US" sz="1800" b="1" dirty="0" smtClean="0">
              <a:solidFill>
                <a:srgbClr val="000080"/>
              </a:solidFill>
            </a:endParaRPr>
          </a:p>
          <a:p>
            <a:pPr marL="968375" lvl="3" indent="-511175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Initial Rebuild Deadline by 2006 (Amend 12)</a:t>
            </a:r>
          </a:p>
          <a:p>
            <a:pPr lvl="2">
              <a:lnSpc>
                <a:spcPct val="80000"/>
              </a:lnSpc>
              <a:buClr>
                <a:srgbClr val="C80000"/>
              </a:buClr>
              <a:buNone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450850" indent="-450850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1998, 1999 Updates: ADAPT VPA, new BRPs (YPR)</a:t>
            </a:r>
          </a:p>
          <a:p>
            <a:pPr marL="850900" lvl="1" indent="-450850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 Fmax = 0.26 (M = 0.20), BMSY = 106 </a:t>
            </a:r>
            <a:r>
              <a:rPr lang="en-US" sz="1800" b="1" dirty="0" err="1" smtClean="0">
                <a:solidFill>
                  <a:srgbClr val="000080"/>
                </a:solidFill>
              </a:rPr>
              <a:t>Kmt</a:t>
            </a:r>
            <a:endParaRPr lang="en-US" sz="1800" b="1" dirty="0" smtClean="0">
              <a:solidFill>
                <a:srgbClr val="000080"/>
              </a:solidFill>
            </a:endParaRPr>
          </a:p>
          <a:p>
            <a:pPr marL="968375" lvl="2" indent="-450850">
              <a:lnSpc>
                <a:spcPct val="80000"/>
              </a:lnSpc>
              <a:buClr>
                <a:srgbClr val="C80000"/>
              </a:buClr>
              <a:buNone/>
            </a:pPr>
            <a:endParaRPr lang="en-US" sz="1200" b="1" dirty="0" smtClean="0">
              <a:solidFill>
                <a:srgbClr val="00008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sz="1600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227" y="0"/>
            <a:ext cx="6715125" cy="34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1332" y="3429000"/>
            <a:ext cx="6715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0"/>
            <a:ext cx="6715125" cy="34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991" y="3415553"/>
            <a:ext cx="6715125" cy="344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0"/>
            <a:ext cx="6715125" cy="34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3361765"/>
            <a:ext cx="6715125" cy="3496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459506" cy="544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89300" y="5778500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 CI = 0.228 - 0.254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2248" y="0"/>
            <a:ext cx="5446058" cy="547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09900" y="5829300"/>
            <a:ext cx="314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 CI = 54,440 - 59,822 mt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828800" y="1000125"/>
          <a:ext cx="54864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19237" y="1000125"/>
          <a:ext cx="6105526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819275" y="1004887"/>
          <a:ext cx="5505450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80"/>
                </a:solidFill>
              </a:rPr>
              <a:t>Summer flounder 2012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648" y="1078566"/>
            <a:ext cx="8229600" cy="559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Short term projection for 2013 OFL  (at FMSY = 0.310)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Use 2008 SAW 47 BRPs; no explicit adjustment for retro (2006 S&amp;T; Legault and Terceiro 2008 [GARM3 work])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AGEPRO stochastic projection</a:t>
            </a:r>
          </a:p>
          <a:p>
            <a:pPr lvl="1"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resample 1982-2011 CDF of age 0 recruitment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FontTx/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Note MSY = 13,122 mt of Total Landings + 1,510 mt Total Disc =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                          14,632 mt of Total Catch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Specify Landings in 2012 = TAL = 10,238 mt; 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Median Discards = 1,455 mt; median Total Catch = 11,693 mt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FontTx/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              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Median F2012 = 0.247, below FMSY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Median SSB2012 = 55,300 mt, below Btarget (SSBMSY)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19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19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1900" b="1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000080"/>
                </a:solidFill>
              </a:rPr>
              <a:t>Summer flounder 2012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6825"/>
            <a:ext cx="8229600" cy="559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Specify F in 2013 = FMSY = 0.310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Total Catch = 13,523 mt = Overfishing Limit (OFL) 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Landings = 11,892 mt and Discards = 1,637 mt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	(note: independent medians so do not  exactly total)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Median SSB2013 = 52,843 mt, below Btarget (88% of SSBMSY)</a:t>
            </a: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19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  <a:buNone/>
            </a:pPr>
            <a:endParaRPr lang="en-US" sz="1900" b="1" dirty="0" smtClean="0">
              <a:solidFill>
                <a:srgbClr val="00008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80000"/>
              </a:buClr>
            </a:pPr>
            <a:endParaRPr lang="en-US" sz="1900" b="1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80"/>
                </a:solidFill>
              </a:rPr>
              <a:t>Assessment history</a:t>
            </a:r>
            <a:br>
              <a:rPr lang="en-US" sz="2400" b="1" dirty="0">
                <a:solidFill>
                  <a:srgbClr val="000080"/>
                </a:solidFill>
              </a:rPr>
            </a:br>
            <a:r>
              <a:rPr lang="en-US" sz="2400" b="1" dirty="0">
                <a:solidFill>
                  <a:srgbClr val="000080"/>
                </a:solidFill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</a:rPr>
              <a:t>Summer flounder (</a:t>
            </a:r>
            <a:r>
              <a:rPr lang="en-US" sz="2400" b="1" i="1" dirty="0" smtClean="0">
                <a:solidFill>
                  <a:srgbClr val="000080"/>
                </a:solidFill>
              </a:rPr>
              <a:t>Paralichthys dentatus</a:t>
            </a:r>
            <a:r>
              <a:rPr lang="en-US" sz="2400" b="1" dirty="0" smtClean="0">
                <a:solidFill>
                  <a:srgbClr val="000080"/>
                </a:solidFill>
              </a:rPr>
              <a:t>)</a:t>
            </a:r>
            <a:endParaRPr lang="en-US" sz="2400" b="1" dirty="0">
              <a:solidFill>
                <a:srgbClr val="00008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2000 SAW 31, 2001 Update:  ADAPT VPA, retain 1999 BRPs </a:t>
            </a:r>
          </a:p>
          <a:p>
            <a:pPr lvl="2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Overfished (&lt; ½ BMSY), Overfishing (F &gt; FMSY)</a:t>
            </a:r>
          </a:p>
          <a:p>
            <a:pPr lvl="2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However, F lowest and B highest since the early-</a:t>
            </a:r>
            <a:r>
              <a:rPr lang="en-US" sz="1800" b="1" dirty="0" err="1" smtClean="0">
                <a:solidFill>
                  <a:srgbClr val="000080"/>
                </a:solidFill>
              </a:rPr>
              <a:t>1980s</a:t>
            </a:r>
            <a:endParaRPr lang="en-US" sz="1800" b="1" dirty="0" smtClean="0">
              <a:solidFill>
                <a:srgbClr val="000080"/>
              </a:solidFill>
            </a:endParaRPr>
          </a:p>
          <a:p>
            <a:pPr lvl="2">
              <a:lnSpc>
                <a:spcPct val="80000"/>
              </a:lnSpc>
              <a:buClr>
                <a:srgbClr val="C80000"/>
              </a:buClr>
              <a:buNone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349250" lvl="2" indent="-349250">
              <a:lnSpc>
                <a:spcPct val="80000"/>
              </a:lnSpc>
              <a:buClr>
                <a:srgbClr val="C80000"/>
              </a:buClr>
            </a:pPr>
            <a:r>
              <a:rPr lang="en-US" sz="1800" b="1" dirty="0" smtClean="0">
                <a:solidFill>
                  <a:srgbClr val="000080"/>
                </a:solidFill>
              </a:rPr>
              <a:t>2002 SAW 25: ADAPT VPA, retain 1999 BRPs</a:t>
            </a:r>
          </a:p>
          <a:p>
            <a:pPr marL="806450" lvl="3" indent="-349250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400" b="1" dirty="0" smtClean="0">
                <a:solidFill>
                  <a:srgbClr val="000080"/>
                </a:solidFill>
              </a:rPr>
              <a:t>	  </a:t>
            </a:r>
            <a:r>
              <a:rPr lang="en-US" sz="1800" b="1" dirty="0" smtClean="0">
                <a:solidFill>
                  <a:srgbClr val="000080"/>
                </a:solidFill>
              </a:rPr>
              <a:t>Overfished (&lt; ½ BMSY), Overfishing (F &gt; FMSY)</a:t>
            </a:r>
          </a:p>
          <a:p>
            <a:pPr marL="806450" lvl="3" indent="-349250">
              <a:lnSpc>
                <a:spcPct val="80000"/>
              </a:lnSpc>
              <a:buClr>
                <a:srgbClr val="C80000"/>
              </a:buClr>
              <a:buNone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349250" lvl="3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80"/>
                </a:solidFill>
              </a:rPr>
              <a:t>2003 Update: (Not Overfished, Not Overfishing)</a:t>
            </a:r>
          </a:p>
          <a:p>
            <a:pPr marL="349250" lvl="3" indent="-349250">
              <a:lnSpc>
                <a:spcPct val="80000"/>
              </a:lnSpc>
              <a:buClr>
                <a:srgbClr val="C80000"/>
              </a:buClr>
              <a:buNone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349250" lvl="3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80"/>
                </a:solidFill>
              </a:rPr>
              <a:t>2004 Update: (Not Overfished, Overfishing)</a:t>
            </a:r>
          </a:p>
          <a:p>
            <a:pPr marL="349250" lvl="3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349250" lvl="3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80"/>
                </a:solidFill>
              </a:rPr>
              <a:t>2005 SAW 41: ADAPT VPA, new BRPs (YPR)</a:t>
            </a:r>
          </a:p>
          <a:p>
            <a:pPr marL="806450" lvl="4" indent="-349250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  Not Overfished, Overfishing</a:t>
            </a:r>
          </a:p>
          <a:p>
            <a:pPr marL="806450" lvl="4" indent="-349250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  FMSY = Fmax = 0.276 (M = 0.20); BMSY = 93 </a:t>
            </a:r>
            <a:r>
              <a:rPr lang="en-US" sz="1800" b="1" dirty="0" err="1" smtClean="0">
                <a:solidFill>
                  <a:srgbClr val="000080"/>
                </a:solidFill>
              </a:rPr>
              <a:t>kmt</a:t>
            </a:r>
            <a:r>
              <a:rPr lang="en-US" sz="1800" b="1" dirty="0" smtClean="0">
                <a:solidFill>
                  <a:srgbClr val="000080"/>
                </a:solidFill>
              </a:rPr>
              <a:t>; </a:t>
            </a:r>
          </a:p>
          <a:p>
            <a:pPr marL="806450" lvl="4" indent="-349250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  NMFS reset rebuild deadline to 2010</a:t>
            </a:r>
          </a:p>
          <a:p>
            <a:pPr marL="349250" lvl="2" indent="-349250">
              <a:lnSpc>
                <a:spcPct val="80000"/>
              </a:lnSpc>
              <a:buClr>
                <a:srgbClr val="C80000"/>
              </a:buClr>
            </a:pPr>
            <a:endParaRPr lang="en-US" sz="1800" b="1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80"/>
                </a:solidFill>
              </a:rPr>
              <a:t>Assessment history</a:t>
            </a:r>
            <a:br>
              <a:rPr lang="en-US" sz="2400" b="1" dirty="0">
                <a:solidFill>
                  <a:srgbClr val="000080"/>
                </a:solidFill>
              </a:rPr>
            </a:br>
            <a:r>
              <a:rPr lang="en-US" sz="2400" b="1" dirty="0">
                <a:solidFill>
                  <a:srgbClr val="000080"/>
                </a:solidFill>
              </a:rPr>
              <a:t> </a:t>
            </a:r>
            <a:r>
              <a:rPr lang="en-US" sz="2400" b="1" dirty="0" smtClean="0">
                <a:solidFill>
                  <a:srgbClr val="000080"/>
                </a:solidFill>
              </a:rPr>
              <a:t>Summer flounder (</a:t>
            </a:r>
            <a:r>
              <a:rPr lang="en-US" sz="2400" b="1" i="1" dirty="0" smtClean="0">
                <a:solidFill>
                  <a:srgbClr val="000080"/>
                </a:solidFill>
              </a:rPr>
              <a:t>Paralichthys dentatus</a:t>
            </a:r>
            <a:r>
              <a:rPr lang="en-US" sz="2400" b="1" dirty="0" smtClean="0">
                <a:solidFill>
                  <a:srgbClr val="000080"/>
                </a:solidFill>
              </a:rPr>
              <a:t>)</a:t>
            </a:r>
            <a:endParaRPr lang="en-US" sz="2400" b="1" dirty="0">
              <a:solidFill>
                <a:srgbClr val="00008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lvl="3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80"/>
                </a:solidFill>
              </a:rPr>
              <a:t>2006 Update and NMFS S&amp;T Review: ADAPT VPA, new BRPs (YPR)</a:t>
            </a:r>
          </a:p>
          <a:p>
            <a:pPr marL="806450" lvl="4" indent="-349250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Not Overfished, Overfishing</a:t>
            </a:r>
          </a:p>
          <a:p>
            <a:pPr marL="806450" lvl="4" indent="-349250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FMSY = Fmax = 0.28 (M=0.20); SSBMSY = 89 </a:t>
            </a:r>
            <a:r>
              <a:rPr lang="en-US" sz="1800" b="1" dirty="0" err="1" smtClean="0">
                <a:solidFill>
                  <a:srgbClr val="000080"/>
                </a:solidFill>
              </a:rPr>
              <a:t>kmt</a:t>
            </a:r>
            <a:r>
              <a:rPr lang="en-US" sz="1800" b="1" dirty="0" smtClean="0">
                <a:solidFill>
                  <a:srgbClr val="000080"/>
                </a:solidFill>
              </a:rPr>
              <a:t>; MSY = 21 </a:t>
            </a:r>
            <a:r>
              <a:rPr lang="en-US" sz="1800" b="1" dirty="0" err="1" smtClean="0">
                <a:solidFill>
                  <a:srgbClr val="000080"/>
                </a:solidFill>
              </a:rPr>
              <a:t>kmt</a:t>
            </a:r>
            <a:endParaRPr lang="en-US" sz="1800" b="1" dirty="0" smtClean="0">
              <a:solidFill>
                <a:srgbClr val="000080"/>
              </a:solidFill>
            </a:endParaRPr>
          </a:p>
          <a:p>
            <a:pPr marL="349250" lvl="4" indent="-349250">
              <a:lnSpc>
                <a:spcPct val="80000"/>
              </a:lnSpc>
              <a:buClr>
                <a:srgbClr val="C80000"/>
              </a:buClr>
              <a:buNone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349250" lvl="4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80"/>
                </a:solidFill>
              </a:rPr>
              <a:t>2006 MSA Reauthorization: 3 yr extension to rebuild deadline to 2013</a:t>
            </a:r>
          </a:p>
          <a:p>
            <a:pPr marL="349250" lvl="4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349250" lvl="4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80"/>
                </a:solidFill>
              </a:rPr>
              <a:t>2007 Update: Overfished, Overfishing</a:t>
            </a:r>
          </a:p>
          <a:p>
            <a:pPr marL="349250" lvl="4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349250" lvl="4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80"/>
                </a:solidFill>
              </a:rPr>
              <a:t>2008 SAW 47: ASAP SCAA, new BRPS, average M = 0.25</a:t>
            </a:r>
          </a:p>
          <a:p>
            <a:pPr marL="806450" lvl="5" indent="-349250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Not Overfished, Not Overfishing</a:t>
            </a:r>
          </a:p>
          <a:p>
            <a:pPr marL="806450" lvl="5" indent="-349250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FMSY = F35% = 0.310 (M=0.25); SSBMSY =  60 </a:t>
            </a:r>
            <a:r>
              <a:rPr lang="en-US" sz="1800" b="1" dirty="0" err="1" smtClean="0">
                <a:solidFill>
                  <a:srgbClr val="000080"/>
                </a:solidFill>
              </a:rPr>
              <a:t>kmt</a:t>
            </a:r>
            <a:r>
              <a:rPr lang="en-US" sz="1800" b="1" dirty="0" smtClean="0">
                <a:solidFill>
                  <a:srgbClr val="000080"/>
                </a:solidFill>
              </a:rPr>
              <a:t>; MSY =  15 </a:t>
            </a:r>
            <a:r>
              <a:rPr lang="en-US" sz="1800" b="1" dirty="0" err="1" smtClean="0">
                <a:solidFill>
                  <a:srgbClr val="000080"/>
                </a:solidFill>
              </a:rPr>
              <a:t>kmt</a:t>
            </a:r>
            <a:endParaRPr lang="en-US" sz="1800" b="1" dirty="0" smtClean="0">
              <a:solidFill>
                <a:srgbClr val="000080"/>
              </a:solidFill>
            </a:endParaRPr>
          </a:p>
          <a:p>
            <a:pPr marL="806450" lvl="5" indent="-349250">
              <a:lnSpc>
                <a:spcPct val="80000"/>
              </a:lnSpc>
              <a:buClr>
                <a:srgbClr val="C80000"/>
              </a:buClr>
              <a:buNone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349250" lvl="5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80"/>
                </a:solidFill>
              </a:rPr>
              <a:t>2009, 2010, 2011 Updates: Not Overfished, Not Overfishing</a:t>
            </a:r>
          </a:p>
          <a:p>
            <a:pPr marL="349250" lvl="5" indent="-349250">
              <a:lnSpc>
                <a:spcPct val="80000"/>
              </a:lnSpc>
              <a:buClr>
                <a:srgbClr val="C80000"/>
              </a:buClr>
              <a:buNone/>
            </a:pPr>
            <a:r>
              <a:rPr lang="en-US" sz="1800" b="1" dirty="0" smtClean="0">
                <a:solidFill>
                  <a:srgbClr val="000080"/>
                </a:solidFill>
              </a:rPr>
              <a:t>		</a:t>
            </a:r>
          </a:p>
          <a:p>
            <a:pPr marL="349250" lvl="5" indent="-349250">
              <a:lnSpc>
                <a:spcPct val="80000"/>
              </a:lnSpc>
              <a:buClr>
                <a:srgbClr val="C80000"/>
              </a:buClr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80"/>
                </a:solidFill>
              </a:rPr>
              <a:t>2011 Update indicated SSB rebuilt to just above 60 </a:t>
            </a:r>
            <a:r>
              <a:rPr lang="en-US" sz="1800" b="1" dirty="0" err="1" smtClean="0">
                <a:solidFill>
                  <a:srgbClr val="000080"/>
                </a:solidFill>
              </a:rPr>
              <a:t>kmt</a:t>
            </a:r>
            <a:r>
              <a:rPr lang="en-US" sz="1800" b="1" dirty="0" smtClean="0">
                <a:solidFill>
                  <a:srgbClr val="000080"/>
                </a:solidFill>
              </a:rPr>
              <a:t> in 2010 </a:t>
            </a:r>
          </a:p>
          <a:p>
            <a:pPr marL="806450" lvl="4" indent="-349250">
              <a:lnSpc>
                <a:spcPct val="80000"/>
              </a:lnSpc>
              <a:buClr>
                <a:srgbClr val="C80000"/>
              </a:buClr>
              <a:buNone/>
            </a:pPr>
            <a:endParaRPr lang="en-US" sz="1800" b="1" dirty="0" smtClean="0">
              <a:solidFill>
                <a:srgbClr val="000080"/>
              </a:solidFill>
            </a:endParaRPr>
          </a:p>
          <a:p>
            <a:pPr marL="349250" lvl="2" indent="-349250">
              <a:lnSpc>
                <a:spcPct val="80000"/>
              </a:lnSpc>
              <a:buClr>
                <a:srgbClr val="C80000"/>
              </a:buClr>
            </a:pPr>
            <a:endParaRPr lang="en-US" sz="1800" b="1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1815353" y="255494"/>
          <a:ext cx="5513293" cy="6320118"/>
        </p:xfrm>
        <a:graphic>
          <a:graphicData uri="http://schemas.openxmlformats.org/presentationml/2006/ole">
            <p:oleObj spid="_x0000_s77828" name="SPW 10.0 Graph" r:id="rId3" imgW="5775120" imgH="8318880" progId="SigmaPlotGraphicObject.9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143000" y="533400"/>
            <a:ext cx="68278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000080"/>
                </a:solidFill>
              </a:rPr>
              <a:t>Stock definition: Cape Hatteras to Maine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314450" y="1539875"/>
            <a:ext cx="11318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Tagging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1757363" y="1854200"/>
            <a:ext cx="17160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Poole (1962)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1757363" y="2168525"/>
            <a:ext cx="2249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Murawski (1970)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1757363" y="2481263"/>
            <a:ext cx="26050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Lux &amp; Nichy (1981)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1757363" y="2795588"/>
            <a:ext cx="2378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Monaghan (1992)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1314450" y="3422650"/>
            <a:ext cx="40497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Morphometrics and Meristics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1757363" y="3736975"/>
            <a:ext cx="22669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Wilk et al. (1980)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1757363" y="4051300"/>
            <a:ext cx="27352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Fogarty et al. (1983)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1314450" y="4678363"/>
            <a:ext cx="12303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Genetics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1757363" y="4992688"/>
            <a:ext cx="69421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Jones and Quattro (1999): no subdivision at Cape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1757363" y="5305425"/>
            <a:ext cx="11652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Hatteras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1103313" y="1606550"/>
            <a:ext cx="227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45" name="Rectangle 18"/>
          <p:cNvSpPr>
            <a:spLocks noChangeArrowheads="1"/>
          </p:cNvSpPr>
          <p:nvPr/>
        </p:nvSpPr>
        <p:spPr bwMode="auto">
          <a:xfrm>
            <a:off x="1573213" y="19208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46" name="Rectangle 19"/>
          <p:cNvSpPr>
            <a:spLocks noChangeArrowheads="1"/>
          </p:cNvSpPr>
          <p:nvPr/>
        </p:nvSpPr>
        <p:spPr bwMode="auto">
          <a:xfrm>
            <a:off x="1573213" y="22352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47" name="Rectangle 20"/>
          <p:cNvSpPr>
            <a:spLocks noChangeArrowheads="1"/>
          </p:cNvSpPr>
          <p:nvPr/>
        </p:nvSpPr>
        <p:spPr bwMode="auto">
          <a:xfrm>
            <a:off x="1573213" y="2547938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48" name="Rectangle 21"/>
          <p:cNvSpPr>
            <a:spLocks noChangeArrowheads="1"/>
          </p:cNvSpPr>
          <p:nvPr/>
        </p:nvSpPr>
        <p:spPr bwMode="auto">
          <a:xfrm>
            <a:off x="1573213" y="2862263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49" name="Rectangle 22"/>
          <p:cNvSpPr>
            <a:spLocks noChangeArrowheads="1"/>
          </p:cNvSpPr>
          <p:nvPr/>
        </p:nvSpPr>
        <p:spPr bwMode="auto">
          <a:xfrm>
            <a:off x="1103313" y="3489325"/>
            <a:ext cx="227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50" name="Rectangle 23"/>
          <p:cNvSpPr>
            <a:spLocks noChangeArrowheads="1"/>
          </p:cNvSpPr>
          <p:nvPr/>
        </p:nvSpPr>
        <p:spPr bwMode="auto">
          <a:xfrm>
            <a:off x="1573213" y="38036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51" name="Rectangle 24"/>
          <p:cNvSpPr>
            <a:spLocks noChangeArrowheads="1"/>
          </p:cNvSpPr>
          <p:nvPr/>
        </p:nvSpPr>
        <p:spPr bwMode="auto">
          <a:xfrm>
            <a:off x="1573213" y="41179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52" name="Rectangle 25"/>
          <p:cNvSpPr>
            <a:spLocks noChangeArrowheads="1"/>
          </p:cNvSpPr>
          <p:nvPr/>
        </p:nvSpPr>
        <p:spPr bwMode="auto">
          <a:xfrm>
            <a:off x="1103313" y="4745038"/>
            <a:ext cx="227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53" name="Rectangle 26"/>
          <p:cNvSpPr>
            <a:spLocks noChangeArrowheads="1"/>
          </p:cNvSpPr>
          <p:nvPr/>
        </p:nvSpPr>
        <p:spPr bwMode="auto">
          <a:xfrm>
            <a:off x="1573213" y="5059363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2554" name="Rectangle 28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Rectangle 29"/>
          <p:cNvSpPr>
            <a:spLocks noChangeArrowheads="1"/>
          </p:cNvSpPr>
          <p:nvPr/>
        </p:nvSpPr>
        <p:spPr bwMode="auto">
          <a:xfrm>
            <a:off x="-274638" y="0"/>
            <a:ext cx="8839201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22556" name="Rectangle 55"/>
          <p:cNvSpPr>
            <a:spLocks noGrp="1" noChangeArrowheads="1"/>
          </p:cNvSpPr>
          <p:nvPr>
            <p:ph type="title"/>
          </p:nvPr>
        </p:nvSpPr>
        <p:spPr>
          <a:xfrm>
            <a:off x="728663" y="319088"/>
            <a:ext cx="7772400" cy="823912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000080"/>
                </a:solidFill>
              </a:rPr>
              <a:t>Summer flounder: 2012 update</a:t>
            </a:r>
          </a:p>
        </p:txBody>
      </p:sp>
      <p:sp>
        <p:nvSpPr>
          <p:cNvPr id="22557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685800" y="990880"/>
            <a:ext cx="7772400" cy="4564062"/>
          </a:xfrm>
        </p:spPr>
        <p:txBody>
          <a:bodyPr/>
          <a:lstStyle/>
          <a:p>
            <a:pPr eaLnBrk="1" hangingPunct="1">
              <a:buClr>
                <a:srgbClr val="C80000"/>
              </a:buClr>
              <a:buFontTx/>
              <a:buNone/>
            </a:pPr>
            <a:endParaRPr lang="en-US" b="1" dirty="0" smtClean="0">
              <a:solidFill>
                <a:srgbClr val="000080"/>
              </a:solidFill>
            </a:endParaRPr>
          </a:p>
          <a:p>
            <a:pPr eaLnBrk="1" hangingPunct="1"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Data - Add 2011 fishery and research survey data to the 2008 SAW 47, 2009-2011 updated assessment models</a:t>
            </a:r>
          </a:p>
          <a:p>
            <a:pPr eaLnBrk="1" hangingPunct="1">
              <a:buClr>
                <a:srgbClr val="C80000"/>
              </a:buClr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 eaLnBrk="1" hangingPunct="1"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Data - Incorporate MRIP 2004-2011 estimates; adjust prior years by 2004-2011 average</a:t>
            </a:r>
          </a:p>
          <a:p>
            <a:pPr eaLnBrk="1" hangingPunct="1">
              <a:buClr>
                <a:srgbClr val="C80000"/>
              </a:buClr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 eaLnBrk="1" hangingPunct="1"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Projections - through 2013 to determine OFL</a:t>
            </a:r>
          </a:p>
          <a:p>
            <a:pPr eaLnBrk="1" hangingPunct="1">
              <a:buClr>
                <a:srgbClr val="C80000"/>
              </a:buClr>
            </a:pPr>
            <a:endParaRPr lang="en-US" sz="2000" b="1" dirty="0" smtClean="0">
              <a:solidFill>
                <a:srgbClr val="000080"/>
              </a:solidFill>
            </a:endParaRPr>
          </a:p>
          <a:p>
            <a:pPr eaLnBrk="1" hangingPunct="1">
              <a:buClr>
                <a:srgbClr val="C80000"/>
              </a:buClr>
            </a:pPr>
            <a:r>
              <a:rPr lang="en-US" sz="2000" b="1" dirty="0" smtClean="0">
                <a:solidFill>
                  <a:srgbClr val="000080"/>
                </a:solidFill>
              </a:rPr>
              <a:t>Note that based on 2011 update,  stock was declared </a:t>
            </a:r>
          </a:p>
          <a:p>
            <a:pPr eaLnBrk="1" hangingPunct="1">
              <a:buClr>
                <a:srgbClr val="C80000"/>
              </a:buClr>
              <a:buNone/>
            </a:pPr>
            <a:r>
              <a:rPr lang="en-US" sz="2000" b="1" dirty="0" smtClean="0">
                <a:solidFill>
                  <a:srgbClr val="000080"/>
                </a:solidFill>
              </a:rPr>
              <a:t>      rebuilt in 2010 (Nov 2011)</a:t>
            </a:r>
            <a:endParaRPr lang="en-US" sz="2000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143000" y="533400"/>
            <a:ext cx="68278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000080"/>
                </a:solidFill>
              </a:rPr>
              <a:t>Stock definition: Cape Hatteras to Maine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314450" y="1539875"/>
            <a:ext cx="11318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Tagging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757363" y="1854200"/>
            <a:ext cx="17160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Poole (1962)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757363" y="2168525"/>
            <a:ext cx="2249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Murawski (1970)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757363" y="2481263"/>
            <a:ext cx="26050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Lux &amp; Nichy (1981)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757363" y="2795588"/>
            <a:ext cx="2378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Monaghan (1992)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314450" y="3422650"/>
            <a:ext cx="40497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Morphometrics and Meristics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757363" y="3736975"/>
            <a:ext cx="22669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Wilk et al. (1980)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757363" y="4051300"/>
            <a:ext cx="27352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Fogarty et al. (1983)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314450" y="4678363"/>
            <a:ext cx="12303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Genetics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757363" y="4992688"/>
            <a:ext cx="69421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Jones and Quattro (1999): no subdivision at Cape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1757363" y="5305425"/>
            <a:ext cx="11652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80"/>
                </a:solidFill>
              </a:rPr>
              <a:t>Hatteras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1103313" y="1606550"/>
            <a:ext cx="227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573213" y="19208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1573213" y="22352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573213" y="2547938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573213" y="2862263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1103313" y="3489325"/>
            <a:ext cx="227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1573213" y="380365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1573213" y="4117975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1103313" y="4745038"/>
            <a:ext cx="227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1573213" y="5059363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SPC Markers/Bullets" pitchFamily="2" charset="2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152400" y="0"/>
            <a:ext cx="8839200" cy="68580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-274638" y="0"/>
            <a:ext cx="8839201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0" name="Rectangle 29"/>
          <p:cNvSpPr>
            <a:spLocks noChangeArrowheads="1"/>
          </p:cNvSpPr>
          <p:nvPr/>
        </p:nvSpPr>
        <p:spPr bwMode="auto">
          <a:xfrm>
            <a:off x="2133600" y="393700"/>
            <a:ext cx="43164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</a:rPr>
              <a:t>Assessment components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3581" name="Rectangle 30"/>
          <p:cNvSpPr>
            <a:spLocks noChangeArrowheads="1"/>
          </p:cNvSpPr>
          <p:nvPr/>
        </p:nvSpPr>
        <p:spPr bwMode="auto">
          <a:xfrm>
            <a:off x="1525402" y="1557338"/>
            <a:ext cx="28209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 dirty="0">
                <a:solidFill>
                  <a:srgbClr val="000080"/>
                </a:solidFill>
              </a:rPr>
              <a:t>Fishery dependent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3582" name="Rectangle 31"/>
          <p:cNvSpPr>
            <a:spLocks noChangeArrowheads="1"/>
          </p:cNvSpPr>
          <p:nvPr/>
        </p:nvSpPr>
        <p:spPr bwMode="auto">
          <a:xfrm>
            <a:off x="1912938" y="1898650"/>
            <a:ext cx="6438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 dirty="0">
                <a:solidFill>
                  <a:srgbClr val="000080"/>
                </a:solidFill>
              </a:rPr>
              <a:t>NER (ME-VA) and NC commercial landings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3583" name="Rectangle 32"/>
          <p:cNvSpPr>
            <a:spLocks noChangeArrowheads="1"/>
          </p:cNvSpPr>
          <p:nvPr/>
        </p:nvSpPr>
        <p:spPr bwMode="auto">
          <a:xfrm>
            <a:off x="1912938" y="2239963"/>
            <a:ext cx="32115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80"/>
                </a:solidFill>
              </a:rPr>
              <a:t>Commercial discards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84" name="Rectangle 33"/>
          <p:cNvSpPr>
            <a:spLocks noChangeArrowheads="1"/>
          </p:cNvSpPr>
          <p:nvPr/>
        </p:nvSpPr>
        <p:spPr bwMode="auto">
          <a:xfrm>
            <a:off x="1912938" y="2579688"/>
            <a:ext cx="3298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80"/>
                </a:solidFill>
              </a:rPr>
              <a:t>Recreational landings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85" name="Rectangle 34"/>
          <p:cNvSpPr>
            <a:spLocks noChangeArrowheads="1"/>
          </p:cNvSpPr>
          <p:nvPr/>
        </p:nvSpPr>
        <p:spPr bwMode="auto">
          <a:xfrm>
            <a:off x="1912938" y="2921000"/>
            <a:ext cx="3298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80"/>
                </a:solidFill>
              </a:rPr>
              <a:t>Recreational discards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86" name="Rectangle 35"/>
          <p:cNvSpPr>
            <a:spLocks noChangeArrowheads="1"/>
          </p:cNvSpPr>
          <p:nvPr/>
        </p:nvSpPr>
        <p:spPr bwMode="auto">
          <a:xfrm>
            <a:off x="1471613" y="3603625"/>
            <a:ext cx="31035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80"/>
                </a:solidFill>
              </a:rPr>
              <a:t>Fishery independent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87" name="Rectangle 36"/>
          <p:cNvSpPr>
            <a:spLocks noChangeArrowheads="1"/>
          </p:cNvSpPr>
          <p:nvPr/>
        </p:nvSpPr>
        <p:spPr bwMode="auto">
          <a:xfrm>
            <a:off x="1912938" y="3943350"/>
            <a:ext cx="31924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80"/>
                </a:solidFill>
              </a:rPr>
              <a:t>NEFSC trawl surveys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88" name="Rectangle 37"/>
          <p:cNvSpPr>
            <a:spLocks noChangeArrowheads="1"/>
          </p:cNvSpPr>
          <p:nvPr/>
        </p:nvSpPr>
        <p:spPr bwMode="auto">
          <a:xfrm>
            <a:off x="1912938" y="4284663"/>
            <a:ext cx="4076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80"/>
                </a:solidFill>
              </a:rPr>
              <a:t>State agency trawl surveys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589" name="Rectangle 38"/>
          <p:cNvSpPr>
            <a:spLocks noChangeArrowheads="1"/>
          </p:cNvSpPr>
          <p:nvPr/>
        </p:nvSpPr>
        <p:spPr bwMode="auto">
          <a:xfrm>
            <a:off x="1471613" y="4967288"/>
            <a:ext cx="7353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80"/>
                </a:solidFill>
              </a:rPr>
              <a:t>Analysis:  NFT ASAP SCAA, AGEPRO Projection</a:t>
            </a:r>
            <a:endParaRPr lang="en-US" sz="25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4845</TotalTime>
  <Words>2041</Words>
  <Application>Microsoft Office PowerPoint</Application>
  <PresentationFormat>On-screen Show (4:3)</PresentationFormat>
  <Paragraphs>366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1_Default Design</vt:lpstr>
      <vt:lpstr>SPW 10.0 Graph</vt:lpstr>
      <vt:lpstr> Stock assessment of Summer flounder  (Paralichthys dentatus) </vt:lpstr>
      <vt:lpstr>Slide 2</vt:lpstr>
      <vt:lpstr>Assessment history  Summer flounder (Paralichthys dentatus)</vt:lpstr>
      <vt:lpstr>Assessment history  Summer flounder (Paralichthys dentatus)</vt:lpstr>
      <vt:lpstr>Assessment history  Summer flounder (Paralichthys dentatus)</vt:lpstr>
      <vt:lpstr>Assessment history  Summer flounder (Paralichthys dentatus)</vt:lpstr>
      <vt:lpstr>Slide 7</vt:lpstr>
      <vt:lpstr>Summer flounder: 2012 update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Summer flounder 2012  </vt:lpstr>
      <vt:lpstr>Summer flounder 2012  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Summer flounder 2012</vt:lpstr>
      <vt:lpstr>Summer flounder 2012</vt:lpstr>
    </vt:vector>
  </TitlesOfParts>
  <Company>NEFSC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Summer flounder assessment</dc:subject>
  <dc:creator>Mark Terceiro</dc:creator>
  <cp:lastModifiedBy> </cp:lastModifiedBy>
  <cp:revision>704</cp:revision>
  <dcterms:created xsi:type="dcterms:W3CDTF">2002-01-30T21:16:34Z</dcterms:created>
  <dcterms:modified xsi:type="dcterms:W3CDTF">2012-07-12T21:14:19Z</dcterms:modified>
</cp:coreProperties>
</file>