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2"/>
  </p:notesMasterIdLst>
  <p:handoutMasterIdLst>
    <p:handoutMasterId r:id="rId13"/>
  </p:handoutMasterIdLst>
  <p:sldIdLst>
    <p:sldId id="262" r:id="rId4"/>
    <p:sldId id="270" r:id="rId5"/>
    <p:sldId id="273" r:id="rId6"/>
    <p:sldId id="274" r:id="rId7"/>
    <p:sldId id="271" r:id="rId8"/>
    <p:sldId id="257" r:id="rId9"/>
    <p:sldId id="272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87914" autoAdjust="0"/>
  </p:normalViewPr>
  <p:slideViewPr>
    <p:cSldViewPr snapToGrid="0" snapToObjects="1">
      <p:cViewPr>
        <p:scale>
          <a:sx n="100" d="100"/>
          <a:sy n="100" d="100"/>
        </p:scale>
        <p:origin x="-1704" y="-564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3" indent="-174683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1" y="6271678"/>
            <a:ext cx="8229600" cy="365125"/>
          </a:xfrm>
        </p:spPr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271678"/>
            <a:ext cx="64008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257320"/>
            <a:ext cx="1643940" cy="38874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271678"/>
            <a:ext cx="64008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257320"/>
            <a:ext cx="1643938" cy="3887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an Omnibus Baseline Amendment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for MAFMC</a:t>
            </a:r>
          </a:p>
          <a:p>
            <a:r>
              <a:rPr lang="en-US" dirty="0"/>
              <a:t>By Melissa Hooper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August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NE limited access fisheries have vessel upgrade restrictions</a:t>
            </a:r>
          </a:p>
          <a:p>
            <a:r>
              <a:rPr lang="en-US" dirty="0" smtClean="0"/>
              <a:t>Purpose is to limit increases in harvest capacity</a:t>
            </a:r>
          </a:p>
          <a:p>
            <a:r>
              <a:rPr lang="en-US" dirty="0" smtClean="0"/>
              <a:t>Now have effort controls and Annual Catch Limits (ACLs)</a:t>
            </a:r>
          </a:p>
          <a:p>
            <a:r>
              <a:rPr lang="en-US" dirty="0" smtClean="0"/>
              <a:t>Upgrade restrictions a burden to industry and NMFS</a:t>
            </a:r>
          </a:p>
          <a:p>
            <a:r>
              <a:rPr lang="en-US" dirty="0" smtClean="0"/>
              <a:t>Could </a:t>
            </a:r>
            <a:r>
              <a:rPr lang="en-US" dirty="0"/>
              <a:t>s</a:t>
            </a:r>
            <a:r>
              <a:rPr lang="en-US" dirty="0" smtClean="0"/>
              <a:t>implify without undermining conservation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by NRCC in 2011</a:t>
            </a:r>
          </a:p>
          <a:p>
            <a:r>
              <a:rPr lang="en-US" dirty="0" smtClean="0"/>
              <a:t>White paper</a:t>
            </a:r>
            <a:endParaRPr lang="en-US" dirty="0"/>
          </a:p>
          <a:p>
            <a:pPr lvl="1"/>
            <a:r>
              <a:rPr lang="en-US" dirty="0" smtClean="0"/>
              <a:t>5 suggestions</a:t>
            </a:r>
          </a:p>
          <a:p>
            <a:pPr lvl="1"/>
            <a:r>
              <a:rPr lang="en-US" dirty="0" smtClean="0"/>
              <a:t>ANPR</a:t>
            </a:r>
          </a:p>
          <a:p>
            <a:r>
              <a:rPr lang="en-US" dirty="0" smtClean="0"/>
              <a:t>ANPR published Oct. 5, 2011</a:t>
            </a:r>
          </a:p>
          <a:p>
            <a:r>
              <a:rPr lang="en-US" dirty="0" smtClean="0"/>
              <a:t>Public comment period ended Dec. 5,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comments = 35</a:t>
            </a:r>
          </a:p>
          <a:p>
            <a:pPr lvl="1"/>
            <a:r>
              <a:rPr lang="en-US" dirty="0" smtClean="0"/>
              <a:t>Oppose all proposed changes</a:t>
            </a:r>
          </a:p>
          <a:p>
            <a:pPr lvl="1"/>
            <a:r>
              <a:rPr lang="en-US" dirty="0" smtClean="0"/>
              <a:t>Support removal of all upgrade restrictions</a:t>
            </a:r>
          </a:p>
          <a:p>
            <a:pPr lvl="1"/>
            <a:r>
              <a:rPr lang="en-US" dirty="0" smtClean="0"/>
              <a:t>Support removing tonnages</a:t>
            </a:r>
          </a:p>
          <a:p>
            <a:pPr lvl="1"/>
            <a:r>
              <a:rPr lang="en-US" dirty="0" smtClean="0"/>
              <a:t>Support removing one-time upgrade limit</a:t>
            </a:r>
          </a:p>
          <a:p>
            <a:pPr lvl="1"/>
            <a:r>
              <a:rPr lang="en-US" dirty="0" smtClean="0"/>
              <a:t>Exempt vessels under 30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Change to series of size classes</a:t>
            </a:r>
          </a:p>
          <a:p>
            <a:pPr lvl="1"/>
            <a:r>
              <a:rPr lang="en-US" dirty="0" smtClean="0"/>
              <a:t>Other suggestions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NERO develop an omnibus amendment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Eliminate gross and net tonnage specifications</a:t>
            </a:r>
          </a:p>
          <a:p>
            <a:pPr marL="1371600" lvl="2" indent="-514350"/>
            <a:r>
              <a:rPr lang="en-US" smtClean="0"/>
              <a:t>Most variable </a:t>
            </a:r>
            <a:r>
              <a:rPr lang="en-US" dirty="0" smtClean="0"/>
              <a:t>of specifications</a:t>
            </a:r>
          </a:p>
          <a:p>
            <a:pPr marL="1371600" lvl="2" indent="-514350"/>
            <a:r>
              <a:rPr lang="en-US" dirty="0" smtClean="0"/>
              <a:t>Documentation is costly to get and verify</a:t>
            </a:r>
          </a:p>
          <a:p>
            <a:pPr marL="1371600" lvl="2" indent="-514350"/>
            <a:r>
              <a:rPr lang="en-US" dirty="0" smtClean="0"/>
              <a:t>Negligible impact to harvest capacity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Remove the one-time upgrade restriction</a:t>
            </a:r>
          </a:p>
          <a:p>
            <a:pPr marL="1371600" lvl="2" indent="-514350"/>
            <a:r>
              <a:rPr lang="en-US" dirty="0" smtClean="0"/>
              <a:t>Provide more flexibility and fairness</a:t>
            </a:r>
          </a:p>
          <a:p>
            <a:pPr marL="1371600" lvl="2" indent="-514350"/>
            <a:r>
              <a:rPr lang="en-US" dirty="0" smtClean="0"/>
              <a:t>Streamline the replacement process</a:t>
            </a:r>
          </a:p>
          <a:p>
            <a:pPr marL="1371600" lvl="2" indent="-514350"/>
            <a:r>
              <a:rPr lang="en-US" dirty="0" smtClean="0"/>
              <a:t>Negligible impact to harvest capacity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14633"/>
              </p:ext>
            </p:extLst>
          </p:nvPr>
        </p:nvGraphicFramePr>
        <p:xfrm>
          <a:off x="457201" y="1044575"/>
          <a:ext cx="82296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099"/>
                <a:gridCol w="40005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August-September 2013 Council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plan to Councils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October-November 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Gather input from species committees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2013-March 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alternatives and draft amendment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March-April 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draft amendment to species committees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2014 Council meetings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draft amendment to Councils for adoption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2014 Council meetings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 public hearings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August-September 2014 Council meetings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Council approval of amendment document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2014-February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and Final rulemaking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1, 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 rule effective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the Council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you wish the species </a:t>
            </a:r>
            <a:r>
              <a:rPr lang="en-US" smtClean="0"/>
              <a:t>committees to provide </a:t>
            </a:r>
            <a:r>
              <a:rPr lang="en-US" dirty="0" smtClean="0"/>
              <a:t>input to the amendment?</a:t>
            </a:r>
          </a:p>
          <a:p>
            <a:r>
              <a:rPr lang="en-US" dirty="0" smtClean="0"/>
              <a:t>Do you wish to schedule species committee meetings in conjunction with the October and April Council meetings?</a:t>
            </a:r>
          </a:p>
          <a:p>
            <a:r>
              <a:rPr lang="en-US" dirty="0" smtClean="0"/>
              <a:t>If a species committee is not scheduled to meet, should the amendment be delayed?</a:t>
            </a:r>
          </a:p>
          <a:p>
            <a:r>
              <a:rPr lang="en-US" dirty="0" smtClean="0"/>
              <a:t>How should any proposed changes be reconciled between the two Councils?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2290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356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NOAA Fisheries Content Slides</vt:lpstr>
      <vt:lpstr>NOAA Divider Slides</vt:lpstr>
      <vt:lpstr>NOAA Title Options</vt:lpstr>
      <vt:lpstr>Proposal for an Omnibus Baseline Amendment</vt:lpstr>
      <vt:lpstr>Background</vt:lpstr>
      <vt:lpstr>Baseline Workgroup</vt:lpstr>
      <vt:lpstr>Public Comments</vt:lpstr>
      <vt:lpstr>Proposed Action</vt:lpstr>
      <vt:lpstr>Process and Timeline</vt:lpstr>
      <vt:lpstr>Questions for the Council today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Jan Saunders</cp:lastModifiedBy>
  <cp:revision>63</cp:revision>
  <cp:lastPrinted>2013-08-01T15:49:57Z</cp:lastPrinted>
  <dcterms:created xsi:type="dcterms:W3CDTF">2012-07-23T20:47:30Z</dcterms:created>
  <dcterms:modified xsi:type="dcterms:W3CDTF">2013-08-01T15:50:37Z</dcterms:modified>
</cp:coreProperties>
</file>