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0a374e935_0_18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0a374e935_0_1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100a374e935_0_18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17b4d98970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17b4d98970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17b4d98970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17b4d98970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17b4d98970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17b4d98970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17b4d98970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17b4d98970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17b4d98970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17b4d98970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17b4d98970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17b4d98970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17b4d98970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17b4d98970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0a374e935_0_1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100a374e935_0_15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0a374e935_0_6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00a374e935_0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7b4d9897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17b4d9897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7b4d98970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7b4d9897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17b4d9897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17b4d9897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17b4d98970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17b4d9897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17b4d98970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17b4d9897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17b4d98970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17b4d98970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Relationship Id="rId3" Type="http://schemas.openxmlformats.org/officeDocument/2006/relationships/image" Target="../media/image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137942"/>
            <a:ext cx="82296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788903"/>
            <a:ext cx="8229600" cy="4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>
                <a:solidFill>
                  <a:schemeClr val="dk2"/>
                </a:solidFill>
              </a:defRPr>
            </a:lvl1pPr>
            <a:lvl2pPr indent="-4064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>
                <a:solidFill>
                  <a:schemeClr val="dk2"/>
                </a:solidFill>
              </a:defRPr>
            </a:lvl2pPr>
            <a:lvl3pPr indent="-38100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>
                <a:solidFill>
                  <a:schemeClr val="dk2"/>
                </a:solidFill>
              </a:defRPr>
            </a:lvl3pPr>
            <a:lvl4pPr indent="-355600" lvl="3" marL="18288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>
                <a:solidFill>
                  <a:schemeClr val="dk2"/>
                </a:solidFill>
              </a:defRPr>
            </a:lvl4pPr>
            <a:lvl5pPr indent="-355600" lvl="4" marL="22860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7200" y="137942"/>
            <a:ext cx="82296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7200" y="788903"/>
            <a:ext cx="8229600" cy="4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>
                <a:solidFill>
                  <a:schemeClr val="dk2"/>
                </a:solidFill>
              </a:defRPr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>
                <a:solidFill>
                  <a:schemeClr val="dk2"/>
                </a:solidFill>
              </a:defRPr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201988" y="2520454"/>
            <a:ext cx="54849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umasslogo.gif" id="70" name="Google Shape;7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6285" y="4244068"/>
            <a:ext cx="371475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ast-logo.jpg" id="71" name="Google Shape;7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/>
          <p:nvPr>
            <p:ph type="title"/>
          </p:nvPr>
        </p:nvSpPr>
        <p:spPr>
          <a:xfrm>
            <a:off x="3201682" y="1210038"/>
            <a:ext cx="54852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5" name="Google Shape;85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1" name="Google Shape;91;p21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2" name="Google Shape;92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8" name="Google Shape;98;p22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9" name="Google Shape;99;p22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0" name="Google Shape;100;p22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1" name="Google Shape;101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7" name="Google Shape;107;p23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4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title"/>
          </p:nvPr>
        </p:nvSpPr>
        <p:spPr>
          <a:xfrm>
            <a:off x="1150938" y="463153"/>
            <a:ext cx="7793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1182688" y="1513285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5145088" y="1513285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3" type="body"/>
          </p:nvPr>
        </p:nvSpPr>
        <p:spPr>
          <a:xfrm>
            <a:off x="5145088" y="3113485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8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1" name="Google Shape;141;p2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685800" y="1401464"/>
            <a:ext cx="7772400" cy="1319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01 March</a:t>
            </a:r>
            <a:r>
              <a:rPr lang="en"/>
              <a:t> 2022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Gavin Fay</a:t>
            </a:r>
            <a:br>
              <a:rPr lang="en"/>
            </a:br>
            <a:r>
              <a:rPr lang="en"/>
              <a:t>(gfay@umassd.edu)</a:t>
            </a:r>
            <a:endParaRPr/>
          </a:p>
        </p:txBody>
      </p:sp>
      <p:sp>
        <p:nvSpPr>
          <p:cNvPr id="150" name="Google Shape;150;p29"/>
          <p:cNvSpPr txBox="1"/>
          <p:nvPr>
            <p:ph type="title"/>
          </p:nvPr>
        </p:nvSpPr>
        <p:spPr>
          <a:xfrm>
            <a:off x="685788" y="2720525"/>
            <a:ext cx="7772400" cy="102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flounder</a:t>
            </a:r>
            <a:br>
              <a:rPr lang="en"/>
            </a:br>
            <a:r>
              <a:rPr lang="en"/>
              <a:t>Management Strategy Evaluation</a:t>
            </a:r>
            <a:br>
              <a:rPr lang="en"/>
            </a:br>
            <a:r>
              <a:rPr lang="en"/>
              <a:t>Example simulations walk-through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025" y="152400"/>
            <a:ext cx="55299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8"/>
          <p:cNvSpPr txBox="1"/>
          <p:nvPr/>
        </p:nvSpPr>
        <p:spPr>
          <a:xfrm>
            <a:off x="6949725" y="3753925"/>
            <a:ext cx="211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multiple simulations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025" y="152400"/>
            <a:ext cx="55299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9"/>
          <p:cNvSpPr txBox="1"/>
          <p:nvPr/>
        </p:nvSpPr>
        <p:spPr>
          <a:xfrm>
            <a:off x="6949725" y="3753925"/>
            <a:ext cx="2110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distribution of the set of simulations for the status quo scenario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025" y="152400"/>
            <a:ext cx="55299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0"/>
          <p:cNvSpPr txBox="1"/>
          <p:nvPr/>
        </p:nvSpPr>
        <p:spPr>
          <a:xfrm>
            <a:off x="6949725" y="3753925"/>
            <a:ext cx="211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among scenarios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025" y="152400"/>
            <a:ext cx="55299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1"/>
          <p:cNvSpPr txBox="1"/>
          <p:nvPr/>
        </p:nvSpPr>
        <p:spPr>
          <a:xfrm>
            <a:off x="6949725" y="3525325"/>
            <a:ext cx="2110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Developing metrics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Calculate metrics by summarizing information from each simulation, e.g. here the average over time.</a:t>
            </a:r>
            <a:endParaRPr/>
          </a:p>
        </p:txBody>
      </p:sp>
      <p:cxnSp>
        <p:nvCxnSpPr>
          <p:cNvPr id="317" name="Google Shape;317;p41"/>
          <p:cNvCxnSpPr/>
          <p:nvPr/>
        </p:nvCxnSpPr>
        <p:spPr>
          <a:xfrm>
            <a:off x="2501600" y="8235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8" name="Google Shape;318;p41"/>
          <p:cNvCxnSpPr/>
          <p:nvPr/>
        </p:nvCxnSpPr>
        <p:spPr>
          <a:xfrm>
            <a:off x="4254200" y="8235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41"/>
          <p:cNvCxnSpPr/>
          <p:nvPr/>
        </p:nvCxnSpPr>
        <p:spPr>
          <a:xfrm>
            <a:off x="6006800" y="17379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0" name="Google Shape;320;p41"/>
          <p:cNvCxnSpPr/>
          <p:nvPr/>
        </p:nvCxnSpPr>
        <p:spPr>
          <a:xfrm>
            <a:off x="2501600" y="31095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Google Shape;321;p41"/>
          <p:cNvCxnSpPr/>
          <p:nvPr/>
        </p:nvCxnSpPr>
        <p:spPr>
          <a:xfrm>
            <a:off x="4254200" y="31857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025" y="152400"/>
            <a:ext cx="55299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2"/>
          <p:cNvSpPr txBox="1"/>
          <p:nvPr/>
        </p:nvSpPr>
        <p:spPr>
          <a:xfrm>
            <a:off x="6949725" y="3525325"/>
            <a:ext cx="2110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Developing metrics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Calculate metrics by summarizing information from each simulation, e.g. here the average over time.</a:t>
            </a:r>
            <a:endParaRPr/>
          </a:p>
        </p:txBody>
      </p:sp>
      <p:cxnSp>
        <p:nvCxnSpPr>
          <p:cNvPr id="328" name="Google Shape;328;p42"/>
          <p:cNvCxnSpPr/>
          <p:nvPr/>
        </p:nvCxnSpPr>
        <p:spPr>
          <a:xfrm>
            <a:off x="2501600" y="9759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42"/>
          <p:cNvCxnSpPr/>
          <p:nvPr/>
        </p:nvCxnSpPr>
        <p:spPr>
          <a:xfrm>
            <a:off x="4254200" y="8235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42"/>
          <p:cNvCxnSpPr/>
          <p:nvPr/>
        </p:nvCxnSpPr>
        <p:spPr>
          <a:xfrm>
            <a:off x="6006800" y="17379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1" name="Google Shape;331;p42"/>
          <p:cNvCxnSpPr/>
          <p:nvPr/>
        </p:nvCxnSpPr>
        <p:spPr>
          <a:xfrm>
            <a:off x="2501600" y="31095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42"/>
          <p:cNvCxnSpPr/>
          <p:nvPr/>
        </p:nvCxnSpPr>
        <p:spPr>
          <a:xfrm>
            <a:off x="4254200" y="31857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42"/>
          <p:cNvCxnSpPr/>
          <p:nvPr/>
        </p:nvCxnSpPr>
        <p:spPr>
          <a:xfrm>
            <a:off x="2501600" y="15093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42"/>
          <p:cNvCxnSpPr/>
          <p:nvPr/>
        </p:nvCxnSpPr>
        <p:spPr>
          <a:xfrm>
            <a:off x="2501600" y="11283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42"/>
          <p:cNvCxnSpPr/>
          <p:nvPr/>
        </p:nvCxnSpPr>
        <p:spPr>
          <a:xfrm>
            <a:off x="2501600" y="12807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42"/>
          <p:cNvCxnSpPr/>
          <p:nvPr/>
        </p:nvCxnSpPr>
        <p:spPr>
          <a:xfrm>
            <a:off x="4254200" y="14331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" name="Google Shape;337;p42"/>
          <p:cNvCxnSpPr/>
          <p:nvPr/>
        </p:nvCxnSpPr>
        <p:spPr>
          <a:xfrm>
            <a:off x="4254200" y="13569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42"/>
          <p:cNvCxnSpPr/>
          <p:nvPr/>
        </p:nvCxnSpPr>
        <p:spPr>
          <a:xfrm>
            <a:off x="4254200" y="12045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9" name="Google Shape;339;p42"/>
          <p:cNvCxnSpPr/>
          <p:nvPr/>
        </p:nvCxnSpPr>
        <p:spPr>
          <a:xfrm>
            <a:off x="6006800" y="16617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0" name="Google Shape;340;p42"/>
          <p:cNvCxnSpPr/>
          <p:nvPr/>
        </p:nvCxnSpPr>
        <p:spPr>
          <a:xfrm>
            <a:off x="6006800" y="14331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42"/>
          <p:cNvCxnSpPr/>
          <p:nvPr/>
        </p:nvCxnSpPr>
        <p:spPr>
          <a:xfrm>
            <a:off x="6006800" y="18141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2" name="Google Shape;342;p42"/>
          <p:cNvCxnSpPr/>
          <p:nvPr/>
        </p:nvCxnSpPr>
        <p:spPr>
          <a:xfrm>
            <a:off x="4254200" y="34143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3" name="Google Shape;343;p42"/>
          <p:cNvCxnSpPr/>
          <p:nvPr/>
        </p:nvCxnSpPr>
        <p:spPr>
          <a:xfrm>
            <a:off x="4254200" y="36429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4" name="Google Shape;344;p42"/>
          <p:cNvCxnSpPr/>
          <p:nvPr/>
        </p:nvCxnSpPr>
        <p:spPr>
          <a:xfrm>
            <a:off x="4254200" y="37953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5" name="Google Shape;345;p42"/>
          <p:cNvCxnSpPr/>
          <p:nvPr/>
        </p:nvCxnSpPr>
        <p:spPr>
          <a:xfrm>
            <a:off x="2501600" y="32619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6" name="Google Shape;346;p42"/>
          <p:cNvCxnSpPr/>
          <p:nvPr/>
        </p:nvCxnSpPr>
        <p:spPr>
          <a:xfrm>
            <a:off x="2501600" y="34905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42"/>
          <p:cNvCxnSpPr/>
          <p:nvPr/>
        </p:nvCxnSpPr>
        <p:spPr>
          <a:xfrm>
            <a:off x="2501600" y="3566725"/>
            <a:ext cx="11298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850" y="152400"/>
            <a:ext cx="4838702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3"/>
          <p:cNvSpPr txBox="1"/>
          <p:nvPr/>
        </p:nvSpPr>
        <p:spPr>
          <a:xfrm>
            <a:off x="6949725" y="3372925"/>
            <a:ext cx="2110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Developing metrics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show the distribution of these summary statistics over simulations for each scenario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963" y="381000"/>
            <a:ext cx="647048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4"/>
          <p:cNvSpPr txBox="1"/>
          <p:nvPr/>
        </p:nvSpPr>
        <p:spPr>
          <a:xfrm>
            <a:off x="6949725" y="2763325"/>
            <a:ext cx="2110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Visualizing multiple measures together to view tradeoffs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 single value for each performance metric is plotted for both scenarios.</a:t>
            </a:r>
            <a:br>
              <a:rPr lang="en"/>
            </a:br>
            <a:r>
              <a:rPr lang="en"/>
              <a:t>The farther out the point from the center the better the performance.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457200" y="103457"/>
            <a:ext cx="82296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en"/>
              <a:t>What is Management Strategy Evaluation?</a:t>
            </a:r>
            <a:endParaRPr/>
          </a:p>
        </p:txBody>
      </p: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457200" y="591674"/>
            <a:ext cx="8229600" cy="43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"/>
              <a:t>Process for: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/>
          </a:p>
          <a:p>
            <a:pPr indent="-327660" lvl="0" marL="34290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"/>
              <a:t>Comparing the performance of management strategies under multiple (&amp; often conflicting) management objectives</a:t>
            </a:r>
            <a:endParaRPr/>
          </a:p>
          <a:p>
            <a:pPr indent="-327660" lvl="0" marL="34290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"/>
              <a:t>Examining impacts, tradeoffs, &amp; robustness of management strategies.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/>
          </a:p>
          <a:p>
            <a:pPr indent="-327660" lvl="0" marL="34290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"/>
              <a:t>MSEs include analytical simulation frameworks but can (should) be more than this.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0" y="4342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2220"/>
              <a:t>Each advice time-step...</a:t>
            </a:r>
            <a:endParaRPr i="1" sz="2220"/>
          </a:p>
        </p:txBody>
      </p:sp>
      <p:grpSp>
        <p:nvGrpSpPr>
          <p:cNvPr id="162" name="Google Shape;162;p31"/>
          <p:cNvGrpSpPr/>
          <p:nvPr/>
        </p:nvGrpSpPr>
        <p:grpSpPr>
          <a:xfrm>
            <a:off x="2896425" y="1272450"/>
            <a:ext cx="3175200" cy="3175200"/>
            <a:chOff x="2820225" y="891450"/>
            <a:chExt cx="3175200" cy="3175200"/>
          </a:xfrm>
        </p:grpSpPr>
        <p:sp>
          <p:nvSpPr>
            <p:cNvPr id="163" name="Google Shape;163;p31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solidFill>
              <a:srgbClr val="83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1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83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Google Shape;165;p31"/>
          <p:cNvGrpSpPr/>
          <p:nvPr/>
        </p:nvGrpSpPr>
        <p:grpSpPr>
          <a:xfrm>
            <a:off x="3874275" y="1156532"/>
            <a:ext cx="1332300" cy="914700"/>
            <a:chOff x="3798075" y="775532"/>
            <a:chExt cx="1332300" cy="914700"/>
          </a:xfrm>
        </p:grpSpPr>
        <p:sp>
          <p:nvSpPr>
            <p:cNvPr id="166" name="Google Shape;166;p31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Update Population dynamics given the new catch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7" name="Google Shape;167;p31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Operating Model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168" name="Google Shape;168;p31"/>
          <p:cNvGrpSpPr/>
          <p:nvPr/>
        </p:nvGrpSpPr>
        <p:grpSpPr>
          <a:xfrm>
            <a:off x="2465775" y="2452477"/>
            <a:ext cx="1332300" cy="914700"/>
            <a:chOff x="2389575" y="2071477"/>
            <a:chExt cx="1332300" cy="914700"/>
          </a:xfrm>
        </p:grpSpPr>
        <p:sp>
          <p:nvSpPr>
            <p:cNvPr id="169" name="Google Shape;169;p31"/>
            <p:cNvSpPr/>
            <p:nvPr/>
          </p:nvSpPr>
          <p:spPr>
            <a:xfrm>
              <a:off x="23895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Realized recreational landings / discards based on management regulations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0" name="Google Shape;170;p31"/>
            <p:cNvSpPr/>
            <p:nvPr/>
          </p:nvSpPr>
          <p:spPr>
            <a:xfrm>
              <a:off x="2389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Implementation Model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171" name="Google Shape;171;p31"/>
          <p:cNvGrpSpPr/>
          <p:nvPr/>
        </p:nvGrpSpPr>
        <p:grpSpPr>
          <a:xfrm>
            <a:off x="4807275" y="3748427"/>
            <a:ext cx="1332300" cy="914450"/>
            <a:chOff x="4731075" y="3367427"/>
            <a:chExt cx="1332300" cy="914450"/>
          </a:xfrm>
        </p:grpSpPr>
        <p:sp>
          <p:nvSpPr>
            <p:cNvPr id="172" name="Google Shape;172;p31"/>
            <p:cNvSpPr/>
            <p:nvPr/>
          </p:nvSpPr>
          <p:spPr>
            <a:xfrm>
              <a:off x="4731075" y="36521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Pseudo-assessment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3" name="Google Shape;173;p31"/>
            <p:cNvSpPr/>
            <p:nvPr/>
          </p:nvSpPr>
          <p:spPr>
            <a:xfrm>
              <a:off x="4731075" y="336742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Stock Assessment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174" name="Google Shape;174;p31"/>
          <p:cNvGrpSpPr/>
          <p:nvPr/>
        </p:nvGrpSpPr>
        <p:grpSpPr>
          <a:xfrm>
            <a:off x="2810375" y="3748177"/>
            <a:ext cx="1332300" cy="914700"/>
            <a:chOff x="2734175" y="3367177"/>
            <a:chExt cx="1332300" cy="914700"/>
          </a:xfrm>
        </p:grpSpPr>
        <p:sp>
          <p:nvSpPr>
            <p:cNvPr id="175" name="Google Shape;175;p31"/>
            <p:cNvSpPr/>
            <p:nvPr/>
          </p:nvSpPr>
          <p:spPr>
            <a:xfrm>
              <a:off x="2734175" y="36521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Determine ABC</a:t>
              </a:r>
              <a:b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Set Recreational fishery regulations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" name="Google Shape;176;p31"/>
            <p:cNvSpPr/>
            <p:nvPr/>
          </p:nvSpPr>
          <p:spPr>
            <a:xfrm>
              <a:off x="2734175" y="33671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Management Procedure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177" name="Google Shape;177;p31"/>
          <p:cNvGrpSpPr/>
          <p:nvPr/>
        </p:nvGrpSpPr>
        <p:grpSpPr>
          <a:xfrm>
            <a:off x="5282775" y="2452477"/>
            <a:ext cx="1332300" cy="914700"/>
            <a:chOff x="5206575" y="2071477"/>
            <a:chExt cx="1332300" cy="914700"/>
          </a:xfrm>
        </p:grpSpPr>
        <p:sp>
          <p:nvSpPr>
            <p:cNvPr id="178" name="Google Shape;178;p31"/>
            <p:cNvSpPr/>
            <p:nvPr/>
          </p:nvSpPr>
          <p:spPr>
            <a:xfrm>
              <a:off x="52065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Catch</a:t>
              </a: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estimates by fleet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Current biomass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Fishing </a:t>
              </a: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mortality</a:t>
              </a: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rate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 reference point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" name="Google Shape;179;p31"/>
            <p:cNvSpPr/>
            <p:nvPr/>
          </p:nvSpPr>
          <p:spPr>
            <a:xfrm>
              <a:off x="5206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Data Generation Model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sp>
        <p:nvSpPr>
          <p:cNvPr id="180" name="Google Shape;180;p31"/>
          <p:cNvSpPr txBox="1"/>
          <p:nvPr/>
        </p:nvSpPr>
        <p:spPr>
          <a:xfrm>
            <a:off x="6622550" y="4833075"/>
            <a:ext cx="267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Gavin Fay, gfay@umassd.edu</a:t>
            </a:r>
            <a:endParaRPr i="1"/>
          </a:p>
        </p:txBody>
      </p:sp>
      <p:sp>
        <p:nvSpPr>
          <p:cNvPr id="181" name="Google Shape;181;p31"/>
          <p:cNvSpPr txBox="1"/>
          <p:nvPr/>
        </p:nvSpPr>
        <p:spPr>
          <a:xfrm>
            <a:off x="90525" y="120725"/>
            <a:ext cx="892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MSE: Compare performance of alternative </a:t>
            </a:r>
            <a:r>
              <a:rPr lang="en"/>
              <a:t>policy options, quantify tradeoffs among objectives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title"/>
          </p:nvPr>
        </p:nvSpPr>
        <p:spPr>
          <a:xfrm>
            <a:off x="0" y="4342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2220"/>
              <a:t>Each advice time-step...</a:t>
            </a:r>
            <a:endParaRPr i="1" sz="2220"/>
          </a:p>
        </p:txBody>
      </p:sp>
      <p:grpSp>
        <p:nvGrpSpPr>
          <p:cNvPr id="187" name="Google Shape;187;p32"/>
          <p:cNvGrpSpPr/>
          <p:nvPr/>
        </p:nvGrpSpPr>
        <p:grpSpPr>
          <a:xfrm>
            <a:off x="2896425" y="1272450"/>
            <a:ext cx="3175200" cy="3175200"/>
            <a:chOff x="2820225" y="891450"/>
            <a:chExt cx="3175200" cy="3175200"/>
          </a:xfrm>
        </p:grpSpPr>
        <p:sp>
          <p:nvSpPr>
            <p:cNvPr id="188" name="Google Shape;188;p32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solidFill>
              <a:srgbClr val="83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83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" name="Google Shape;190;p32"/>
          <p:cNvGrpSpPr/>
          <p:nvPr/>
        </p:nvGrpSpPr>
        <p:grpSpPr>
          <a:xfrm>
            <a:off x="3874275" y="1156532"/>
            <a:ext cx="1332300" cy="914700"/>
            <a:chOff x="3798075" y="775532"/>
            <a:chExt cx="1332300" cy="914700"/>
          </a:xfrm>
        </p:grpSpPr>
        <p:sp>
          <p:nvSpPr>
            <p:cNvPr id="191" name="Google Shape;191;p32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Update Population dynamics given the new catch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Operating Model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193" name="Google Shape;193;p32"/>
          <p:cNvGrpSpPr/>
          <p:nvPr/>
        </p:nvGrpSpPr>
        <p:grpSpPr>
          <a:xfrm>
            <a:off x="2465775" y="2452477"/>
            <a:ext cx="1332300" cy="914700"/>
            <a:chOff x="2389575" y="2071477"/>
            <a:chExt cx="1332300" cy="914700"/>
          </a:xfrm>
        </p:grpSpPr>
        <p:sp>
          <p:nvSpPr>
            <p:cNvPr id="194" name="Google Shape;194;p32"/>
            <p:cNvSpPr/>
            <p:nvPr/>
          </p:nvSpPr>
          <p:spPr>
            <a:xfrm>
              <a:off x="23895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Realized recreational landings / discards based on management regulations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2389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Implementation Model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196" name="Google Shape;196;p32"/>
          <p:cNvGrpSpPr/>
          <p:nvPr/>
        </p:nvGrpSpPr>
        <p:grpSpPr>
          <a:xfrm>
            <a:off x="4807275" y="3748427"/>
            <a:ext cx="1332300" cy="914450"/>
            <a:chOff x="4731075" y="3367427"/>
            <a:chExt cx="1332300" cy="914450"/>
          </a:xfrm>
        </p:grpSpPr>
        <p:sp>
          <p:nvSpPr>
            <p:cNvPr id="197" name="Google Shape;197;p32"/>
            <p:cNvSpPr/>
            <p:nvPr/>
          </p:nvSpPr>
          <p:spPr>
            <a:xfrm>
              <a:off x="4731075" y="36521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Pseudo-assessment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4731075" y="336742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Stock Assessment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199" name="Google Shape;199;p32"/>
          <p:cNvGrpSpPr/>
          <p:nvPr/>
        </p:nvGrpSpPr>
        <p:grpSpPr>
          <a:xfrm>
            <a:off x="2810375" y="3748177"/>
            <a:ext cx="1332300" cy="914700"/>
            <a:chOff x="2734175" y="3367177"/>
            <a:chExt cx="1332300" cy="914700"/>
          </a:xfrm>
        </p:grpSpPr>
        <p:sp>
          <p:nvSpPr>
            <p:cNvPr id="200" name="Google Shape;200;p32"/>
            <p:cNvSpPr/>
            <p:nvPr/>
          </p:nvSpPr>
          <p:spPr>
            <a:xfrm>
              <a:off x="2734175" y="36521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Determine ABC</a:t>
              </a:r>
              <a:b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Set Recreational fishery regulations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2734175" y="33671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Management Procedure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202" name="Google Shape;202;p32"/>
          <p:cNvGrpSpPr/>
          <p:nvPr/>
        </p:nvGrpSpPr>
        <p:grpSpPr>
          <a:xfrm>
            <a:off x="5282775" y="2452477"/>
            <a:ext cx="1332300" cy="914700"/>
            <a:chOff x="5206575" y="2071477"/>
            <a:chExt cx="1332300" cy="914700"/>
          </a:xfrm>
        </p:grpSpPr>
        <p:sp>
          <p:nvSpPr>
            <p:cNvPr id="203" name="Google Shape;203;p32"/>
            <p:cNvSpPr/>
            <p:nvPr/>
          </p:nvSpPr>
          <p:spPr>
            <a:xfrm>
              <a:off x="52065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Catch estimates by fleet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Current biomass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Fishing mortality rate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 reference point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5206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Data Generation Model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sp>
        <p:nvSpPr>
          <p:cNvPr id="205" name="Google Shape;205;p32"/>
          <p:cNvSpPr txBox="1"/>
          <p:nvPr/>
        </p:nvSpPr>
        <p:spPr>
          <a:xfrm>
            <a:off x="6622550" y="4833075"/>
            <a:ext cx="267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Gavin Fay, gfay@umassd.edu</a:t>
            </a:r>
            <a:endParaRPr i="1"/>
          </a:p>
        </p:txBody>
      </p:sp>
      <p:sp>
        <p:nvSpPr>
          <p:cNvPr id="206" name="Google Shape;206;p32"/>
          <p:cNvSpPr txBox="1"/>
          <p:nvPr/>
        </p:nvSpPr>
        <p:spPr>
          <a:xfrm>
            <a:off x="90525" y="120725"/>
            <a:ext cx="892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MSE: Compare performance of alternative policy options, quantify tradeoffs among objectives</a:t>
            </a:r>
            <a:endParaRPr/>
          </a:p>
        </p:txBody>
      </p:sp>
      <p:grpSp>
        <p:nvGrpSpPr>
          <p:cNvPr id="207" name="Google Shape;207;p32"/>
          <p:cNvGrpSpPr/>
          <p:nvPr/>
        </p:nvGrpSpPr>
        <p:grpSpPr>
          <a:xfrm>
            <a:off x="2465775" y="2452477"/>
            <a:ext cx="1332300" cy="914700"/>
            <a:chOff x="2389575" y="2071477"/>
            <a:chExt cx="1332300" cy="914700"/>
          </a:xfrm>
        </p:grpSpPr>
        <p:sp>
          <p:nvSpPr>
            <p:cNvPr id="208" name="Google Shape;208;p32"/>
            <p:cNvSpPr/>
            <p:nvPr/>
          </p:nvSpPr>
          <p:spPr>
            <a:xfrm>
              <a:off x="23895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Realized recreational landings / discards based on management regulations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2389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Implementation Model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sp>
        <p:nvSpPr>
          <p:cNvPr id="210" name="Google Shape;210;p32"/>
          <p:cNvSpPr/>
          <p:nvPr/>
        </p:nvSpPr>
        <p:spPr>
          <a:xfrm rot="-9552873">
            <a:off x="1744608" y="3971778"/>
            <a:ext cx="798040" cy="30477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2"/>
          <p:cNvSpPr txBox="1"/>
          <p:nvPr/>
        </p:nvSpPr>
        <p:spPr>
          <a:xfrm>
            <a:off x="0" y="2627350"/>
            <a:ext cx="26739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Management scenarios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Status quo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Coastwide regs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14” minimum size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2 fish bag limit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type="title"/>
          </p:nvPr>
        </p:nvSpPr>
        <p:spPr>
          <a:xfrm>
            <a:off x="0" y="4342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2220"/>
              <a:t>Each advice time-step...</a:t>
            </a:r>
            <a:endParaRPr i="1" sz="2220"/>
          </a:p>
        </p:txBody>
      </p:sp>
      <p:grpSp>
        <p:nvGrpSpPr>
          <p:cNvPr id="217" name="Google Shape;217;p33"/>
          <p:cNvGrpSpPr/>
          <p:nvPr/>
        </p:nvGrpSpPr>
        <p:grpSpPr>
          <a:xfrm>
            <a:off x="2896425" y="1272450"/>
            <a:ext cx="3175200" cy="3175200"/>
            <a:chOff x="2820225" y="891450"/>
            <a:chExt cx="3175200" cy="3175200"/>
          </a:xfrm>
        </p:grpSpPr>
        <p:sp>
          <p:nvSpPr>
            <p:cNvPr id="218" name="Google Shape;218;p33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solidFill>
              <a:srgbClr val="83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83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" name="Google Shape;220;p33"/>
          <p:cNvGrpSpPr/>
          <p:nvPr/>
        </p:nvGrpSpPr>
        <p:grpSpPr>
          <a:xfrm>
            <a:off x="3874275" y="1156532"/>
            <a:ext cx="1332300" cy="914700"/>
            <a:chOff x="3798075" y="775532"/>
            <a:chExt cx="1332300" cy="914700"/>
          </a:xfrm>
        </p:grpSpPr>
        <p:sp>
          <p:nvSpPr>
            <p:cNvPr id="221" name="Google Shape;221;p33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Update Population dynamics given the new catch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Operating Model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223" name="Google Shape;223;p33"/>
          <p:cNvGrpSpPr/>
          <p:nvPr/>
        </p:nvGrpSpPr>
        <p:grpSpPr>
          <a:xfrm>
            <a:off x="2465775" y="2452477"/>
            <a:ext cx="1332300" cy="914700"/>
            <a:chOff x="2389575" y="2071477"/>
            <a:chExt cx="1332300" cy="914700"/>
          </a:xfrm>
        </p:grpSpPr>
        <p:sp>
          <p:nvSpPr>
            <p:cNvPr id="224" name="Google Shape;224;p33"/>
            <p:cNvSpPr/>
            <p:nvPr/>
          </p:nvSpPr>
          <p:spPr>
            <a:xfrm>
              <a:off x="23895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Realized recreational landings / discards based on management regulations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2389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Implementation Model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226" name="Google Shape;226;p33"/>
          <p:cNvGrpSpPr/>
          <p:nvPr/>
        </p:nvGrpSpPr>
        <p:grpSpPr>
          <a:xfrm>
            <a:off x="4807275" y="3748427"/>
            <a:ext cx="1332300" cy="914450"/>
            <a:chOff x="4731075" y="3367427"/>
            <a:chExt cx="1332300" cy="914450"/>
          </a:xfrm>
        </p:grpSpPr>
        <p:sp>
          <p:nvSpPr>
            <p:cNvPr id="227" name="Google Shape;227;p33"/>
            <p:cNvSpPr/>
            <p:nvPr/>
          </p:nvSpPr>
          <p:spPr>
            <a:xfrm>
              <a:off x="4731075" y="36521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Pseudo-assessment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" name="Google Shape;228;p33"/>
            <p:cNvSpPr/>
            <p:nvPr/>
          </p:nvSpPr>
          <p:spPr>
            <a:xfrm>
              <a:off x="4731075" y="336742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Stock Assessment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229" name="Google Shape;229;p33"/>
          <p:cNvGrpSpPr/>
          <p:nvPr/>
        </p:nvGrpSpPr>
        <p:grpSpPr>
          <a:xfrm>
            <a:off x="2810375" y="3748177"/>
            <a:ext cx="1332300" cy="914700"/>
            <a:chOff x="2734175" y="3367177"/>
            <a:chExt cx="1332300" cy="914700"/>
          </a:xfrm>
        </p:grpSpPr>
        <p:sp>
          <p:nvSpPr>
            <p:cNvPr id="230" name="Google Shape;230;p33"/>
            <p:cNvSpPr/>
            <p:nvPr/>
          </p:nvSpPr>
          <p:spPr>
            <a:xfrm>
              <a:off x="2734175" y="36521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Determine ABC</a:t>
              </a:r>
              <a:b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Set Recreational fishery regulations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1" name="Google Shape;231;p33"/>
            <p:cNvSpPr/>
            <p:nvPr/>
          </p:nvSpPr>
          <p:spPr>
            <a:xfrm>
              <a:off x="2734175" y="33671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Management Procedure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232" name="Google Shape;232;p33"/>
          <p:cNvGrpSpPr/>
          <p:nvPr/>
        </p:nvGrpSpPr>
        <p:grpSpPr>
          <a:xfrm>
            <a:off x="5282775" y="2452477"/>
            <a:ext cx="1332300" cy="914700"/>
            <a:chOff x="5206575" y="2071477"/>
            <a:chExt cx="1332300" cy="914700"/>
          </a:xfrm>
        </p:grpSpPr>
        <p:sp>
          <p:nvSpPr>
            <p:cNvPr id="233" name="Google Shape;233;p33"/>
            <p:cNvSpPr/>
            <p:nvPr/>
          </p:nvSpPr>
          <p:spPr>
            <a:xfrm>
              <a:off x="52065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Catch estimates by fleet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Current biomass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Fishing mortality rate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 reference point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33"/>
            <p:cNvSpPr/>
            <p:nvPr/>
          </p:nvSpPr>
          <p:spPr>
            <a:xfrm>
              <a:off x="5206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Data Generation Model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sp>
        <p:nvSpPr>
          <p:cNvPr id="235" name="Google Shape;235;p33"/>
          <p:cNvSpPr txBox="1"/>
          <p:nvPr/>
        </p:nvSpPr>
        <p:spPr>
          <a:xfrm>
            <a:off x="6622550" y="4833075"/>
            <a:ext cx="267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Gavin Fay, gfay@umassd.edu</a:t>
            </a:r>
            <a:endParaRPr i="1"/>
          </a:p>
        </p:txBody>
      </p:sp>
      <p:sp>
        <p:nvSpPr>
          <p:cNvPr id="236" name="Google Shape;236;p33"/>
          <p:cNvSpPr txBox="1"/>
          <p:nvPr/>
        </p:nvSpPr>
        <p:spPr>
          <a:xfrm>
            <a:off x="90525" y="120725"/>
            <a:ext cx="892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MSE: Compare performance of alternative policy options, quantify tradeoffs among objectives</a:t>
            </a:r>
            <a:endParaRPr/>
          </a:p>
        </p:txBody>
      </p:sp>
      <p:grpSp>
        <p:nvGrpSpPr>
          <p:cNvPr id="237" name="Google Shape;237;p33"/>
          <p:cNvGrpSpPr/>
          <p:nvPr/>
        </p:nvGrpSpPr>
        <p:grpSpPr>
          <a:xfrm>
            <a:off x="2465775" y="2452477"/>
            <a:ext cx="1332300" cy="914700"/>
            <a:chOff x="2389575" y="2071477"/>
            <a:chExt cx="1332300" cy="914700"/>
          </a:xfrm>
        </p:grpSpPr>
        <p:sp>
          <p:nvSpPr>
            <p:cNvPr id="238" name="Google Shape;238;p33"/>
            <p:cNvSpPr/>
            <p:nvPr/>
          </p:nvSpPr>
          <p:spPr>
            <a:xfrm>
              <a:off x="23895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Realized recreational landings / discards based on management regulations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2389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Implementation Model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sp>
        <p:nvSpPr>
          <p:cNvPr id="240" name="Google Shape;240;p33"/>
          <p:cNvSpPr/>
          <p:nvPr/>
        </p:nvSpPr>
        <p:spPr>
          <a:xfrm rot="-9552873">
            <a:off x="1744608" y="3971778"/>
            <a:ext cx="798040" cy="30477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3"/>
          <p:cNvSpPr txBox="1"/>
          <p:nvPr/>
        </p:nvSpPr>
        <p:spPr>
          <a:xfrm>
            <a:off x="0" y="2627350"/>
            <a:ext cx="26739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Management scenarios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Status quo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Coastwide regs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14” minimum size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2 fish bag limit</a:t>
            </a:r>
            <a:endParaRPr sz="1100"/>
          </a:p>
        </p:txBody>
      </p:sp>
      <p:sp>
        <p:nvSpPr>
          <p:cNvPr id="242" name="Google Shape;242;p33"/>
          <p:cNvSpPr/>
          <p:nvPr/>
        </p:nvSpPr>
        <p:spPr>
          <a:xfrm rot="-8388908">
            <a:off x="1692250" y="2152787"/>
            <a:ext cx="725294" cy="30464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3"/>
          <p:cNvSpPr txBox="1"/>
          <p:nvPr/>
        </p:nvSpPr>
        <p:spPr>
          <a:xfrm>
            <a:off x="111550" y="631700"/>
            <a:ext cx="26739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Angler behavior model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Use operating model length structure &amp; management regulations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Predict numbers of recreational trips, #s of kept and released fish, &amp; sizes of harvest and releases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4"/>
          <p:cNvGrpSpPr/>
          <p:nvPr/>
        </p:nvGrpSpPr>
        <p:grpSpPr>
          <a:xfrm>
            <a:off x="2896425" y="1272450"/>
            <a:ext cx="3175200" cy="3175200"/>
            <a:chOff x="2820225" y="891450"/>
            <a:chExt cx="3175200" cy="3175200"/>
          </a:xfrm>
        </p:grpSpPr>
        <p:sp>
          <p:nvSpPr>
            <p:cNvPr id="249" name="Google Shape;249;p34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solidFill>
              <a:srgbClr val="83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83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" name="Google Shape;251;p34"/>
          <p:cNvGrpSpPr/>
          <p:nvPr/>
        </p:nvGrpSpPr>
        <p:grpSpPr>
          <a:xfrm>
            <a:off x="3874275" y="1156532"/>
            <a:ext cx="1332300" cy="914700"/>
            <a:chOff x="3798075" y="775532"/>
            <a:chExt cx="1332300" cy="914700"/>
          </a:xfrm>
        </p:grpSpPr>
        <p:sp>
          <p:nvSpPr>
            <p:cNvPr id="252" name="Google Shape;252;p34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Update Population dynamics given the new catch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Operating Model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254" name="Google Shape;254;p34"/>
          <p:cNvGrpSpPr/>
          <p:nvPr/>
        </p:nvGrpSpPr>
        <p:grpSpPr>
          <a:xfrm>
            <a:off x="2465775" y="2452477"/>
            <a:ext cx="1332300" cy="914700"/>
            <a:chOff x="2389575" y="2071477"/>
            <a:chExt cx="1332300" cy="914700"/>
          </a:xfrm>
        </p:grpSpPr>
        <p:sp>
          <p:nvSpPr>
            <p:cNvPr id="255" name="Google Shape;255;p34"/>
            <p:cNvSpPr/>
            <p:nvPr/>
          </p:nvSpPr>
          <p:spPr>
            <a:xfrm>
              <a:off x="23895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Realized recreational landings / discards based on management regulations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2389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Implementation Model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257" name="Google Shape;257;p34"/>
          <p:cNvGrpSpPr/>
          <p:nvPr/>
        </p:nvGrpSpPr>
        <p:grpSpPr>
          <a:xfrm>
            <a:off x="4807275" y="3748427"/>
            <a:ext cx="1332300" cy="914450"/>
            <a:chOff x="4731075" y="3367427"/>
            <a:chExt cx="1332300" cy="914450"/>
          </a:xfrm>
        </p:grpSpPr>
        <p:sp>
          <p:nvSpPr>
            <p:cNvPr id="258" name="Google Shape;258;p34"/>
            <p:cNvSpPr/>
            <p:nvPr/>
          </p:nvSpPr>
          <p:spPr>
            <a:xfrm>
              <a:off x="4731075" y="36521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Pseudo-assessment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4731075" y="336742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Stock Assessment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260" name="Google Shape;260;p34"/>
          <p:cNvGrpSpPr/>
          <p:nvPr/>
        </p:nvGrpSpPr>
        <p:grpSpPr>
          <a:xfrm>
            <a:off x="2810375" y="3748177"/>
            <a:ext cx="1332300" cy="914700"/>
            <a:chOff x="2734175" y="3367177"/>
            <a:chExt cx="1332300" cy="914700"/>
          </a:xfrm>
        </p:grpSpPr>
        <p:sp>
          <p:nvSpPr>
            <p:cNvPr id="261" name="Google Shape;261;p34"/>
            <p:cNvSpPr/>
            <p:nvPr/>
          </p:nvSpPr>
          <p:spPr>
            <a:xfrm>
              <a:off x="2734175" y="36521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Determine ABC</a:t>
              </a:r>
              <a:b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Set Recreational fishery regulations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2734175" y="33671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Management Procedure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263" name="Google Shape;263;p34"/>
          <p:cNvGrpSpPr/>
          <p:nvPr/>
        </p:nvGrpSpPr>
        <p:grpSpPr>
          <a:xfrm>
            <a:off x="5282775" y="2452477"/>
            <a:ext cx="1332300" cy="914700"/>
            <a:chOff x="5206575" y="2071477"/>
            <a:chExt cx="1332300" cy="914700"/>
          </a:xfrm>
        </p:grpSpPr>
        <p:sp>
          <p:nvSpPr>
            <p:cNvPr id="264" name="Google Shape;264;p34"/>
            <p:cNvSpPr/>
            <p:nvPr/>
          </p:nvSpPr>
          <p:spPr>
            <a:xfrm>
              <a:off x="52065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Catch estimates by fleet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Current biomass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Fishing mortality rate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 reference point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5206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Data Generation Model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sp>
        <p:nvSpPr>
          <p:cNvPr id="266" name="Google Shape;266;p34"/>
          <p:cNvSpPr txBox="1"/>
          <p:nvPr/>
        </p:nvSpPr>
        <p:spPr>
          <a:xfrm>
            <a:off x="6622550" y="4833075"/>
            <a:ext cx="267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Gavin Fay, gfay@umassd.edu</a:t>
            </a:r>
            <a:endParaRPr i="1"/>
          </a:p>
        </p:txBody>
      </p:sp>
      <p:sp>
        <p:nvSpPr>
          <p:cNvPr id="267" name="Google Shape;267;p34"/>
          <p:cNvSpPr txBox="1"/>
          <p:nvPr/>
        </p:nvSpPr>
        <p:spPr>
          <a:xfrm>
            <a:off x="90525" y="120725"/>
            <a:ext cx="8922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 annual loop for a projection period (series of advice steps, here 15 years)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 whole thing multiple</a:t>
            </a:r>
            <a:br>
              <a:rPr lang="en"/>
            </a:br>
            <a:r>
              <a:rPr lang="en"/>
              <a:t>times for multiple simulations</a:t>
            </a:r>
            <a:br>
              <a:rPr lang="en"/>
            </a:br>
            <a:r>
              <a:rPr lang="en"/>
              <a:t>under each scenario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 and save</a:t>
            </a:r>
            <a:br>
              <a:rPr lang="en"/>
            </a:br>
            <a:r>
              <a:rPr lang="en"/>
              <a:t>performance metrics</a:t>
            </a:r>
            <a:endParaRPr/>
          </a:p>
        </p:txBody>
      </p:sp>
      <p:grpSp>
        <p:nvGrpSpPr>
          <p:cNvPr id="268" name="Google Shape;268;p34"/>
          <p:cNvGrpSpPr/>
          <p:nvPr/>
        </p:nvGrpSpPr>
        <p:grpSpPr>
          <a:xfrm>
            <a:off x="2465775" y="2452477"/>
            <a:ext cx="1332300" cy="914700"/>
            <a:chOff x="2389575" y="2071477"/>
            <a:chExt cx="1332300" cy="914700"/>
          </a:xfrm>
        </p:grpSpPr>
        <p:sp>
          <p:nvSpPr>
            <p:cNvPr id="269" name="Google Shape;269;p34"/>
            <p:cNvSpPr/>
            <p:nvPr/>
          </p:nvSpPr>
          <p:spPr>
            <a:xfrm>
              <a:off x="23895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Realized recreational landings / discards based on management regulations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0" name="Google Shape;270;p34"/>
            <p:cNvSpPr/>
            <p:nvPr/>
          </p:nvSpPr>
          <p:spPr>
            <a:xfrm>
              <a:off x="2389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Implementation Model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sp>
        <p:nvSpPr>
          <p:cNvPr id="271" name="Google Shape;271;p34"/>
          <p:cNvSpPr/>
          <p:nvPr/>
        </p:nvSpPr>
        <p:spPr>
          <a:xfrm rot="-9552873">
            <a:off x="1744608" y="3971778"/>
            <a:ext cx="798040" cy="30477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4"/>
          <p:cNvSpPr txBox="1"/>
          <p:nvPr/>
        </p:nvSpPr>
        <p:spPr>
          <a:xfrm>
            <a:off x="0" y="2627350"/>
            <a:ext cx="26739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Management scenarios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Status quo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Coastwide regulations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14” minimum size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2 fish bag limit</a:t>
            </a:r>
            <a:endParaRPr sz="1100"/>
          </a:p>
        </p:txBody>
      </p:sp>
      <p:sp>
        <p:nvSpPr>
          <p:cNvPr id="273" name="Google Shape;273;p34"/>
          <p:cNvSpPr txBox="1"/>
          <p:nvPr/>
        </p:nvSpPr>
        <p:spPr>
          <a:xfrm>
            <a:off x="7428550" y="310500"/>
            <a:ext cx="1622400" cy="1477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Metrics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Angler metrics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Economic metrics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Biological metrics</a:t>
            </a:r>
            <a:endParaRPr i="1"/>
          </a:p>
        </p:txBody>
      </p:sp>
      <p:sp>
        <p:nvSpPr>
          <p:cNvPr id="274" name="Google Shape;274;p34"/>
          <p:cNvSpPr/>
          <p:nvPr/>
        </p:nvSpPr>
        <p:spPr>
          <a:xfrm>
            <a:off x="2584850" y="582175"/>
            <a:ext cx="4781700" cy="1785300"/>
          </a:xfrm>
          <a:prstGeom prst="bentArrow">
            <a:avLst>
              <a:gd fmla="val 12132" name="adj1"/>
              <a:gd fmla="val 10496" name="adj2"/>
              <a:gd fmla="val 13975" name="adj3"/>
              <a:gd fmla="val 3566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4"/>
          <p:cNvSpPr/>
          <p:nvPr/>
        </p:nvSpPr>
        <p:spPr>
          <a:xfrm>
            <a:off x="5332700" y="1063450"/>
            <a:ext cx="2034000" cy="38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Draft results to aid our exercises today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QA/QC still in progress to calibrate the models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intended to help our </a:t>
            </a:r>
            <a:r>
              <a:rPr lang="en"/>
              <a:t>discussion and presented to allow comparison - should not be taken to reflect final results.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025" y="152400"/>
            <a:ext cx="55299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6"/>
          <p:cNvSpPr txBox="1"/>
          <p:nvPr/>
        </p:nvSpPr>
        <p:spPr>
          <a:xfrm>
            <a:off x="6949725" y="3753925"/>
            <a:ext cx="211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trajectory of projections for one complete </a:t>
            </a:r>
            <a:r>
              <a:rPr lang="en"/>
              <a:t>simulation for the status quo scenario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025" y="152400"/>
            <a:ext cx="55299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7"/>
          <p:cNvSpPr txBox="1"/>
          <p:nvPr/>
        </p:nvSpPr>
        <p:spPr>
          <a:xfrm>
            <a:off x="6949725" y="3753925"/>
            <a:ext cx="211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multiple simulations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FAY_Custom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