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1" r:id="rId4"/>
    <p:sldId id="262" r:id="rId5"/>
    <p:sldId id="263" r:id="rId6"/>
    <p:sldId id="257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E9D62-F092-4655-9468-889386FEBF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649D0-6D02-4B11-A3F2-2E5AB09E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7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649D0-6D02-4B11-A3F2-2E5AB09E0A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1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8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2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5C59-49C4-43ED-8546-F4A99295769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F4FA-E539-4F76-BA87-B2F9F0E60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7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MAFMC Implementation of Ecosystem Approach to Fisheries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Risk Assessment Identification</a:t>
            </a:r>
          </a:p>
          <a:p>
            <a:endParaRPr lang="en-US" dirty="0"/>
          </a:p>
          <a:p>
            <a:r>
              <a:rPr lang="en-US" dirty="0" smtClean="0"/>
              <a:t>Mid-Atlantic Fishery Management Council</a:t>
            </a:r>
          </a:p>
          <a:p>
            <a:r>
              <a:rPr lang="en-US" dirty="0" smtClean="0"/>
              <a:t>October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EAFM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Originates from Council Visioning Process</a:t>
            </a:r>
          </a:p>
          <a:p>
            <a:r>
              <a:rPr lang="en-US" dirty="0" smtClean="0"/>
              <a:t>Development of Guidance Document (2016)</a:t>
            </a:r>
          </a:p>
          <a:p>
            <a:r>
              <a:rPr lang="en-US" dirty="0" smtClean="0"/>
              <a:t>Long-term Implementation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4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Goal of EAFM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manage for ecologically </a:t>
            </a:r>
            <a:r>
              <a:rPr lang="en-US" u="sng" dirty="0" smtClean="0"/>
              <a:t>sustainable</a:t>
            </a:r>
            <a:r>
              <a:rPr lang="en-US" dirty="0" smtClean="0"/>
              <a:t> </a:t>
            </a:r>
            <a:r>
              <a:rPr lang="en-US" u="sng" dirty="0"/>
              <a:t>utilization</a:t>
            </a:r>
            <a:r>
              <a:rPr lang="en-US" dirty="0"/>
              <a:t> of living marine resources while maintaining ecosystem productivity, structure, and function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Ecologically </a:t>
            </a:r>
            <a:r>
              <a:rPr lang="en-US" u="sng" dirty="0"/>
              <a:t>sustainable</a:t>
            </a:r>
            <a:r>
              <a:rPr lang="en-US" dirty="0"/>
              <a:t> </a:t>
            </a:r>
            <a:r>
              <a:rPr lang="en-US" u="sng" dirty="0"/>
              <a:t>utilization</a:t>
            </a:r>
            <a:r>
              <a:rPr lang="en-US" dirty="0"/>
              <a:t> is defined as utilization that accommodates the needs of present and future generations, while maintaining the integrity, health, and diversity of the marine ecosystem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dirty="0" smtClean="0"/>
              <a:t>From: EAFM Guidance Document approved August 8,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9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Forage/trophic considerations;</a:t>
            </a:r>
          </a:p>
          <a:p>
            <a:pPr marL="514350" indent="-514350">
              <a:buAutoNum type="arabicPeriod"/>
            </a:pPr>
            <a:r>
              <a:rPr lang="en-US" dirty="0" smtClean="0"/>
              <a:t>Habitat </a:t>
            </a:r>
            <a:r>
              <a:rPr lang="en-US" dirty="0"/>
              <a:t>conservation and </a:t>
            </a:r>
            <a:r>
              <a:rPr lang="en-US" dirty="0" smtClean="0"/>
              <a:t>management;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Effects of changes in </a:t>
            </a:r>
            <a:r>
              <a:rPr lang="en-US" dirty="0"/>
              <a:t>oceanographic conditions on </a:t>
            </a:r>
            <a:r>
              <a:rPr lang="en-US" dirty="0" smtClean="0"/>
              <a:t>fish </a:t>
            </a:r>
            <a:r>
              <a:rPr lang="en-US" dirty="0"/>
              <a:t>stocks and </a:t>
            </a:r>
            <a:r>
              <a:rPr lang="en-US" dirty="0" smtClean="0"/>
              <a:t>management approaches;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Species</a:t>
            </a:r>
            <a:r>
              <a:rPr lang="en-US" dirty="0"/>
              <a:t>, fleet, habitat, and </a:t>
            </a:r>
            <a:r>
              <a:rPr lang="en-US" dirty="0" smtClean="0"/>
              <a:t>climate interactions- impact on </a:t>
            </a:r>
            <a:r>
              <a:rPr lang="en-US" dirty="0"/>
              <a:t>OY.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0960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Paraphrased From</a:t>
            </a:r>
            <a:r>
              <a:rPr lang="en-US" dirty="0"/>
              <a:t>: EAFM Guidance Document approved August 8, 2016.</a:t>
            </a:r>
          </a:p>
        </p:txBody>
      </p:sp>
    </p:spTree>
    <p:extLst>
      <p:ext uri="{BB962C8B-B14F-4D97-AF65-F5344CB8AC3E}">
        <p14:creationId xmlns:p14="http://schemas.microsoft.com/office/powerpoint/2010/main" val="28891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Process for Implementing EAFM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Conduct Risk Assessment.</a:t>
            </a:r>
          </a:p>
          <a:p>
            <a:pPr marL="514350" indent="-514350">
              <a:buAutoNum type="arabicPeriod"/>
            </a:pPr>
            <a:r>
              <a:rPr lang="en-US" dirty="0"/>
              <a:t>Develop Key Management questions for highest risk </a:t>
            </a:r>
            <a:r>
              <a:rPr lang="en-US" dirty="0" smtClean="0"/>
              <a:t>interactions.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results of Risk Assessment to conduct Management Strategy Evaluation.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Implement recommendations resulting from MSE into management actions.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Monitor, evaluate, adjust.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5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Council EAFM Risk Assessment Timeline: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August Council Meeting: Identified draft risk elements for matrix of managed species.</a:t>
            </a:r>
          </a:p>
          <a:p>
            <a:r>
              <a:rPr lang="en-US" dirty="0"/>
              <a:t>September </a:t>
            </a:r>
            <a:r>
              <a:rPr lang="en-US" dirty="0" smtClean="0"/>
              <a:t> 12 EOP/Advisors Meeting</a:t>
            </a:r>
            <a:r>
              <a:rPr lang="en-US" dirty="0"/>
              <a:t>: further refinement of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October 6 EOP/Advisors </a:t>
            </a:r>
            <a:r>
              <a:rPr lang="en-US" dirty="0"/>
              <a:t>Webinar: EOP Consensus </a:t>
            </a:r>
            <a:r>
              <a:rPr lang="en-US" dirty="0" smtClean="0"/>
              <a:t>on Risk Elements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October 11 Council Meeting: Agree on list of risk elements.</a:t>
            </a:r>
          </a:p>
          <a:p>
            <a:r>
              <a:rPr lang="en-US" dirty="0" smtClean="0"/>
              <a:t>December Council Meeting: Council initial agreement on ranking criteria of elements</a:t>
            </a:r>
          </a:p>
          <a:p>
            <a:r>
              <a:rPr lang="en-US" dirty="0" smtClean="0"/>
              <a:t>During 2018, integrate into 5-year strategic plan (2019-2023) potential actions needed to develop science and management responses to the prioritized risk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Risk</a:t>
            </a:r>
            <a:r>
              <a:rPr lang="en-US" dirty="0" smtClean="0"/>
              <a:t> </a:t>
            </a:r>
            <a:r>
              <a:rPr lang="en-US" u="sng" dirty="0" smtClean="0"/>
              <a:t>Element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“Risk Element" is defined as an aspect that may threaten achieving the biological, economic, or social objectives that the Council desires from a </a:t>
            </a:r>
            <a:r>
              <a:rPr lang="en-US" dirty="0" smtClean="0"/>
              <a:t>fishery.”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Ranking within each Risk Element will produce a Risk Assessment.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Risk Assessment must be updated periodically as new information becomes available.</a:t>
            </a:r>
          </a:p>
          <a:p>
            <a:pPr lvl="1"/>
            <a:r>
              <a:rPr lang="en-US" dirty="0" smtClean="0"/>
              <a:t>Thus, new elements can be added and others taken away in the future.</a:t>
            </a:r>
          </a:p>
          <a:p>
            <a:r>
              <a:rPr lang="en-US" dirty="0" smtClean="0"/>
              <a:t>Too much complexity may result in a weaker integration  of, and uncertainty in, implementation of EAFM.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to discussing Risk Elements….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0FF0983EB3C041AF1AEA4B1776CF3D" ma:contentTypeVersion="7" ma:contentTypeDescription="Create a new document." ma:contentTypeScope="" ma:versionID="91cc420aea168733286f97540449a0a8">
  <xsd:schema xmlns:xsd="http://www.w3.org/2001/XMLSchema" xmlns:xs="http://www.w3.org/2001/XMLSchema" xmlns:p="http://schemas.microsoft.com/office/2006/metadata/properties" xmlns:ns2="0828a74d-2a10-4f39-8652-5d70f27fbd04" xmlns:ns3="52a5111d-dddf-4872-8e35-e0441c780081" targetNamespace="http://schemas.microsoft.com/office/2006/metadata/properties" ma:root="true" ma:fieldsID="8fd8cb57671bddcf65970de9383e1d82" ns2:_="" ns3:_="">
    <xsd:import namespace="0828a74d-2a10-4f39-8652-5d70f27fbd04"/>
    <xsd:import namespace="52a5111d-dddf-4872-8e35-e0441c7800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28a74d-2a10-4f39-8652-5d70f27fbd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5111d-dddf-4872-8e35-e0441c7800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95EF0E-9889-49D7-B1FF-3F67F5F8B50C}"/>
</file>

<file path=customXml/itemProps2.xml><?xml version="1.0" encoding="utf-8"?>
<ds:datastoreItem xmlns:ds="http://schemas.openxmlformats.org/officeDocument/2006/customXml" ds:itemID="{F4000F18-CE46-4189-A008-9F61A7D0BD53}"/>
</file>

<file path=customXml/itemProps3.xml><?xml version="1.0" encoding="utf-8"?>
<ds:datastoreItem xmlns:ds="http://schemas.openxmlformats.org/officeDocument/2006/customXml" ds:itemID="{6324F6E7-71D1-46DB-9DC5-90ED93202731}"/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390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MAFMC Implementation of Ecosystem Approach to Fisheries Management</vt:lpstr>
      <vt:lpstr>EAFM Development</vt:lpstr>
      <vt:lpstr>Council Goal of EAFM</vt:lpstr>
      <vt:lpstr>Ecosystem Considerations</vt:lpstr>
      <vt:lpstr>Basic Process for Implementing EAFM</vt:lpstr>
      <vt:lpstr>Council EAFM Risk Assessment Timeline: </vt:lpstr>
      <vt:lpstr>What is a Risk Element?</vt:lpstr>
      <vt:lpstr>Keep in Mind:</vt:lpstr>
      <vt:lpstr>On to discussing Risk Elements….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MAFMC Implementation of Ecosystem Approach to Fisheries Management</dc:title>
  <dc:creator>Andy</dc:creator>
  <cp:lastModifiedBy>Andy</cp:lastModifiedBy>
  <cp:revision>22</cp:revision>
  <dcterms:created xsi:type="dcterms:W3CDTF">2017-08-07T15:34:30Z</dcterms:created>
  <dcterms:modified xsi:type="dcterms:W3CDTF">2017-10-11T12:42:22Z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0x010100CE0FF0983EB3C041AF1AEA4B1776CF3D</vt:lpwstr>
  </property>
</Properties>
</file>