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handoutMasters/handoutMaster1.xml" ContentType="application/vnd.openxmlformats-officedocument.presentationml.handoutMaster+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 id="2147483662" r:id="rId3"/>
  </p:sldMasterIdLst>
  <p:notesMasterIdLst>
    <p:notesMasterId r:id="rId46"/>
  </p:notesMasterIdLst>
  <p:handoutMasterIdLst>
    <p:handoutMasterId r:id="rId47"/>
  </p:handoutMasterIdLst>
  <p:sldIdLst>
    <p:sldId id="262" r:id="rId4"/>
    <p:sldId id="270" r:id="rId5"/>
    <p:sldId id="321" r:id="rId6"/>
    <p:sldId id="322" r:id="rId7"/>
    <p:sldId id="295" r:id="rId8"/>
    <p:sldId id="323" r:id="rId9"/>
    <p:sldId id="324" r:id="rId10"/>
    <p:sldId id="325" r:id="rId11"/>
    <p:sldId id="326" r:id="rId12"/>
    <p:sldId id="327" r:id="rId13"/>
    <p:sldId id="328" r:id="rId14"/>
    <p:sldId id="329" r:id="rId15"/>
    <p:sldId id="330" r:id="rId16"/>
    <p:sldId id="331" r:id="rId17"/>
    <p:sldId id="332" r:id="rId18"/>
    <p:sldId id="346" r:id="rId19"/>
    <p:sldId id="333" r:id="rId20"/>
    <p:sldId id="334" r:id="rId21"/>
    <p:sldId id="335" r:id="rId22"/>
    <p:sldId id="336" r:id="rId23"/>
    <p:sldId id="337" r:id="rId24"/>
    <p:sldId id="338" r:id="rId25"/>
    <p:sldId id="339" r:id="rId26"/>
    <p:sldId id="340" r:id="rId27"/>
    <p:sldId id="341" r:id="rId28"/>
    <p:sldId id="347" r:id="rId29"/>
    <p:sldId id="342" r:id="rId30"/>
    <p:sldId id="343" r:id="rId31"/>
    <p:sldId id="344" r:id="rId32"/>
    <p:sldId id="345" r:id="rId33"/>
    <p:sldId id="348" r:id="rId34"/>
    <p:sldId id="349" r:id="rId35"/>
    <p:sldId id="350" r:id="rId36"/>
    <p:sldId id="351" r:id="rId37"/>
    <p:sldId id="352" r:id="rId38"/>
    <p:sldId id="353" r:id="rId39"/>
    <p:sldId id="354" r:id="rId40"/>
    <p:sldId id="269" r:id="rId41"/>
    <p:sldId id="277" r:id="rId42"/>
    <p:sldId id="278" r:id="rId43"/>
    <p:sldId id="279" r:id="rId44"/>
    <p:sldId id="309" r:id="rId4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45">
          <p15:clr>
            <a:srgbClr val="A4A3A4"/>
          </p15:clr>
        </p15:guide>
        <p15:guide id="2" orient="horz" pos="218">
          <p15:clr>
            <a:srgbClr val="A4A3A4"/>
          </p15:clr>
        </p15:guide>
        <p15:guide id="3" pos="28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0DEE0"/>
    <a:srgbClr val="1E5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snapToObjects="1">
      <p:cViewPr varScale="1">
        <p:scale>
          <a:sx n="121" d="100"/>
          <a:sy n="121" d="100"/>
        </p:scale>
        <p:origin x="-472" y="-96"/>
      </p:cViewPr>
      <p:guideLst>
        <p:guide orient="horz" pos="1345"/>
        <p:guide orient="horz" pos="218"/>
        <p:guide pos="28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47" Type="http://schemas.openxmlformats.org/officeDocument/2006/relationships/handoutMaster" Target="handoutMasters/handoutMaster1.xml"/><Relationship Id="rId21" Type="http://schemas.openxmlformats.org/officeDocument/2006/relationships/slide" Target="slides/slide18.xml"/><Relationship Id="rId50" Type="http://schemas.openxmlformats.org/officeDocument/2006/relationships/viewProps" Target="viewProps.xml"/><Relationship Id="rId34" Type="http://schemas.openxmlformats.org/officeDocument/2006/relationships/slide" Target="slides/slide31.xml"/><Relationship Id="rId42" Type="http://schemas.openxmlformats.org/officeDocument/2006/relationships/slide" Target="slides/slide39.xml"/><Relationship Id="rId55" Type="http://schemas.openxmlformats.org/officeDocument/2006/relationships/customXml" Target="../customXml/item3.xml"/><Relationship Id="rId7" Type="http://schemas.openxmlformats.org/officeDocument/2006/relationships/slide" Target="slides/slide4.xml"/><Relationship Id="rId29"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13.xml"/><Relationship Id="rId24" Type="http://schemas.openxmlformats.org/officeDocument/2006/relationships/slide" Target="slides/slide21.xml"/><Relationship Id="rId32" Type="http://schemas.openxmlformats.org/officeDocument/2006/relationships/slide" Target="slides/slide29.xml"/><Relationship Id="rId11" Type="http://schemas.openxmlformats.org/officeDocument/2006/relationships/slide" Target="slides/slide8.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ustomXml" Target="../customXml/item1.xml"/><Relationship Id="rId5" Type="http://schemas.openxmlformats.org/officeDocument/2006/relationships/slide" Target="slides/slide2.xml"/><Relationship Id="rId52" Type="http://schemas.openxmlformats.org/officeDocument/2006/relationships/tableStyles" Target="tableStyles.xml"/><Relationship Id="rId31" Type="http://schemas.openxmlformats.org/officeDocument/2006/relationships/slide" Target="slides/slide28.xml"/><Relationship Id="rId10" Type="http://schemas.openxmlformats.org/officeDocument/2006/relationships/slide" Target="slides/slide7.xml"/><Relationship Id="rId19" Type="http://schemas.openxmlformats.org/officeDocument/2006/relationships/slide" Target="slides/slide16.xml"/><Relationship Id="rId44" Type="http://schemas.openxmlformats.org/officeDocument/2006/relationships/slide" Target="slides/slide41.xml"/><Relationship Id="rId48" Type="http://schemas.openxmlformats.org/officeDocument/2006/relationships/printerSettings" Target="printerSettings/printerSettings1.bin"/><Relationship Id="rId22" Type="http://schemas.openxmlformats.org/officeDocument/2006/relationships/slide" Target="slides/slide19.xml"/><Relationship Id="rId27" Type="http://schemas.openxmlformats.org/officeDocument/2006/relationships/slide" Target="slides/slide24.xml"/><Relationship Id="rId4" Type="http://schemas.openxmlformats.org/officeDocument/2006/relationships/slide" Target="slides/slide1.xml"/><Relationship Id="rId30" Type="http://schemas.openxmlformats.org/officeDocument/2006/relationships/slide" Target="slides/slide27.xml"/><Relationship Id="rId9" Type="http://schemas.openxmlformats.org/officeDocument/2006/relationships/slide" Target="slides/slide6.xml"/><Relationship Id="rId35" Type="http://schemas.openxmlformats.org/officeDocument/2006/relationships/slide" Target="slides/slide32.xml"/><Relationship Id="rId14" Type="http://schemas.openxmlformats.org/officeDocument/2006/relationships/slide" Target="slides/slide11.xml"/><Relationship Id="rId43" Type="http://schemas.openxmlformats.org/officeDocument/2006/relationships/slide" Target="slides/slide40.xml"/><Relationship Id="rId51"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46" Type="http://schemas.openxmlformats.org/officeDocument/2006/relationships/notesMaster" Target="notesMasters/notesMaster1.xml"/><Relationship Id="rId25" Type="http://schemas.openxmlformats.org/officeDocument/2006/relationships/slide" Target="slides/slide22.xml"/><Relationship Id="rId33" Type="http://schemas.openxmlformats.org/officeDocument/2006/relationships/slide" Target="slides/slide30.xml"/><Relationship Id="rId12" Type="http://schemas.openxmlformats.org/officeDocument/2006/relationships/slide" Target="slides/slide9.xml"/><Relationship Id="rId17" Type="http://schemas.openxmlformats.org/officeDocument/2006/relationships/slide" Target="slides/slide14.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49" Type="http://schemas.openxmlformats.org/officeDocument/2006/relationships/presProps" Target="presProps.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5"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75BF4A-9CB1-5747-B319-707DA98CEC20}" type="datetime1">
              <a:rPr lang="en-US" smtClean="0"/>
              <a:pPr/>
              <a:t>10/10/17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A22459-1A81-CA4B-89BB-FCE38A3AE18F}" type="slidenum">
              <a:rPr lang="en-US" smtClean="0"/>
              <a:pPr/>
              <a:t>‹#›</a:t>
            </a:fld>
            <a:endParaRPr lang="en-US"/>
          </a:p>
        </p:txBody>
      </p:sp>
    </p:spTree>
    <p:extLst>
      <p:ext uri="{BB962C8B-B14F-4D97-AF65-F5344CB8AC3E}">
        <p14:creationId xmlns:p14="http://schemas.microsoft.com/office/powerpoint/2010/main" val="2692030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BC7567-D5EA-874F-8815-73DC5E77631E}" type="datetime1">
              <a:rPr lang="en-US" smtClean="0"/>
              <a:pPr/>
              <a:t>10/10/17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8DCC0E-7DBF-7C4A-B104-25FE08E3BB8F}" type="slidenum">
              <a:rPr lang="en-US" smtClean="0"/>
              <a:pPr/>
              <a:t>‹#›</a:t>
            </a:fld>
            <a:endParaRPr lang="en-US"/>
          </a:p>
        </p:txBody>
      </p:sp>
    </p:spTree>
    <p:extLst>
      <p:ext uri="{BB962C8B-B14F-4D97-AF65-F5344CB8AC3E}">
        <p14:creationId xmlns:p14="http://schemas.microsoft.com/office/powerpoint/2010/main" val="42603234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Administration | National Marine Fisheries Service | Page </a:t>
            </a:r>
            <a:fld id="{632D3AEB-7CBE-3049-91AC-335C6B4F5BF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030594"/>
            <a:ext cx="5484812" cy="91832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31803" y="2916850"/>
            <a:ext cx="1293813" cy="564356"/>
          </a:xfrm>
        </p:spPr>
        <p:txBody>
          <a:bodyPr lIns="0" tIns="0" rIns="0" bIns="0">
            <a:normAutofit/>
          </a:bodyPr>
          <a:lstStyle>
            <a:lvl1pPr algn="ctr">
              <a:defRPr sz="1800" b="1">
                <a:solidFill>
                  <a:schemeClr val="bg1"/>
                </a:solidFill>
              </a:defRPr>
            </a:lvl1pPr>
          </a:lstStyle>
          <a:p>
            <a:pPr lvl="0"/>
            <a:r>
              <a:rPr lang="en-US" dirty="0" smtClean="0"/>
              <a:t>Regional Unit</a:t>
            </a:r>
            <a:endParaRPr lang="en-US" dirty="0"/>
          </a:p>
        </p:txBody>
      </p:sp>
      <p:sp>
        <p:nvSpPr>
          <p:cNvPr id="9" name="Freeform 8"/>
          <p:cNvSpPr>
            <a:spLocks/>
          </p:cNvSpPr>
          <p:nvPr userDrawn="1"/>
        </p:nvSpPr>
        <p:spPr>
          <a:xfrm>
            <a:off x="746632" y="3181682"/>
            <a:ext cx="8412184" cy="2010422"/>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8 w 9170674"/>
              <a:gd name="connsiteY0" fmla="*/ 2462628 h 2504790"/>
              <a:gd name="connsiteX1" fmla="*/ 9170674 w 9170674"/>
              <a:gd name="connsiteY1" fmla="*/ 0 h 2504790"/>
              <a:gd name="connsiteX2" fmla="*/ 9155185 w 9170674"/>
              <a:gd name="connsiteY2" fmla="*/ 2451580 h 2504790"/>
              <a:gd name="connsiteX3" fmla="*/ 1 w 9170674"/>
              <a:gd name="connsiteY3" fmla="*/ 2457785 h 2504790"/>
              <a:gd name="connsiteX4" fmla="*/ 2888 w 9170674"/>
              <a:gd name="connsiteY4" fmla="*/ 2462628 h 2504790"/>
              <a:gd name="connsiteX0" fmla="*/ 2888 w 9170674"/>
              <a:gd name="connsiteY0" fmla="*/ 2462628 h 2504790"/>
              <a:gd name="connsiteX1" fmla="*/ 9170674 w 9170674"/>
              <a:gd name="connsiteY1" fmla="*/ 0 h 2504790"/>
              <a:gd name="connsiteX2" fmla="*/ 9155185 w 9170674"/>
              <a:gd name="connsiteY2" fmla="*/ 2451581 h 2504790"/>
              <a:gd name="connsiteX3" fmla="*/ 1 w 9170674"/>
              <a:gd name="connsiteY3" fmla="*/ 2457785 h 2504790"/>
              <a:gd name="connsiteX4" fmla="*/ 2888 w 9170674"/>
              <a:gd name="connsiteY4" fmla="*/ 2462628 h 2504790"/>
              <a:gd name="connsiteX0" fmla="*/ 2888 w 9170674"/>
              <a:gd name="connsiteY0" fmla="*/ 2462628 h 2504790"/>
              <a:gd name="connsiteX1" fmla="*/ 9170674 w 9170674"/>
              <a:gd name="connsiteY1" fmla="*/ 0 h 2504790"/>
              <a:gd name="connsiteX2" fmla="*/ 9155185 w 9170674"/>
              <a:gd name="connsiteY2" fmla="*/ 2451581 h 2504790"/>
              <a:gd name="connsiteX3" fmla="*/ 9154521 w 9170674"/>
              <a:gd name="connsiteY3" fmla="*/ 2452105 h 2504790"/>
              <a:gd name="connsiteX4" fmla="*/ 1 w 9170674"/>
              <a:gd name="connsiteY4" fmla="*/ 2457785 h 2504790"/>
              <a:gd name="connsiteX5" fmla="*/ 2888 w 9170674"/>
              <a:gd name="connsiteY5" fmla="*/ 2462628 h 2504790"/>
              <a:gd name="connsiteX0" fmla="*/ 2888 w 9170674"/>
              <a:gd name="connsiteY0" fmla="*/ 2315109 h 2502054"/>
              <a:gd name="connsiteX1" fmla="*/ 9170674 w 9170674"/>
              <a:gd name="connsiteY1" fmla="*/ 0 h 2502054"/>
              <a:gd name="connsiteX2" fmla="*/ 9155185 w 9170674"/>
              <a:gd name="connsiteY2" fmla="*/ 2451581 h 2502054"/>
              <a:gd name="connsiteX3" fmla="*/ 9154521 w 9170674"/>
              <a:gd name="connsiteY3" fmla="*/ 2452105 h 2502054"/>
              <a:gd name="connsiteX4" fmla="*/ 1 w 9170674"/>
              <a:gd name="connsiteY4" fmla="*/ 2457785 h 2502054"/>
              <a:gd name="connsiteX5" fmla="*/ 2888 w 9170674"/>
              <a:gd name="connsiteY5" fmla="*/ 2315109 h 2502054"/>
              <a:gd name="connsiteX0" fmla="*/ 2888 w 9170674"/>
              <a:gd name="connsiteY0" fmla="*/ 2436286 h 2502055"/>
              <a:gd name="connsiteX1" fmla="*/ 9170674 w 9170674"/>
              <a:gd name="connsiteY1" fmla="*/ 0 h 2502055"/>
              <a:gd name="connsiteX2" fmla="*/ 9155185 w 9170674"/>
              <a:gd name="connsiteY2" fmla="*/ 2451581 h 2502055"/>
              <a:gd name="connsiteX3" fmla="*/ 9154521 w 9170674"/>
              <a:gd name="connsiteY3" fmla="*/ 2452105 h 2502055"/>
              <a:gd name="connsiteX4" fmla="*/ 1 w 9170674"/>
              <a:gd name="connsiteY4" fmla="*/ 2457785 h 2502055"/>
              <a:gd name="connsiteX5" fmla="*/ 2888 w 9170674"/>
              <a:gd name="connsiteY5" fmla="*/ 2436286 h 250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0674" h="2502055">
                <a:moveTo>
                  <a:pt x="2888" y="2436286"/>
                </a:moveTo>
                <a:cubicBezTo>
                  <a:pt x="23549" y="2432957"/>
                  <a:pt x="7344316" y="2502055"/>
                  <a:pt x="9170674" y="0"/>
                </a:cubicBezTo>
                <a:cubicBezTo>
                  <a:pt x="9168092" y="819774"/>
                  <a:pt x="9157767" y="1631807"/>
                  <a:pt x="9155185" y="2451581"/>
                </a:cubicBezTo>
                <a:lnTo>
                  <a:pt x="9154521" y="2452105"/>
                </a:lnTo>
                <a:lnTo>
                  <a:pt x="1" y="2457785"/>
                </a:lnTo>
                <a:cubicBezTo>
                  <a:pt x="0" y="2415623"/>
                  <a:pt x="2889" y="2478448"/>
                  <a:pt x="2888" y="243628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12" hasCustomPrompt="1"/>
          </p:nvPr>
        </p:nvSpPr>
        <p:spPr>
          <a:xfrm>
            <a:off x="3201988" y="3211728"/>
            <a:ext cx="5484812" cy="433388"/>
          </a:xfrm>
        </p:spPr>
        <p:txBody>
          <a:bodyPr>
            <a:normAutofit/>
          </a:bodyPr>
          <a:lstStyle>
            <a:lvl1pPr>
              <a:defRPr sz="1800">
                <a:solidFill>
                  <a:srgbClr val="FFFFFF"/>
                </a:solidFill>
              </a:defRPr>
            </a:lvl1pPr>
          </a:lstStyle>
          <a:p>
            <a:pPr lvl="0"/>
            <a:r>
              <a:rPr lang="en-US" dirty="0" smtClean="0"/>
              <a:t>July 19, 2012</a:t>
            </a: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vider">
    <p:bg>
      <p:bgPr>
        <a:solidFill>
          <a:srgbClr val="1E5C90"/>
        </a:solidFill>
        <a:effectLst/>
      </p:bgPr>
    </p:bg>
    <p:spTree>
      <p:nvGrpSpPr>
        <p:cNvPr id="1" name=""/>
        <p:cNvGrpSpPr/>
        <p:nvPr/>
      </p:nvGrpSpPr>
      <p:grpSpPr>
        <a:xfrm>
          <a:off x="0" y="0"/>
          <a:ext cx="0" cy="0"/>
          <a:chOff x="0" y="0"/>
          <a:chExt cx="0" cy="0"/>
        </a:xfrm>
      </p:grpSpPr>
      <p:pic>
        <p:nvPicPr>
          <p:cNvPr id="7" name="Picture 6" descr="blue_curve16.9.png"/>
          <p:cNvPicPr>
            <a:picLocks noChangeAspect="1"/>
          </p:cNvPicPr>
          <p:nvPr userDrawn="1"/>
        </p:nvPicPr>
        <p:blipFill>
          <a:blip r:embed="rId2"/>
          <a:stretch>
            <a:fillRect/>
          </a:stretch>
        </p:blipFill>
        <p:spPr>
          <a:xfrm>
            <a:off x="0" y="0"/>
            <a:ext cx="9134476" cy="5143500"/>
          </a:xfrm>
          <a:prstGeom prst="rect">
            <a:avLst/>
          </a:prstGeom>
        </p:spPr>
      </p:pic>
      <p:sp>
        <p:nvSpPr>
          <p:cNvPr id="2" name="Title 1"/>
          <p:cNvSpPr>
            <a:spLocks noGrp="1"/>
          </p:cNvSpPr>
          <p:nvPr>
            <p:ph type="title" hasCustomPrompt="1"/>
          </p:nvPr>
        </p:nvSpPr>
        <p:spPr>
          <a:xfrm>
            <a:off x="457199" y="342877"/>
            <a:ext cx="8229600" cy="579188"/>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1718"/>
            <a:ext cx="8229600" cy="1125140"/>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Administration | National Marine Fisheries Service | Page </a:t>
            </a:r>
            <a:fld id="{632D3AEB-7CBE-3049-91AC-335C6B4F5BF6}" type="slidenum">
              <a:rPr lang="en-US" smtClean="0"/>
              <a:pPr/>
              <a:t>‹#›</a:t>
            </a:fld>
            <a:endParaRPr lang="en-US" dirty="0"/>
          </a:p>
        </p:txBody>
      </p:sp>
    </p:spTree>
    <p:extLst>
      <p:ext uri="{BB962C8B-B14F-4D97-AF65-F5344CB8AC3E}">
        <p14:creationId xmlns:p14="http://schemas.microsoft.com/office/powerpoint/2010/main" val="14185821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1E5C90"/>
        </a:solidFill>
        <a:effectLst/>
      </p:bgPr>
    </p:bg>
    <p:spTree>
      <p:nvGrpSpPr>
        <p:cNvPr id="1" name=""/>
        <p:cNvGrpSpPr/>
        <p:nvPr/>
      </p:nvGrpSpPr>
      <p:grpSpPr>
        <a:xfrm>
          <a:off x="0" y="0"/>
          <a:ext cx="0" cy="0"/>
          <a:chOff x="0" y="0"/>
          <a:chExt cx="0" cy="0"/>
        </a:xfrm>
      </p:grpSpPr>
      <p:pic>
        <p:nvPicPr>
          <p:cNvPr id="7" name="Picture 6" descr="blue_curve16.9.png"/>
          <p:cNvPicPr>
            <a:picLocks noChangeAspect="1"/>
          </p:cNvPicPr>
          <p:nvPr userDrawn="1"/>
        </p:nvPicPr>
        <p:blipFill>
          <a:blip r:embed="rId2"/>
          <a:stretch>
            <a:fillRect/>
          </a:stretch>
        </p:blipFill>
        <p:spPr>
          <a:xfrm>
            <a:off x="0" y="0"/>
            <a:ext cx="9134476" cy="5143500"/>
          </a:xfrm>
          <a:prstGeom prst="rect">
            <a:avLst/>
          </a:prstGeom>
        </p:spPr>
      </p:pic>
      <p:sp>
        <p:nvSpPr>
          <p:cNvPr id="2" name="Title 1"/>
          <p:cNvSpPr>
            <a:spLocks noGrp="1"/>
          </p:cNvSpPr>
          <p:nvPr>
            <p:ph type="title" hasCustomPrompt="1"/>
          </p:nvPr>
        </p:nvSpPr>
        <p:spPr>
          <a:xfrm>
            <a:off x="457199" y="342877"/>
            <a:ext cx="8229600" cy="579188"/>
          </a:xfrm>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1718"/>
            <a:ext cx="8229600" cy="1125140"/>
          </a:xfrm>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0"/>
          </p:nvPr>
        </p:nvSpPr>
        <p:spPr/>
        <p:txBody>
          <a:bodyPr/>
          <a:lstStyle>
            <a:lvl1pPr>
              <a:defRPr>
                <a:solidFill>
                  <a:srgbClr val="FFFFFF"/>
                </a:solidFill>
              </a:defRPr>
            </a:lvl1pPr>
          </a:lstStyle>
          <a:p>
            <a:r>
              <a:rPr lang="en-US" dirty="0" smtClean="0"/>
              <a:t>U.S. Department of Commerce | National Oceanic and Atmospheric Administration | National Marine Fisheries Service | Page </a:t>
            </a:r>
            <a:fld id="{632D3AEB-7CBE-3049-91AC-335C6B4F5BF6}" type="slidenum">
              <a:rPr lang="en-US" smtClean="0"/>
              <a:pPr/>
              <a:t>‹#›</a:t>
            </a:fld>
            <a:endParaRPr lang="en-US" dirty="0"/>
          </a:p>
        </p:txBody>
      </p:sp>
    </p:spTree>
    <p:extLst>
      <p:ext uri="{BB962C8B-B14F-4D97-AF65-F5344CB8AC3E}">
        <p14:creationId xmlns:p14="http://schemas.microsoft.com/office/powerpoint/2010/main" val="746048369"/>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sp>
        <p:nvSpPr>
          <p:cNvPr id="13" name="Freeform 12"/>
          <p:cNvSpPr/>
          <p:nvPr userDrawn="1"/>
        </p:nvSpPr>
        <p:spPr>
          <a:xfrm flipH="1" flipV="1">
            <a:off x="-19068" y="-23021"/>
            <a:ext cx="9170673" cy="1843339"/>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a:xfrm>
            <a:off x="457199" y="342901"/>
            <a:ext cx="8229600" cy="579188"/>
          </a:xfrm>
          <a:effectLst>
            <a:outerShdw blurRad="50800" dist="38100" dir="2700000" algn="tl" rotWithShape="0">
              <a:prstClr val="black">
                <a:alpha val="40000"/>
              </a:prstClr>
            </a:outerShdw>
          </a:effectLst>
        </p:spPr>
        <p:txBody>
          <a:bodyPr anchor="t"/>
          <a:lstStyle>
            <a:lvl1pPr algn="l">
              <a:defRPr sz="4000" b="1" cap="none">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61740"/>
            <a:ext cx="8229600" cy="1125140"/>
          </a:xfrm>
          <a:effectLst>
            <a:outerShdw blurRad="50800" dist="38100" dir="2700000" algn="tl" rotWithShape="0">
              <a:prstClr val="black">
                <a:alpha val="40000"/>
              </a:prstClr>
            </a:outerShdw>
          </a:effectLst>
        </p:spPr>
        <p:txBody>
          <a:bodyPr anchor="t" anchorCtr="0"/>
          <a:lstStyle>
            <a:lvl1pPr marL="0" indent="0" algn="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Slide Number Placeholder 3"/>
          <p:cNvSpPr>
            <a:spLocks noGrp="1"/>
          </p:cNvSpPr>
          <p:nvPr>
            <p:ph type="sldNum" sz="quarter" idx="14"/>
          </p:nvPr>
        </p:nvSpPr>
        <p:spPr/>
        <p:txBody>
          <a:bodyPr/>
          <a:lstStyle>
            <a:lvl1pPr>
              <a:defRPr>
                <a:solidFill>
                  <a:schemeClr val="bg1"/>
                </a:solidFill>
              </a:defRPr>
            </a:lvl1pPr>
          </a:lstStyle>
          <a:p>
            <a:r>
              <a:rPr lang="en-US" dirty="0" smtClean="0"/>
              <a:t>U.S. Department of Commerce | National Oceanic and Atmospheric Administration | National Marine Fisheries Service | Page </a:t>
            </a:r>
            <a:fld id="{632D3AEB-7CBE-3049-91AC-335C6B4F5BF6}" type="slidenum">
              <a:rPr lang="en-US" smtClean="0"/>
              <a:pPr/>
              <a:t>‹#›</a:t>
            </a:fld>
            <a:endParaRPr lang="en-US" dirty="0"/>
          </a:p>
        </p:txBody>
      </p:sp>
    </p:spTree>
    <p:extLst>
      <p:ext uri="{BB962C8B-B14F-4D97-AF65-F5344CB8AC3E}">
        <p14:creationId xmlns:p14="http://schemas.microsoft.com/office/powerpoint/2010/main" val="210913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No phot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030594"/>
            <a:ext cx="5484812" cy="91832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38153" y="2913222"/>
            <a:ext cx="1293813" cy="564356"/>
          </a:xfrm>
        </p:spPr>
        <p:txBody>
          <a:bodyPr lIns="0" tIns="0" rIns="0" bIns="0">
            <a:normAutofit/>
          </a:bodyPr>
          <a:lstStyle>
            <a:lvl1pPr algn="ctr">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3211728"/>
            <a:ext cx="5484812" cy="433388"/>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86107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030594"/>
            <a:ext cx="5484812" cy="91832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38153" y="2910823"/>
            <a:ext cx="1293813" cy="564356"/>
          </a:xfrm>
        </p:spPr>
        <p:txBody>
          <a:bodyPr lIns="0" tIns="0" rIns="0" bIns="0">
            <a:normAutofit/>
          </a:bodyPr>
          <a:lstStyle>
            <a:lvl1pPr algn="ctr">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3211728"/>
            <a:ext cx="5484812" cy="433388"/>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5532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030594"/>
            <a:ext cx="5484812" cy="91832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38153" y="2909650"/>
            <a:ext cx="1293813" cy="564356"/>
          </a:xfrm>
        </p:spPr>
        <p:txBody>
          <a:bodyPr lIns="0" tIns="0" rIns="0" bIns="0">
            <a:normAutofit/>
          </a:bodyPr>
          <a:lstStyle>
            <a:lvl1pPr algn="ctr">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3211728"/>
            <a:ext cx="5484812" cy="433388"/>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0445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030594"/>
            <a:ext cx="5484812" cy="91832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38153" y="2910500"/>
            <a:ext cx="1293813" cy="564356"/>
          </a:xfrm>
        </p:spPr>
        <p:txBody>
          <a:bodyPr lIns="0" tIns="0" rIns="0" bIns="0">
            <a:normAutofit/>
          </a:bodyPr>
          <a:lstStyle>
            <a:lvl1pPr algn="ctr">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3211728"/>
            <a:ext cx="5484812" cy="433388"/>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81763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030594"/>
            <a:ext cx="5484812" cy="91832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38153" y="2910823"/>
            <a:ext cx="1293813" cy="564356"/>
          </a:xfrm>
        </p:spPr>
        <p:txBody>
          <a:bodyPr lIns="0" tIns="0" rIns="0" bIns="0">
            <a:normAutofit/>
          </a:bodyPr>
          <a:lstStyle>
            <a:lvl1pPr algn="ctr">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3211728"/>
            <a:ext cx="5484812" cy="433388"/>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105196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theme" Target="../theme/theme3.xml"/><Relationship Id="rId8"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4766310"/>
            <a:ext cx="9144000" cy="37719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42901"/>
            <a:ext cx="8229600" cy="507011"/>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90547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2286002" y="4766312"/>
            <a:ext cx="6400801" cy="377189"/>
          </a:xfrm>
          <a:prstGeom prst="rect">
            <a:avLst/>
          </a:prstGeom>
        </p:spPr>
        <p:txBody>
          <a:bodyPr vert="horz" lIns="0" tIns="45720" rIns="0" bIns="45720" rtlCol="0" anchor="ctr"/>
          <a:lstStyle>
            <a:lvl1pPr algn="r">
              <a:defRPr sz="800">
                <a:solidFill>
                  <a:srgbClr val="000000"/>
                </a:solidFill>
              </a:defRPr>
            </a:lvl1pPr>
          </a:lstStyle>
          <a:p>
            <a:endParaRPr lang="en-US" dirty="0"/>
          </a:p>
        </p:txBody>
      </p:sp>
      <p:sp>
        <p:nvSpPr>
          <p:cNvPr id="7" name="Rectangle 6"/>
          <p:cNvSpPr/>
          <p:nvPr userDrawn="1"/>
        </p:nvSpPr>
        <p:spPr>
          <a:xfrm>
            <a:off x="0" y="0"/>
            <a:ext cx="9144000" cy="685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NOAA-Fisheries-horizontal.png"/>
          <p:cNvPicPr>
            <a:picLocks noChangeAspect="1"/>
          </p:cNvPicPr>
          <p:nvPr userDrawn="1"/>
        </p:nvPicPr>
        <p:blipFill>
          <a:blip r:embed="rId4"/>
          <a:stretch>
            <a:fillRect/>
          </a:stretch>
        </p:blipFill>
        <p:spPr>
          <a:xfrm>
            <a:off x="457201" y="4810762"/>
            <a:ext cx="1276051" cy="301752"/>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86" r:id="rId2"/>
  </p:sldLayoutIdLst>
  <p:hf hdr="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766310"/>
            <a:ext cx="9144000" cy="3771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42901"/>
            <a:ext cx="8229600" cy="507011"/>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05470"/>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sp>
        <p:nvSpPr>
          <p:cNvPr id="6" name="Slide Number Placeholder 5"/>
          <p:cNvSpPr>
            <a:spLocks noGrp="1"/>
          </p:cNvSpPr>
          <p:nvPr>
            <p:ph type="sldNum" sz="quarter" idx="4"/>
          </p:nvPr>
        </p:nvSpPr>
        <p:spPr>
          <a:xfrm>
            <a:off x="2286002" y="4766312"/>
            <a:ext cx="6400801" cy="377189"/>
          </a:xfrm>
          <a:prstGeom prst="rect">
            <a:avLst/>
          </a:prstGeom>
        </p:spPr>
        <p:txBody>
          <a:bodyPr vert="horz" lIns="0" tIns="45720" rIns="0" bIns="45720" rtlCol="0" anchor="ctr"/>
          <a:lstStyle>
            <a:lvl1pPr algn="r">
              <a:defRPr sz="800">
                <a:solidFill>
                  <a:schemeClr val="bg1"/>
                </a:solidFill>
              </a:defRPr>
            </a:lvl1pPr>
          </a:lstStyle>
          <a:p>
            <a:r>
              <a:rPr lang="en-US" dirty="0" smtClean="0"/>
              <a:t>U.S. Department of Commerce | National Oceanic and Atmospheric Administration | National Marine Fisheries Service | Page </a:t>
            </a:r>
            <a:fld id="{632D3AEB-7CBE-3049-91AC-335C6B4F5BF6}" type="slidenum">
              <a:rPr lang="en-US" smtClean="0"/>
              <a:pPr/>
              <a:t>‹#›</a:t>
            </a:fld>
            <a:endParaRPr lang="en-US" dirty="0"/>
          </a:p>
        </p:txBody>
      </p:sp>
      <p:pic>
        <p:nvPicPr>
          <p:cNvPr id="9" name="Picture 8" descr="NOAA-Fisheries-horizontal-rev.png"/>
          <p:cNvPicPr>
            <a:picLocks noChangeAspect="1"/>
          </p:cNvPicPr>
          <p:nvPr userDrawn="1"/>
        </p:nvPicPr>
        <p:blipFill>
          <a:blip r:embed="rId4"/>
          <a:stretch>
            <a:fillRect/>
          </a:stretch>
        </p:blipFill>
        <p:spPr>
          <a:xfrm>
            <a:off x="457200" y="4809998"/>
            <a:ext cx="1276053" cy="301752"/>
          </a:xfrm>
          <a:prstGeom prst="rect">
            <a:avLst/>
          </a:prstGeom>
        </p:spPr>
      </p:pic>
    </p:spTree>
    <p:extLst>
      <p:ext uri="{BB962C8B-B14F-4D97-AF65-F5344CB8AC3E}">
        <p14:creationId xmlns:p14="http://schemas.microsoft.com/office/powerpoint/2010/main" val="3033586885"/>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3600" b="1" i="0" kern="1200">
          <a:solidFill>
            <a:srgbClr val="FFFFFF"/>
          </a:solidFill>
          <a:latin typeface="+mj-lt"/>
          <a:ea typeface="+mj-ea"/>
          <a:cs typeface="Arial Narrow Bold"/>
        </a:defRPr>
      </a:lvl1pPr>
    </p:titleStyle>
    <p:bodyStyle>
      <a:lvl1pPr marL="0" indent="0" algn="r" defTabSz="457200" rtl="0" eaLnBrk="1" latinLnBrk="0" hangingPunct="1">
        <a:spcBef>
          <a:spcPct val="20000"/>
        </a:spcBef>
        <a:buFont typeface="Arial"/>
        <a:buNone/>
        <a:defRPr sz="20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856250"/>
            <a:ext cx="5485118" cy="1048854"/>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5" y="2030704"/>
            <a:ext cx="5485117" cy="958256"/>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a:spLocks/>
          </p:cNvSpPr>
          <p:nvPr userDrawn="1"/>
        </p:nvSpPr>
        <p:spPr>
          <a:xfrm>
            <a:off x="746632" y="3181682"/>
            <a:ext cx="8412184" cy="2010422"/>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 name="connsiteX0" fmla="*/ 2888 w 9170674"/>
              <a:gd name="connsiteY0" fmla="*/ 2462628 h 2504790"/>
              <a:gd name="connsiteX1" fmla="*/ 9170674 w 9170674"/>
              <a:gd name="connsiteY1" fmla="*/ 0 h 2504790"/>
              <a:gd name="connsiteX2" fmla="*/ 9155185 w 9170674"/>
              <a:gd name="connsiteY2" fmla="*/ 2451580 h 2504790"/>
              <a:gd name="connsiteX3" fmla="*/ 1 w 9170674"/>
              <a:gd name="connsiteY3" fmla="*/ 2457785 h 2504790"/>
              <a:gd name="connsiteX4" fmla="*/ 2888 w 9170674"/>
              <a:gd name="connsiteY4" fmla="*/ 2462628 h 2504790"/>
              <a:gd name="connsiteX0" fmla="*/ 2888 w 9170674"/>
              <a:gd name="connsiteY0" fmla="*/ 2462628 h 2504790"/>
              <a:gd name="connsiteX1" fmla="*/ 9170674 w 9170674"/>
              <a:gd name="connsiteY1" fmla="*/ 0 h 2504790"/>
              <a:gd name="connsiteX2" fmla="*/ 9155185 w 9170674"/>
              <a:gd name="connsiteY2" fmla="*/ 2451581 h 2504790"/>
              <a:gd name="connsiteX3" fmla="*/ 1 w 9170674"/>
              <a:gd name="connsiteY3" fmla="*/ 2457785 h 2504790"/>
              <a:gd name="connsiteX4" fmla="*/ 2888 w 9170674"/>
              <a:gd name="connsiteY4" fmla="*/ 2462628 h 2504790"/>
              <a:gd name="connsiteX0" fmla="*/ 2888 w 9170674"/>
              <a:gd name="connsiteY0" fmla="*/ 2462628 h 2504790"/>
              <a:gd name="connsiteX1" fmla="*/ 9170674 w 9170674"/>
              <a:gd name="connsiteY1" fmla="*/ 0 h 2504790"/>
              <a:gd name="connsiteX2" fmla="*/ 9155185 w 9170674"/>
              <a:gd name="connsiteY2" fmla="*/ 2451581 h 2504790"/>
              <a:gd name="connsiteX3" fmla="*/ 9154521 w 9170674"/>
              <a:gd name="connsiteY3" fmla="*/ 2452105 h 2504790"/>
              <a:gd name="connsiteX4" fmla="*/ 1 w 9170674"/>
              <a:gd name="connsiteY4" fmla="*/ 2457785 h 2504790"/>
              <a:gd name="connsiteX5" fmla="*/ 2888 w 9170674"/>
              <a:gd name="connsiteY5" fmla="*/ 2462628 h 2504790"/>
              <a:gd name="connsiteX0" fmla="*/ 2888 w 9170674"/>
              <a:gd name="connsiteY0" fmla="*/ 2315109 h 2502054"/>
              <a:gd name="connsiteX1" fmla="*/ 9170674 w 9170674"/>
              <a:gd name="connsiteY1" fmla="*/ 0 h 2502054"/>
              <a:gd name="connsiteX2" fmla="*/ 9155185 w 9170674"/>
              <a:gd name="connsiteY2" fmla="*/ 2451581 h 2502054"/>
              <a:gd name="connsiteX3" fmla="*/ 9154521 w 9170674"/>
              <a:gd name="connsiteY3" fmla="*/ 2452105 h 2502054"/>
              <a:gd name="connsiteX4" fmla="*/ 1 w 9170674"/>
              <a:gd name="connsiteY4" fmla="*/ 2457785 h 2502054"/>
              <a:gd name="connsiteX5" fmla="*/ 2888 w 9170674"/>
              <a:gd name="connsiteY5" fmla="*/ 2315109 h 2502054"/>
              <a:gd name="connsiteX0" fmla="*/ 2888 w 9170674"/>
              <a:gd name="connsiteY0" fmla="*/ 2436286 h 2502055"/>
              <a:gd name="connsiteX1" fmla="*/ 9170674 w 9170674"/>
              <a:gd name="connsiteY1" fmla="*/ 0 h 2502055"/>
              <a:gd name="connsiteX2" fmla="*/ 9155185 w 9170674"/>
              <a:gd name="connsiteY2" fmla="*/ 2451581 h 2502055"/>
              <a:gd name="connsiteX3" fmla="*/ 9154521 w 9170674"/>
              <a:gd name="connsiteY3" fmla="*/ 2452105 h 2502055"/>
              <a:gd name="connsiteX4" fmla="*/ 1 w 9170674"/>
              <a:gd name="connsiteY4" fmla="*/ 2457785 h 2502055"/>
              <a:gd name="connsiteX5" fmla="*/ 2888 w 9170674"/>
              <a:gd name="connsiteY5" fmla="*/ 2436286 h 250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0674" h="2502055">
                <a:moveTo>
                  <a:pt x="2888" y="2436286"/>
                </a:moveTo>
                <a:cubicBezTo>
                  <a:pt x="23549" y="2432957"/>
                  <a:pt x="7344316" y="2502055"/>
                  <a:pt x="9170674" y="0"/>
                </a:cubicBezTo>
                <a:cubicBezTo>
                  <a:pt x="9168092" y="819774"/>
                  <a:pt x="9157767" y="1631807"/>
                  <a:pt x="9155185" y="2451581"/>
                </a:cubicBezTo>
                <a:lnTo>
                  <a:pt x="9154521" y="2452105"/>
                </a:lnTo>
                <a:lnTo>
                  <a:pt x="1" y="2457785"/>
                </a:lnTo>
                <a:cubicBezTo>
                  <a:pt x="0" y="2415623"/>
                  <a:pt x="2889" y="2478448"/>
                  <a:pt x="2888" y="243628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046236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8" r:id="rId6"/>
  </p:sldLayoutIdLst>
  <p:hf hdr="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emf"/><Relationship Id="rId5"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emf"/><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emf"/><Relationship Id="rId3" Type="http://schemas.openxmlformats.org/officeDocument/2006/relationships/image" Target="../media/image2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emf"/><Relationship Id="rId3" Type="http://schemas.openxmlformats.org/officeDocument/2006/relationships/image" Target="../media/image3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emf"/><Relationship Id="rId3"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 Id="rId3"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jp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Mid-Atlantic Fishery Management Council </a:t>
            </a:r>
            <a:endParaRPr lang="en-US" dirty="0"/>
          </a:p>
        </p:txBody>
      </p:sp>
      <p:sp>
        <p:nvSpPr>
          <p:cNvPr id="3" name="Text Placeholder 2"/>
          <p:cNvSpPr>
            <a:spLocks noGrp="1"/>
          </p:cNvSpPr>
          <p:nvPr>
            <p:ph type="body" sz="quarter" idx="10"/>
          </p:nvPr>
        </p:nvSpPr>
        <p:spPr/>
        <p:txBody>
          <a:bodyPr/>
          <a:lstStyle/>
          <a:p>
            <a:r>
              <a:rPr lang="en-US" dirty="0"/>
              <a:t>EAFM Based Risk Assessment</a:t>
            </a:r>
          </a:p>
        </p:txBody>
      </p:sp>
      <p:sp>
        <p:nvSpPr>
          <p:cNvPr id="4" name="Text Placeholder 3"/>
          <p:cNvSpPr>
            <a:spLocks noGrp="1"/>
          </p:cNvSpPr>
          <p:nvPr>
            <p:ph type="body" sz="quarter" idx="11"/>
          </p:nvPr>
        </p:nvSpPr>
        <p:spPr/>
        <p:txBody>
          <a:bodyPr/>
          <a:lstStyle/>
          <a:p>
            <a:r>
              <a:rPr lang="en-US" dirty="0" smtClean="0"/>
              <a:t>NEFSC</a:t>
            </a:r>
            <a:endParaRPr lang="en-US" dirty="0"/>
          </a:p>
        </p:txBody>
      </p:sp>
      <p:sp>
        <p:nvSpPr>
          <p:cNvPr id="5" name="Text Placeholder 4"/>
          <p:cNvSpPr>
            <a:spLocks noGrp="1"/>
          </p:cNvSpPr>
          <p:nvPr>
            <p:ph type="body" sz="quarter" idx="12"/>
          </p:nvPr>
        </p:nvSpPr>
        <p:spPr/>
        <p:txBody>
          <a:bodyPr/>
          <a:lstStyle/>
          <a:p>
            <a:r>
              <a:rPr lang="en-US" dirty="0" smtClean="0"/>
              <a:t>October 11, 2017</a:t>
            </a:r>
            <a:endParaRPr lang="en-US" dirty="0"/>
          </a:p>
        </p:txBody>
      </p:sp>
    </p:spTree>
    <p:extLst>
      <p:ext uri="{BB962C8B-B14F-4D97-AF65-F5344CB8AC3E}">
        <p14:creationId xmlns:p14="http://schemas.microsoft.com/office/powerpoint/2010/main" val="38221560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 Diversity</a:t>
            </a:r>
            <a:endParaRPr lang="en-US" dirty="0"/>
          </a:p>
        </p:txBody>
      </p:sp>
      <p:sp>
        <p:nvSpPr>
          <p:cNvPr id="3" name="Content Placeholder 2"/>
          <p:cNvSpPr>
            <a:spLocks noGrp="1"/>
          </p:cNvSpPr>
          <p:nvPr>
            <p:ph idx="1"/>
          </p:nvPr>
        </p:nvSpPr>
        <p:spPr>
          <a:xfrm>
            <a:off x="457200" y="905470"/>
            <a:ext cx="8229600" cy="3394472"/>
          </a:xfrm>
        </p:spPr>
        <p:txBody>
          <a:bodyPr>
            <a:normAutofit/>
          </a:bodyPr>
          <a:lstStyle/>
          <a:p>
            <a:pPr marL="0" indent="0">
              <a:buNone/>
            </a:pPr>
            <a:r>
              <a:rPr lang="en-US" sz="2400" dirty="0"/>
              <a:t>This element is applied at the species level. Changes (particularly reduction) in diversity at the species/stock level (size, sex, reproductive</a:t>
            </a:r>
            <a:r>
              <a:rPr lang="en-US" sz="2400" dirty="0" smtClean="0"/>
              <a:t>) can be considered.</a:t>
            </a:r>
            <a:endParaRPr lang="en-US" sz="2400" dirty="0"/>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Ecological Elements</a:t>
            </a:r>
            <a:endParaRPr lang="en-US" sz="700" b="1" dirty="0">
              <a:solidFill>
                <a:schemeClr val="tx2"/>
              </a:solidFill>
            </a:endParaRPr>
          </a:p>
        </p:txBody>
      </p:sp>
      <p:sp>
        <p:nvSpPr>
          <p:cNvPr id="5" name="TextBox 4"/>
          <p:cNvSpPr txBox="1"/>
          <p:nvPr/>
        </p:nvSpPr>
        <p:spPr>
          <a:xfrm>
            <a:off x="378256" y="3362517"/>
            <a:ext cx="8403458" cy="1200328"/>
          </a:xfrm>
          <a:prstGeom prst="rect">
            <a:avLst/>
          </a:prstGeom>
          <a:noFill/>
        </p:spPr>
        <p:txBody>
          <a:bodyPr wrap="square" rtlCol="0">
            <a:spAutoFit/>
          </a:bodyPr>
          <a:lstStyle/>
          <a:p>
            <a:pPr algn="ctr"/>
            <a:r>
              <a:rPr lang="en-US" sz="2400" i="1" dirty="0"/>
              <a:t>The EOP Committee and Advisors </a:t>
            </a:r>
            <a:r>
              <a:rPr lang="en-US" sz="2400" i="1" dirty="0" smtClean="0"/>
              <a:t>suggest removing </a:t>
            </a:r>
            <a:r>
              <a:rPr lang="en-US" sz="2400" i="1" dirty="0"/>
              <a:t>this element from formal assessment until indicators are further developed </a:t>
            </a:r>
            <a:r>
              <a:rPr lang="en-US" sz="2400" i="1" dirty="0" smtClean="0"/>
              <a:t>and/or </a:t>
            </a:r>
            <a:r>
              <a:rPr lang="en-US" sz="2400" i="1" dirty="0"/>
              <a:t>risk interpretation is clarified.</a:t>
            </a:r>
          </a:p>
        </p:txBody>
      </p:sp>
    </p:spTree>
    <p:extLst>
      <p:ext uri="{BB962C8B-B14F-4D97-AF65-F5344CB8AC3E}">
        <p14:creationId xmlns:p14="http://schemas.microsoft.com/office/powerpoint/2010/main" val="16847717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Ecological Diversity</a:t>
            </a:r>
            <a:endParaRPr lang="en-US" dirty="0"/>
          </a:p>
        </p:txBody>
      </p:sp>
      <p:sp>
        <p:nvSpPr>
          <p:cNvPr id="3" name="Content Placeholder 2"/>
          <p:cNvSpPr>
            <a:spLocks noGrp="1"/>
          </p:cNvSpPr>
          <p:nvPr>
            <p:ph idx="1"/>
          </p:nvPr>
        </p:nvSpPr>
        <p:spPr>
          <a:xfrm>
            <a:off x="457200" y="905470"/>
            <a:ext cx="4118736" cy="3394472"/>
          </a:xfrm>
        </p:spPr>
        <p:txBody>
          <a:bodyPr>
            <a:normAutofit/>
          </a:bodyPr>
          <a:lstStyle/>
          <a:p>
            <a:pPr marL="0" indent="0">
              <a:buNone/>
            </a:pPr>
            <a:r>
              <a:rPr lang="en-US" sz="2400" dirty="0"/>
              <a:t>This element is applied at the ecosystem level, and therefore poses the same risk to each species. The Council identified changes (particularly reduction) in species diversity as a risk element. </a:t>
            </a:r>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Ecological Elements</a:t>
            </a:r>
            <a:endParaRPr lang="en-US" sz="700" b="1" dirty="0">
              <a:solidFill>
                <a:schemeClr val="tx2"/>
              </a:solidFill>
            </a:endParaRPr>
          </a:p>
        </p:txBody>
      </p:sp>
      <p:sp>
        <p:nvSpPr>
          <p:cNvPr id="5" name="TextBox 4"/>
          <p:cNvSpPr txBox="1"/>
          <p:nvPr/>
        </p:nvSpPr>
        <p:spPr>
          <a:xfrm>
            <a:off x="378256" y="3362517"/>
            <a:ext cx="8403458" cy="1200328"/>
          </a:xfrm>
          <a:prstGeom prst="rect">
            <a:avLst/>
          </a:prstGeom>
          <a:noFill/>
        </p:spPr>
        <p:txBody>
          <a:bodyPr wrap="square" rtlCol="0">
            <a:spAutoFit/>
          </a:bodyPr>
          <a:lstStyle/>
          <a:p>
            <a:pPr algn="ctr"/>
            <a:r>
              <a:rPr lang="en-US" sz="2400" i="1" dirty="0"/>
              <a:t>The EOP Committee and Advisors </a:t>
            </a:r>
            <a:r>
              <a:rPr lang="en-US" sz="2400" i="1" dirty="0" smtClean="0"/>
              <a:t>suggest removing </a:t>
            </a:r>
            <a:r>
              <a:rPr lang="en-US" sz="2400" i="1" dirty="0"/>
              <a:t>this element from formal assessment until indicators are further developed </a:t>
            </a:r>
            <a:r>
              <a:rPr lang="en-US" sz="2400" i="1" dirty="0" smtClean="0"/>
              <a:t>and/or </a:t>
            </a:r>
            <a:r>
              <a:rPr lang="en-US" sz="2400" i="1" dirty="0"/>
              <a:t>risk interpretation is clarified.</a:t>
            </a:r>
          </a:p>
        </p:txBody>
      </p:sp>
      <p:pic>
        <p:nvPicPr>
          <p:cNvPr id="6" name="Picture 5" descr="unnamed-chunk-8-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469" y="703295"/>
            <a:ext cx="4284551" cy="2556528"/>
          </a:xfrm>
          <a:prstGeom prst="rect">
            <a:avLst/>
          </a:prstGeom>
        </p:spPr>
      </p:pic>
    </p:spTree>
    <p:extLst>
      <p:ext uri="{BB962C8B-B14F-4D97-AF65-F5344CB8AC3E}">
        <p14:creationId xmlns:p14="http://schemas.microsoft.com/office/powerpoint/2010/main" val="2462324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VAvulmid.png"/>
          <p:cNvPicPr>
            <a:picLocks noChangeAspect="1"/>
          </p:cNvPicPr>
          <p:nvPr/>
        </p:nvPicPr>
        <p:blipFill rotWithShape="1">
          <a:blip r:embed="rId2">
            <a:extLst>
              <a:ext uri="{28A0092B-C50C-407E-A947-70E740481C1C}">
                <a14:useLocalDpi xmlns:a14="http://schemas.microsoft.com/office/drawing/2010/main" val="0"/>
              </a:ext>
            </a:extLst>
          </a:blip>
          <a:srcRect l="2923" t="4286" b="3265"/>
          <a:stretch/>
        </p:blipFill>
        <p:spPr>
          <a:xfrm>
            <a:off x="4169825" y="997209"/>
            <a:ext cx="4931619" cy="3523170"/>
          </a:xfrm>
          <a:prstGeom prst="rect">
            <a:avLst/>
          </a:prstGeom>
        </p:spPr>
      </p:pic>
      <p:sp>
        <p:nvSpPr>
          <p:cNvPr id="2" name="Title 1"/>
          <p:cNvSpPr>
            <a:spLocks noGrp="1"/>
          </p:cNvSpPr>
          <p:nvPr>
            <p:ph type="title"/>
          </p:nvPr>
        </p:nvSpPr>
        <p:spPr/>
        <p:txBody>
          <a:bodyPr>
            <a:normAutofit fontScale="90000"/>
          </a:bodyPr>
          <a:lstStyle/>
          <a:p>
            <a:r>
              <a:rPr lang="en-US" dirty="0" smtClean="0"/>
              <a:t>Climate</a:t>
            </a:r>
            <a:endParaRPr lang="en-US" dirty="0"/>
          </a:p>
        </p:txBody>
      </p:sp>
      <p:sp>
        <p:nvSpPr>
          <p:cNvPr id="3" name="Content Placeholder 2"/>
          <p:cNvSpPr>
            <a:spLocks noGrp="1"/>
          </p:cNvSpPr>
          <p:nvPr>
            <p:ph idx="1"/>
          </p:nvPr>
        </p:nvSpPr>
        <p:spPr>
          <a:xfrm>
            <a:off x="457200" y="905470"/>
            <a:ext cx="3635954" cy="3394472"/>
          </a:xfrm>
        </p:spPr>
        <p:txBody>
          <a:bodyPr>
            <a:normAutofit/>
          </a:bodyPr>
          <a:lstStyle/>
          <a:p>
            <a:pPr marL="0" indent="0">
              <a:buNone/>
            </a:pPr>
            <a:r>
              <a:rPr lang="en-US" sz="2400" dirty="0"/>
              <a:t>This element is applied at the species level. Risks to species productivity (and therefore to achieving OY) due to projected climate change in the Northeast US were </a:t>
            </a:r>
            <a:r>
              <a:rPr lang="en-US" sz="2400" dirty="0" smtClean="0"/>
              <a:t>evaluated </a:t>
            </a:r>
            <a:r>
              <a:rPr lang="en-US" sz="2400" dirty="0"/>
              <a:t>in a comprehensive </a:t>
            </a:r>
            <a:r>
              <a:rPr lang="en-US" sz="2400" dirty="0" smtClean="0"/>
              <a:t>vulnerability assessment (Hare et al. 2016)</a:t>
            </a:r>
            <a:endParaRPr lang="en-US" sz="2400" dirty="0"/>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Ecological Elements</a:t>
            </a:r>
            <a:endParaRPr lang="en-US" sz="700" b="1" dirty="0">
              <a:solidFill>
                <a:schemeClr val="tx2"/>
              </a:solidFill>
            </a:endParaRPr>
          </a:p>
        </p:txBody>
      </p:sp>
    </p:spTree>
    <p:extLst>
      <p:ext uri="{BB962C8B-B14F-4D97-AF65-F5344CB8AC3E}">
        <p14:creationId xmlns:p14="http://schemas.microsoft.com/office/powerpoint/2010/main" val="19136018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shifts</a:t>
            </a:r>
            <a:endParaRPr lang="en-US" dirty="0"/>
          </a:p>
        </p:txBody>
      </p:sp>
      <p:sp>
        <p:nvSpPr>
          <p:cNvPr id="3" name="Content Placeholder 2"/>
          <p:cNvSpPr>
            <a:spLocks noGrp="1"/>
          </p:cNvSpPr>
          <p:nvPr>
            <p:ph idx="1"/>
          </p:nvPr>
        </p:nvSpPr>
        <p:spPr>
          <a:xfrm>
            <a:off x="457200" y="905470"/>
            <a:ext cx="4118736" cy="3394472"/>
          </a:xfrm>
        </p:spPr>
        <p:txBody>
          <a:bodyPr>
            <a:normAutofit lnSpcReduction="10000"/>
          </a:bodyPr>
          <a:lstStyle/>
          <a:p>
            <a:pPr marL="0" indent="0">
              <a:buNone/>
            </a:pPr>
            <a:r>
              <a:rPr lang="en-US" sz="2400" dirty="0"/>
              <a:t>This element is applied at the species level. Risks of species distribution change (and therefore risks to achieving OY as well as straightforward allocation) due to projected climate change in the Northeast US were assessed in a comprehensive assessment (Hare et al. 2016</a:t>
            </a:r>
            <a:r>
              <a:rPr lang="en-US" sz="2400" dirty="0" smtClean="0"/>
              <a:t>) and can be monitored with multiple indicators.</a:t>
            </a:r>
            <a:endParaRPr lang="en-US" sz="2400" dirty="0"/>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Ecological Elements</a:t>
            </a:r>
            <a:endParaRPr lang="en-US" sz="700" b="1" dirty="0">
              <a:solidFill>
                <a:schemeClr val="tx2"/>
              </a:solidFill>
            </a:endParaRPr>
          </a:p>
        </p:txBody>
      </p:sp>
      <p:pic>
        <p:nvPicPr>
          <p:cNvPr id="5" name="Picture 4" descr="NEVAshiftmid.png"/>
          <p:cNvPicPr>
            <a:picLocks noChangeAspect="1"/>
          </p:cNvPicPr>
          <p:nvPr/>
        </p:nvPicPr>
        <p:blipFill rotWithShape="1">
          <a:blip r:embed="rId2">
            <a:extLst>
              <a:ext uri="{28A0092B-C50C-407E-A947-70E740481C1C}">
                <a14:useLocalDpi xmlns:a14="http://schemas.microsoft.com/office/drawing/2010/main" val="0"/>
              </a:ext>
            </a:extLst>
          </a:blip>
          <a:srcRect l="1576" r="13987" b="1837"/>
          <a:stretch/>
        </p:blipFill>
        <p:spPr>
          <a:xfrm>
            <a:off x="4620692" y="565084"/>
            <a:ext cx="2099749" cy="1829965"/>
          </a:xfrm>
          <a:prstGeom prst="rect">
            <a:avLst/>
          </a:prstGeom>
        </p:spPr>
      </p:pic>
      <p:pic>
        <p:nvPicPr>
          <p:cNvPr id="6" name="Picture 5" descr="black-sea-bass-k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150" y="2659814"/>
            <a:ext cx="1772776" cy="1917553"/>
          </a:xfrm>
          <a:prstGeom prst="rect">
            <a:avLst/>
          </a:prstGeom>
        </p:spPr>
      </p:pic>
      <p:pic>
        <p:nvPicPr>
          <p:cNvPr id="7" name="Picture 6" descr="unnamed-chunk-13-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2421" y="1030448"/>
            <a:ext cx="2250908" cy="3023118"/>
          </a:xfrm>
          <a:prstGeom prst="rect">
            <a:avLst/>
          </a:prstGeom>
        </p:spPr>
      </p:pic>
      <p:pic>
        <p:nvPicPr>
          <p:cNvPr id="8" name="Picture 7" descr="SFSBSB2.png"/>
          <p:cNvPicPr>
            <a:picLocks noChangeAspect="1"/>
          </p:cNvPicPr>
          <p:nvPr/>
        </p:nvPicPr>
        <p:blipFill rotWithShape="1">
          <a:blip r:embed="rId5">
            <a:extLst>
              <a:ext uri="{28A0092B-C50C-407E-A947-70E740481C1C}">
                <a14:useLocalDpi xmlns:a14="http://schemas.microsoft.com/office/drawing/2010/main" val="0"/>
              </a:ext>
            </a:extLst>
          </a:blip>
          <a:srcRect l="63681"/>
          <a:stretch/>
        </p:blipFill>
        <p:spPr>
          <a:xfrm>
            <a:off x="5961317" y="3552013"/>
            <a:ext cx="570214" cy="403209"/>
          </a:xfrm>
          <a:prstGeom prst="rect">
            <a:avLst/>
          </a:prstGeom>
        </p:spPr>
      </p:pic>
    </p:spTree>
    <p:extLst>
      <p:ext uri="{BB962C8B-B14F-4D97-AF65-F5344CB8AC3E}">
        <p14:creationId xmlns:p14="http://schemas.microsoft.com/office/powerpoint/2010/main" val="19136018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Estuarine and Coastal Habitat</a:t>
            </a:r>
            <a:endParaRPr lang="en-US" dirty="0"/>
          </a:p>
        </p:txBody>
      </p:sp>
      <p:sp>
        <p:nvSpPr>
          <p:cNvPr id="3" name="Content Placeholder 2"/>
          <p:cNvSpPr>
            <a:spLocks noGrp="1"/>
          </p:cNvSpPr>
          <p:nvPr>
            <p:ph idx="1"/>
          </p:nvPr>
        </p:nvSpPr>
        <p:spPr>
          <a:xfrm>
            <a:off x="457200" y="905470"/>
            <a:ext cx="4118736" cy="3394472"/>
          </a:xfrm>
        </p:spPr>
        <p:txBody>
          <a:bodyPr>
            <a:normAutofit lnSpcReduction="10000"/>
          </a:bodyPr>
          <a:lstStyle/>
          <a:p>
            <a:pPr marL="0" indent="0">
              <a:buNone/>
            </a:pPr>
            <a:r>
              <a:rPr lang="en-US" sz="2400" dirty="0"/>
              <a:t>This element is applied at the species level. Risk of not achieving OY due to threats to estuarine and coastal habitat/nursery grounds </a:t>
            </a:r>
            <a:r>
              <a:rPr lang="en-US" sz="2400" dirty="0" smtClean="0"/>
              <a:t>can be </a:t>
            </a:r>
            <a:r>
              <a:rPr lang="en-US" sz="2400" dirty="0"/>
              <a:t>determined by first evaluating the estuarine </a:t>
            </a:r>
            <a:r>
              <a:rPr lang="en-US" sz="2400" dirty="0" smtClean="0"/>
              <a:t>and coastal dependence </a:t>
            </a:r>
            <a:r>
              <a:rPr lang="en-US" sz="2400" dirty="0"/>
              <a:t>of species, and then by enumerating threats to </a:t>
            </a:r>
            <a:r>
              <a:rPr lang="en-US" sz="2400" dirty="0" smtClean="0"/>
              <a:t>estuarine and coastal habitat (US EPA 2012). </a:t>
            </a:r>
            <a:endParaRPr lang="en-US" sz="2400" dirty="0"/>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Ecological Elements</a:t>
            </a:r>
            <a:endParaRPr lang="en-US" sz="700" b="1" dirty="0">
              <a:solidFill>
                <a:schemeClr val="tx2"/>
              </a:solidFill>
            </a:endParaRPr>
          </a:p>
        </p:txBody>
      </p:sp>
      <p:pic>
        <p:nvPicPr>
          <p:cNvPr id="6" name="Picture 5" descr="Screen Shot 2017-10-10 at 6.37.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7727" y="2258170"/>
            <a:ext cx="3914733" cy="2497052"/>
          </a:xfrm>
          <a:prstGeom prst="rect">
            <a:avLst/>
          </a:prstGeom>
        </p:spPr>
      </p:pic>
      <p:pic>
        <p:nvPicPr>
          <p:cNvPr id="7" name="Picture 6" descr="Screen Shot 2017-10-10 at 6.39.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442" y="283654"/>
            <a:ext cx="2652025" cy="2030693"/>
          </a:xfrm>
          <a:prstGeom prst="rect">
            <a:avLst/>
          </a:prstGeom>
        </p:spPr>
      </p:pic>
    </p:spTree>
    <p:extLst>
      <p:ext uri="{BB962C8B-B14F-4D97-AF65-F5344CB8AC3E}">
        <p14:creationId xmlns:p14="http://schemas.microsoft.com/office/powerpoint/2010/main" val="3956563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Offshore Habitat</a:t>
            </a:r>
            <a:endParaRPr lang="en-US" dirty="0"/>
          </a:p>
        </p:txBody>
      </p:sp>
      <p:sp>
        <p:nvSpPr>
          <p:cNvPr id="3" name="Content Placeholder 2"/>
          <p:cNvSpPr>
            <a:spLocks noGrp="1"/>
          </p:cNvSpPr>
          <p:nvPr>
            <p:ph idx="1"/>
          </p:nvPr>
        </p:nvSpPr>
        <p:spPr>
          <a:xfrm>
            <a:off x="457200" y="905470"/>
            <a:ext cx="4118736" cy="3394472"/>
          </a:xfrm>
        </p:spPr>
        <p:txBody>
          <a:bodyPr>
            <a:normAutofit/>
          </a:bodyPr>
          <a:lstStyle/>
          <a:p>
            <a:pPr marL="0" indent="0">
              <a:buNone/>
            </a:pPr>
            <a:r>
              <a:rPr lang="en-US" sz="2400" dirty="0"/>
              <a:t>This element is applied at the species level. The risk of achieving OY due to changes in offshore habitat quality and quantity can be assessed using trends derived from experimental species-specific habitat modeling.</a:t>
            </a:r>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Ecological Elements</a:t>
            </a:r>
            <a:endParaRPr lang="en-US" sz="700" b="1" dirty="0">
              <a:solidFill>
                <a:schemeClr val="tx2"/>
              </a:solidFill>
            </a:endParaRPr>
          </a:p>
        </p:txBody>
      </p:sp>
      <p:pic>
        <p:nvPicPr>
          <p:cNvPr id="5" name="Picture 4" descr="hab_trend_14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306" y="-94473"/>
            <a:ext cx="5143500" cy="5143500"/>
          </a:xfrm>
          <a:prstGeom prst="rect">
            <a:avLst/>
          </a:prstGeom>
        </p:spPr>
      </p:pic>
      <p:pic>
        <p:nvPicPr>
          <p:cNvPr id="6" name="Picture 5" descr="SFSBSB2.png"/>
          <p:cNvPicPr>
            <a:picLocks noChangeAspect="1"/>
          </p:cNvPicPr>
          <p:nvPr/>
        </p:nvPicPr>
        <p:blipFill rotWithShape="1">
          <a:blip r:embed="rId3">
            <a:extLst>
              <a:ext uri="{28A0092B-C50C-407E-A947-70E740481C1C}">
                <a14:useLocalDpi xmlns:a14="http://schemas.microsoft.com/office/drawing/2010/main" val="0"/>
              </a:ext>
            </a:extLst>
          </a:blip>
          <a:srcRect l="63681"/>
          <a:stretch/>
        </p:blipFill>
        <p:spPr>
          <a:xfrm>
            <a:off x="7705165" y="3652815"/>
            <a:ext cx="855323" cy="604815"/>
          </a:xfrm>
          <a:prstGeom prst="rect">
            <a:avLst/>
          </a:prstGeom>
        </p:spPr>
      </p:pic>
    </p:spTree>
    <p:extLst>
      <p:ext uri="{BB962C8B-B14F-4D97-AF65-F5344CB8AC3E}">
        <p14:creationId xmlns:p14="http://schemas.microsoft.com/office/powerpoint/2010/main" val="16365249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2156"/>
            <a:ext cx="8229600" cy="579188"/>
          </a:xfrm>
        </p:spPr>
        <p:txBody>
          <a:bodyPr>
            <a:normAutofit fontScale="90000"/>
          </a:bodyPr>
          <a:lstStyle/>
          <a:p>
            <a:pPr algn="ctr"/>
            <a:r>
              <a:rPr lang="en-US" dirty="0" smtClean="0"/>
              <a:t>Economic Elements</a:t>
            </a:r>
            <a:endParaRPr lang="en-US" dirty="0"/>
          </a:p>
        </p:txBody>
      </p:sp>
    </p:spTree>
    <p:extLst>
      <p:ext uri="{BB962C8B-B14F-4D97-AF65-F5344CB8AC3E}">
        <p14:creationId xmlns:p14="http://schemas.microsoft.com/office/powerpoint/2010/main" val="41749210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Commercial Profits</a:t>
            </a:r>
          </a:p>
        </p:txBody>
      </p:sp>
      <p:sp>
        <p:nvSpPr>
          <p:cNvPr id="3" name="Content Placeholder 2"/>
          <p:cNvSpPr>
            <a:spLocks noGrp="1"/>
          </p:cNvSpPr>
          <p:nvPr>
            <p:ph idx="1"/>
          </p:nvPr>
        </p:nvSpPr>
        <p:spPr>
          <a:xfrm>
            <a:off x="457200" y="905470"/>
            <a:ext cx="8333232" cy="3394472"/>
          </a:xfrm>
        </p:spPr>
        <p:txBody>
          <a:bodyPr>
            <a:normAutofit/>
          </a:bodyPr>
          <a:lstStyle/>
          <a:p>
            <a:pPr marL="0" indent="0">
              <a:buNone/>
            </a:pPr>
            <a:r>
              <a:rPr lang="en-US" dirty="0" smtClean="0"/>
              <a:t>This </a:t>
            </a:r>
            <a:r>
              <a:rPr lang="en-US" dirty="0"/>
              <a:t>element is applied at the ecosystem level. This element addresses the risk of not maximizing fishery value.</a:t>
            </a:r>
            <a:endParaRPr lang="en-US" dirty="0" smtClean="0"/>
          </a:p>
          <a:p>
            <a:endParaRPr lang="en-US" dirty="0"/>
          </a:p>
        </p:txBody>
      </p:sp>
      <p:sp>
        <p:nvSpPr>
          <p:cNvPr id="6" name="Slide Number Placeholder 3"/>
          <p:cNvSpPr txBox="1">
            <a:spLocks/>
          </p:cNvSpPr>
          <p:nvPr/>
        </p:nvSpPr>
        <p:spPr>
          <a:xfrm>
            <a:off x="2438402" y="4784600"/>
            <a:ext cx="6400801" cy="377189"/>
          </a:xfrm>
          <a:prstGeom prst="rect">
            <a:avLst/>
          </a:prstGeom>
        </p:spPr>
        <p:txBody>
          <a:bodyPr vert="horz" lIns="0" tIns="45720" rIns="0" bIns="45720" rtlCol="0" anchor="ctr"/>
          <a:lstStyle>
            <a:defPPr>
              <a:defRPr lang="en-US"/>
            </a:defPPr>
            <a:lvl1pPr marL="0" algn="r" defTabSz="457200" rtl="0" eaLnBrk="1" latinLnBrk="0" hangingPunct="1">
              <a:defRPr sz="80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smtClean="0">
                <a:solidFill>
                  <a:schemeClr val="tx2"/>
                </a:solidFill>
              </a:rPr>
              <a:t>Economic Elements</a:t>
            </a:r>
            <a:endParaRPr lang="en-US" sz="700" b="1" dirty="0">
              <a:solidFill>
                <a:schemeClr val="tx2"/>
              </a:solidFill>
            </a:endParaRPr>
          </a:p>
        </p:txBody>
      </p:sp>
      <p:pic>
        <p:nvPicPr>
          <p:cNvPr id="4" name="Picture 3" descr="ComProfAgg-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568" y="2435031"/>
            <a:ext cx="4881725" cy="1952690"/>
          </a:xfrm>
          <a:prstGeom prst="rect">
            <a:avLst/>
          </a:prstGeom>
        </p:spPr>
      </p:pic>
      <p:pic>
        <p:nvPicPr>
          <p:cNvPr id="5" name="Picture 4" descr="4_Depiper_Fishery+dynamics+presentation+FINAL.pdf"/>
          <p:cNvPicPr>
            <a:picLocks noChangeAspect="1"/>
          </p:cNvPicPr>
          <p:nvPr/>
        </p:nvPicPr>
        <p:blipFill rotWithShape="1">
          <a:blip r:embed="rId3">
            <a:extLst>
              <a:ext uri="{28A0092B-C50C-407E-A947-70E740481C1C}">
                <a14:useLocalDpi xmlns:a14="http://schemas.microsoft.com/office/drawing/2010/main" val="0"/>
              </a:ext>
            </a:extLst>
          </a:blip>
          <a:srcRect l="12257" t="19795" r="13979" b="9388"/>
          <a:stretch/>
        </p:blipFill>
        <p:spPr>
          <a:xfrm>
            <a:off x="5321100" y="2046207"/>
            <a:ext cx="3601843" cy="2593441"/>
          </a:xfrm>
          <a:prstGeom prst="rect">
            <a:avLst/>
          </a:prstGeom>
        </p:spPr>
      </p:pic>
    </p:spTree>
    <p:extLst>
      <p:ext uri="{BB962C8B-B14F-4D97-AF65-F5344CB8AC3E}">
        <p14:creationId xmlns:p14="http://schemas.microsoft.com/office/powerpoint/2010/main" val="9480092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Recreational Value</a:t>
            </a:r>
          </a:p>
        </p:txBody>
      </p:sp>
      <p:sp>
        <p:nvSpPr>
          <p:cNvPr id="3" name="Content Placeholder 2"/>
          <p:cNvSpPr>
            <a:spLocks noGrp="1"/>
          </p:cNvSpPr>
          <p:nvPr>
            <p:ph idx="1"/>
          </p:nvPr>
        </p:nvSpPr>
        <p:spPr>
          <a:xfrm>
            <a:off x="457200" y="905470"/>
            <a:ext cx="3883152" cy="3739682"/>
          </a:xfrm>
        </p:spPr>
        <p:txBody>
          <a:bodyPr>
            <a:normAutofit/>
          </a:bodyPr>
          <a:lstStyle/>
          <a:p>
            <a:pPr marL="0" indent="0">
              <a:buNone/>
            </a:pPr>
            <a:r>
              <a:rPr lang="en-US" dirty="0" smtClean="0"/>
              <a:t>Risk </a:t>
            </a:r>
            <a:r>
              <a:rPr lang="en-US" dirty="0"/>
              <a:t>of not maximizing fishery value </a:t>
            </a:r>
            <a:r>
              <a:rPr lang="en-US" dirty="0" smtClean="0"/>
              <a:t>will be </a:t>
            </a:r>
            <a:r>
              <a:rPr lang="en-US" dirty="0"/>
              <a:t>evaluated using </a:t>
            </a:r>
            <a:r>
              <a:rPr lang="en-US" dirty="0" smtClean="0"/>
              <a:t>revenue, number </a:t>
            </a:r>
            <a:r>
              <a:rPr lang="en-US" dirty="0"/>
              <a:t>of </a:t>
            </a:r>
            <a:r>
              <a:rPr lang="en-US" dirty="0" smtClean="0"/>
              <a:t>angler-days, </a:t>
            </a:r>
            <a:r>
              <a:rPr lang="en-US" dirty="0"/>
              <a:t>and number of </a:t>
            </a:r>
            <a:r>
              <a:rPr lang="en-US" dirty="0" smtClean="0"/>
              <a:t>trips.</a:t>
            </a:r>
          </a:p>
          <a:p>
            <a:endParaRPr lang="en-US" dirty="0"/>
          </a:p>
        </p:txBody>
      </p:sp>
      <p:sp>
        <p:nvSpPr>
          <p:cNvPr id="4" name="Slide Number Placeholder 3"/>
          <p:cNvSpPr>
            <a:spLocks noGrp="1"/>
          </p:cNvSpPr>
          <p:nvPr>
            <p:ph type="sldNum" sz="quarter" idx="10"/>
          </p:nvPr>
        </p:nvSpPr>
        <p:spPr/>
        <p:txBody>
          <a:bodyPr/>
          <a:lstStyle/>
          <a:p>
            <a:pPr lvl="0"/>
            <a:r>
              <a:rPr lang="en-US" sz="2000" b="1" dirty="0">
                <a:solidFill>
                  <a:srgbClr val="00467F"/>
                </a:solidFill>
              </a:rPr>
              <a:t>Economic Elements</a:t>
            </a:r>
            <a:endParaRPr lang="en-US" sz="700" b="1" dirty="0">
              <a:solidFill>
                <a:srgbClr val="00467F"/>
              </a:solidFill>
            </a:endParaRPr>
          </a:p>
        </p:txBody>
      </p:sp>
      <p:pic>
        <p:nvPicPr>
          <p:cNvPr id="6" name="Picture 5" descr="Rec Participation-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724" y="849911"/>
            <a:ext cx="4768028" cy="2845011"/>
          </a:xfrm>
          <a:prstGeom prst="rect">
            <a:avLst/>
          </a:prstGeom>
        </p:spPr>
      </p:pic>
      <p:sp>
        <p:nvSpPr>
          <p:cNvPr id="5" name="TextBox 4"/>
          <p:cNvSpPr txBox="1"/>
          <p:nvPr/>
        </p:nvSpPr>
        <p:spPr>
          <a:xfrm>
            <a:off x="8111309" y="849911"/>
            <a:ext cx="826443" cy="369332"/>
          </a:xfrm>
          <a:prstGeom prst="rect">
            <a:avLst/>
          </a:prstGeom>
          <a:noFill/>
        </p:spPr>
        <p:txBody>
          <a:bodyPr wrap="none" rtlCol="0">
            <a:spAutoFit/>
          </a:bodyPr>
          <a:lstStyle/>
          <a:p>
            <a:r>
              <a:rPr lang="en-US" dirty="0" smtClean="0"/>
              <a:t>Anglers</a:t>
            </a:r>
            <a:endParaRPr lang="en-US" dirty="0"/>
          </a:p>
        </p:txBody>
      </p:sp>
      <p:sp>
        <p:nvSpPr>
          <p:cNvPr id="7" name="TextBox 6"/>
          <p:cNvSpPr txBox="1"/>
          <p:nvPr/>
        </p:nvSpPr>
        <p:spPr>
          <a:xfrm>
            <a:off x="8321209" y="1989024"/>
            <a:ext cx="598429" cy="369332"/>
          </a:xfrm>
          <a:prstGeom prst="rect">
            <a:avLst/>
          </a:prstGeom>
          <a:noFill/>
        </p:spPr>
        <p:txBody>
          <a:bodyPr wrap="none" rtlCol="0">
            <a:spAutoFit/>
          </a:bodyPr>
          <a:lstStyle/>
          <a:p>
            <a:r>
              <a:rPr lang="en-US" dirty="0" smtClean="0"/>
              <a:t>Trips</a:t>
            </a:r>
            <a:endParaRPr lang="en-US" dirty="0"/>
          </a:p>
        </p:txBody>
      </p:sp>
    </p:spTree>
    <p:extLst>
      <p:ext uri="{BB962C8B-B14F-4D97-AF65-F5344CB8AC3E}">
        <p14:creationId xmlns:p14="http://schemas.microsoft.com/office/powerpoint/2010/main" val="12210139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Fishery Resilience 1</a:t>
            </a:r>
          </a:p>
        </p:txBody>
      </p:sp>
      <p:sp>
        <p:nvSpPr>
          <p:cNvPr id="3" name="Content Placeholder 2"/>
          <p:cNvSpPr>
            <a:spLocks noGrp="1"/>
          </p:cNvSpPr>
          <p:nvPr>
            <p:ph idx="1"/>
          </p:nvPr>
        </p:nvSpPr>
        <p:spPr/>
        <p:txBody>
          <a:bodyPr/>
          <a:lstStyle/>
          <a:p>
            <a:pPr marL="0" indent="0">
              <a:buNone/>
            </a:pPr>
            <a:r>
              <a:rPr lang="en-US" dirty="0" smtClean="0"/>
              <a:t>This element is applied at the individual business level and ranks the risk of reduced fishing business resilience due to over-reliance on individual species.</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lvl="0"/>
            <a:r>
              <a:rPr lang="en-US" sz="2000" b="1" dirty="0">
                <a:solidFill>
                  <a:srgbClr val="00467F"/>
                </a:solidFill>
              </a:rPr>
              <a:t>Economic Elements</a:t>
            </a:r>
            <a:endParaRPr lang="en-US" sz="700" b="1" dirty="0">
              <a:solidFill>
                <a:srgbClr val="00467F"/>
              </a:solidFill>
            </a:endParaRPr>
          </a:p>
        </p:txBody>
      </p:sp>
      <p:pic>
        <p:nvPicPr>
          <p:cNvPr id="5" name="Picture 4" descr="unnamed-chunk-16-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2" y="2691364"/>
            <a:ext cx="4597400" cy="1828800"/>
          </a:xfrm>
          <a:prstGeom prst="rect">
            <a:avLst/>
          </a:prstGeom>
        </p:spPr>
      </p:pic>
    </p:spTree>
    <p:extLst>
      <p:ext uri="{BB962C8B-B14F-4D97-AF65-F5344CB8AC3E}">
        <p14:creationId xmlns:p14="http://schemas.microsoft.com/office/powerpoint/2010/main" val="19422480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Elements</a:t>
            </a:r>
            <a:endParaRPr lang="en-US" dirty="0"/>
          </a:p>
        </p:txBody>
      </p:sp>
      <p:sp>
        <p:nvSpPr>
          <p:cNvPr id="3" name="Content Placeholder 2"/>
          <p:cNvSpPr>
            <a:spLocks noGrp="1"/>
          </p:cNvSpPr>
          <p:nvPr>
            <p:ph idx="1"/>
          </p:nvPr>
        </p:nvSpPr>
        <p:spPr/>
        <p:txBody>
          <a:bodyPr/>
          <a:lstStyle/>
          <a:p>
            <a:r>
              <a:rPr lang="en-US" dirty="0" smtClean="0"/>
              <a:t>Clarify exactly what we are assessing and why </a:t>
            </a:r>
            <a:endParaRPr lang="en-US" dirty="0"/>
          </a:p>
          <a:p>
            <a:pPr lvl="1"/>
            <a:r>
              <a:rPr lang="en-US" dirty="0"/>
              <a:t>What are we </a:t>
            </a:r>
            <a:r>
              <a:rPr lang="en-US" dirty="0" smtClean="0"/>
              <a:t>measuring = Risk Elements </a:t>
            </a:r>
          </a:p>
          <a:p>
            <a:pPr lvl="1"/>
            <a:r>
              <a:rPr lang="en-US" dirty="0" smtClean="0"/>
              <a:t>Why are we measuring it = Risk Definition</a:t>
            </a:r>
          </a:p>
          <a:p>
            <a:pPr lvl="1"/>
            <a:r>
              <a:rPr lang="en-US" dirty="0" smtClean="0"/>
              <a:t>How are we measuring it = Indicators Used</a:t>
            </a:r>
            <a:endParaRPr lang="en-US" dirty="0"/>
          </a:p>
        </p:txBody>
      </p:sp>
    </p:spTree>
    <p:extLst>
      <p:ext uri="{BB962C8B-B14F-4D97-AF65-F5344CB8AC3E}">
        <p14:creationId xmlns:p14="http://schemas.microsoft.com/office/powerpoint/2010/main" val="3040767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Fishery Resilience 2</a:t>
            </a:r>
          </a:p>
        </p:txBody>
      </p:sp>
      <p:sp>
        <p:nvSpPr>
          <p:cNvPr id="3" name="Content Placeholder 2"/>
          <p:cNvSpPr>
            <a:spLocks noGrp="1"/>
          </p:cNvSpPr>
          <p:nvPr>
            <p:ph idx="1"/>
          </p:nvPr>
        </p:nvSpPr>
        <p:spPr/>
        <p:txBody>
          <a:bodyPr/>
          <a:lstStyle/>
          <a:p>
            <a:pPr marL="0" indent="0">
              <a:buNone/>
            </a:pPr>
            <a:r>
              <a:rPr lang="en-US" dirty="0" smtClean="0"/>
              <a:t>Risk of reduced fishing business resilience due to capital access constraints</a:t>
            </a:r>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lvl="0"/>
            <a:r>
              <a:rPr lang="en-US" sz="2000" b="1" dirty="0">
                <a:solidFill>
                  <a:srgbClr val="00467F"/>
                </a:solidFill>
              </a:rPr>
              <a:t>Economic Elements</a:t>
            </a:r>
            <a:endParaRPr lang="en-US" sz="700" b="1" dirty="0">
              <a:solidFill>
                <a:srgbClr val="00467F"/>
              </a:solidFill>
            </a:endParaRPr>
          </a:p>
        </p:txBody>
      </p:sp>
      <p:sp>
        <p:nvSpPr>
          <p:cNvPr id="5" name="TextBox 4"/>
          <p:cNvSpPr txBox="1"/>
          <p:nvPr/>
        </p:nvSpPr>
        <p:spPr>
          <a:xfrm>
            <a:off x="378256" y="2533461"/>
            <a:ext cx="8403458" cy="1200328"/>
          </a:xfrm>
          <a:prstGeom prst="rect">
            <a:avLst/>
          </a:prstGeom>
          <a:noFill/>
        </p:spPr>
        <p:txBody>
          <a:bodyPr wrap="square" rtlCol="0">
            <a:spAutoFit/>
          </a:bodyPr>
          <a:lstStyle/>
          <a:p>
            <a:pPr algn="ctr"/>
            <a:r>
              <a:rPr lang="en-US" sz="2400" i="1" dirty="0"/>
              <a:t>The EOP Committee and Advisors </a:t>
            </a:r>
            <a:r>
              <a:rPr lang="en-US" sz="2400" i="1" dirty="0" smtClean="0"/>
              <a:t>suggest removing </a:t>
            </a:r>
            <a:r>
              <a:rPr lang="en-US" sz="2400" i="1" dirty="0"/>
              <a:t>this element from formal assessment until indicators are further developed </a:t>
            </a:r>
            <a:r>
              <a:rPr lang="en-US" sz="2400" i="1" dirty="0" smtClean="0"/>
              <a:t>and/or </a:t>
            </a:r>
            <a:r>
              <a:rPr lang="en-US" sz="2400" i="1" dirty="0"/>
              <a:t>risk interpretation is clarified.</a:t>
            </a:r>
          </a:p>
        </p:txBody>
      </p:sp>
    </p:spTree>
    <p:extLst>
      <p:ext uri="{BB962C8B-B14F-4D97-AF65-F5344CB8AC3E}">
        <p14:creationId xmlns:p14="http://schemas.microsoft.com/office/powerpoint/2010/main" val="36685146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Fishery Resilience 3</a:t>
            </a:r>
          </a:p>
        </p:txBody>
      </p:sp>
      <p:sp>
        <p:nvSpPr>
          <p:cNvPr id="3" name="Content Placeholder 2"/>
          <p:cNvSpPr>
            <a:spLocks noGrp="1"/>
          </p:cNvSpPr>
          <p:nvPr>
            <p:ph idx="1"/>
          </p:nvPr>
        </p:nvSpPr>
        <p:spPr/>
        <p:txBody>
          <a:bodyPr/>
          <a:lstStyle/>
          <a:p>
            <a:pPr marL="0" indent="0">
              <a:buNone/>
            </a:pPr>
            <a:r>
              <a:rPr lang="en-US" dirty="0" smtClean="0"/>
              <a:t>Risk of reduced fishing business resilience due to insurance availability</a:t>
            </a:r>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r>
              <a:rPr lang="en-US" sz="2000" b="1" dirty="0">
                <a:solidFill>
                  <a:srgbClr val="00467F"/>
                </a:solidFill>
              </a:rPr>
              <a:t>Economic </a:t>
            </a:r>
            <a:r>
              <a:rPr lang="en-US" sz="2000" b="1" dirty="0" smtClean="0">
                <a:solidFill>
                  <a:srgbClr val="00467F"/>
                </a:solidFill>
              </a:rPr>
              <a:t>Elements</a:t>
            </a:r>
            <a:endParaRPr lang="en-US" dirty="0"/>
          </a:p>
        </p:txBody>
      </p:sp>
      <p:sp>
        <p:nvSpPr>
          <p:cNvPr id="5" name="TextBox 4"/>
          <p:cNvSpPr txBox="1"/>
          <p:nvPr/>
        </p:nvSpPr>
        <p:spPr>
          <a:xfrm>
            <a:off x="378256" y="2533461"/>
            <a:ext cx="8403458" cy="1200328"/>
          </a:xfrm>
          <a:prstGeom prst="rect">
            <a:avLst/>
          </a:prstGeom>
          <a:noFill/>
        </p:spPr>
        <p:txBody>
          <a:bodyPr wrap="square" rtlCol="0">
            <a:spAutoFit/>
          </a:bodyPr>
          <a:lstStyle/>
          <a:p>
            <a:pPr algn="ctr"/>
            <a:r>
              <a:rPr lang="en-US" sz="2400" i="1" dirty="0"/>
              <a:t>The EOP Committee and Advisors </a:t>
            </a:r>
            <a:r>
              <a:rPr lang="en-US" sz="2400" i="1" dirty="0" smtClean="0"/>
              <a:t>suggest removing </a:t>
            </a:r>
            <a:r>
              <a:rPr lang="en-US" sz="2400" i="1" dirty="0"/>
              <a:t>this element from formal assessment until indicators are further developed </a:t>
            </a:r>
            <a:r>
              <a:rPr lang="en-US" sz="2400" i="1" dirty="0" smtClean="0"/>
              <a:t>and/or </a:t>
            </a:r>
            <a:r>
              <a:rPr lang="en-US" sz="2400" i="1" dirty="0"/>
              <a:t>risk interpretation is clarified.</a:t>
            </a:r>
          </a:p>
        </p:txBody>
      </p:sp>
    </p:spTree>
    <p:extLst>
      <p:ext uri="{BB962C8B-B14F-4D97-AF65-F5344CB8AC3E}">
        <p14:creationId xmlns:p14="http://schemas.microsoft.com/office/powerpoint/2010/main" val="22793726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Fishery Resilience </a:t>
            </a:r>
            <a:r>
              <a:rPr lang="en-US" dirty="0" smtClean="0"/>
              <a:t>4</a:t>
            </a:r>
            <a:endParaRPr lang="en-US" dirty="0"/>
          </a:p>
        </p:txBody>
      </p:sp>
      <p:sp>
        <p:nvSpPr>
          <p:cNvPr id="3" name="Content Placeholder 2"/>
          <p:cNvSpPr>
            <a:spLocks noGrp="1"/>
          </p:cNvSpPr>
          <p:nvPr>
            <p:ph idx="1"/>
          </p:nvPr>
        </p:nvSpPr>
        <p:spPr>
          <a:xfrm>
            <a:off x="457200" y="905470"/>
            <a:ext cx="3799705" cy="3394472"/>
          </a:xfrm>
        </p:spPr>
        <p:txBody>
          <a:bodyPr>
            <a:noAutofit/>
          </a:bodyPr>
          <a:lstStyle/>
          <a:p>
            <a:pPr marL="0" indent="0">
              <a:buNone/>
            </a:pPr>
            <a:r>
              <a:rPr lang="en-US" sz="2800" dirty="0"/>
              <a:t>This element is applied at the </a:t>
            </a:r>
            <a:r>
              <a:rPr lang="en-US" sz="2800" dirty="0" smtClean="0"/>
              <a:t>ecosystem level and ranks </a:t>
            </a:r>
            <a:r>
              <a:rPr lang="en-US" sz="2800" dirty="0"/>
              <a:t>the risk of reduced fishery business resilience due to </a:t>
            </a:r>
            <a:r>
              <a:rPr lang="en-US" sz="2800" dirty="0" err="1"/>
              <a:t>shoreside</a:t>
            </a:r>
            <a:r>
              <a:rPr lang="en-US" sz="2800" dirty="0"/>
              <a:t> support infrastructure by examining the number of </a:t>
            </a:r>
            <a:r>
              <a:rPr lang="en-US" sz="2800" dirty="0" err="1"/>
              <a:t>shoreside</a:t>
            </a:r>
            <a:r>
              <a:rPr lang="en-US" sz="2800" dirty="0"/>
              <a:t> support businesses.</a:t>
            </a:r>
          </a:p>
          <a:p>
            <a:pPr marL="0" indent="0">
              <a:buNone/>
            </a:pPr>
            <a:endParaRPr lang="en-US" sz="2800" dirty="0" smtClean="0"/>
          </a:p>
          <a:p>
            <a:endParaRPr lang="en-US" sz="2800" dirty="0"/>
          </a:p>
        </p:txBody>
      </p:sp>
      <p:sp>
        <p:nvSpPr>
          <p:cNvPr id="4" name="Slide Number Placeholder 3"/>
          <p:cNvSpPr>
            <a:spLocks noGrp="1"/>
          </p:cNvSpPr>
          <p:nvPr>
            <p:ph type="sldNum" sz="quarter" idx="10"/>
          </p:nvPr>
        </p:nvSpPr>
        <p:spPr/>
        <p:txBody>
          <a:bodyPr/>
          <a:lstStyle/>
          <a:p>
            <a:pPr lvl="0"/>
            <a:r>
              <a:rPr lang="en-US" sz="2000" b="1" dirty="0">
                <a:solidFill>
                  <a:srgbClr val="00467F"/>
                </a:solidFill>
              </a:rPr>
              <a:t>Economic Elements</a:t>
            </a:r>
            <a:endParaRPr lang="en-US" dirty="0"/>
          </a:p>
        </p:txBody>
      </p:sp>
      <p:pic>
        <p:nvPicPr>
          <p:cNvPr id="5" name="Picture 4" descr="Shoresupp1-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6905" y="703554"/>
            <a:ext cx="4597400" cy="1993900"/>
          </a:xfrm>
          <a:prstGeom prst="rect">
            <a:avLst/>
          </a:prstGeom>
        </p:spPr>
      </p:pic>
      <p:pic>
        <p:nvPicPr>
          <p:cNvPr id="6" name="Picture 5" descr="Shoresupp2-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905" y="2571750"/>
            <a:ext cx="4597400" cy="1993900"/>
          </a:xfrm>
          <a:prstGeom prst="rect">
            <a:avLst/>
          </a:prstGeom>
        </p:spPr>
      </p:pic>
      <p:sp>
        <p:nvSpPr>
          <p:cNvPr id="7" name="TextBox 6"/>
          <p:cNvSpPr txBox="1"/>
          <p:nvPr/>
        </p:nvSpPr>
        <p:spPr>
          <a:xfrm>
            <a:off x="7775241" y="1700504"/>
            <a:ext cx="1142034" cy="369332"/>
          </a:xfrm>
          <a:prstGeom prst="rect">
            <a:avLst/>
          </a:prstGeom>
          <a:noFill/>
        </p:spPr>
        <p:txBody>
          <a:bodyPr wrap="none" rtlCol="0">
            <a:spAutoFit/>
          </a:bodyPr>
          <a:lstStyle/>
          <a:p>
            <a:r>
              <a:rPr lang="en-US" dirty="0" smtClean="0"/>
              <a:t>Companies</a:t>
            </a:r>
            <a:endParaRPr lang="en-US" dirty="0"/>
          </a:p>
        </p:txBody>
      </p:sp>
      <p:sp>
        <p:nvSpPr>
          <p:cNvPr id="8" name="TextBox 7"/>
          <p:cNvSpPr txBox="1"/>
          <p:nvPr/>
        </p:nvSpPr>
        <p:spPr>
          <a:xfrm>
            <a:off x="7428316" y="3547706"/>
            <a:ext cx="1488959" cy="369332"/>
          </a:xfrm>
          <a:prstGeom prst="rect">
            <a:avLst/>
          </a:prstGeom>
          <a:noFill/>
        </p:spPr>
        <p:txBody>
          <a:bodyPr wrap="none" rtlCol="0">
            <a:spAutoFit/>
          </a:bodyPr>
          <a:lstStyle/>
          <a:p>
            <a:r>
              <a:rPr lang="en-US" dirty="0" smtClean="0"/>
              <a:t>Non-Employers</a:t>
            </a:r>
            <a:endParaRPr lang="en-US" dirty="0"/>
          </a:p>
        </p:txBody>
      </p:sp>
    </p:spTree>
    <p:extLst>
      <p:ext uri="{BB962C8B-B14F-4D97-AF65-F5344CB8AC3E}">
        <p14:creationId xmlns:p14="http://schemas.microsoft.com/office/powerpoint/2010/main" val="9292723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Fishery Resilience 5</a:t>
            </a:r>
          </a:p>
        </p:txBody>
      </p:sp>
      <p:sp>
        <p:nvSpPr>
          <p:cNvPr id="3" name="Content Placeholder 2"/>
          <p:cNvSpPr>
            <a:spLocks noGrp="1"/>
          </p:cNvSpPr>
          <p:nvPr>
            <p:ph idx="1"/>
          </p:nvPr>
        </p:nvSpPr>
        <p:spPr/>
        <p:txBody>
          <a:bodyPr/>
          <a:lstStyle/>
          <a:p>
            <a:pPr marL="0" indent="0">
              <a:buNone/>
            </a:pPr>
            <a:r>
              <a:rPr lang="en-US" dirty="0" smtClean="0"/>
              <a:t>Risk of reduced fishing business resilience due to access to emerging markets/opportunities</a:t>
            </a:r>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lvl="0"/>
            <a:r>
              <a:rPr lang="en-US" sz="2000" b="1" dirty="0">
                <a:solidFill>
                  <a:srgbClr val="00467F"/>
                </a:solidFill>
              </a:rPr>
              <a:t>Economic Elements</a:t>
            </a:r>
            <a:endParaRPr lang="en-US" dirty="0"/>
          </a:p>
        </p:txBody>
      </p:sp>
      <p:sp>
        <p:nvSpPr>
          <p:cNvPr id="5" name="TextBox 4"/>
          <p:cNvSpPr txBox="1"/>
          <p:nvPr/>
        </p:nvSpPr>
        <p:spPr>
          <a:xfrm>
            <a:off x="378256" y="2533461"/>
            <a:ext cx="8403458" cy="830997"/>
          </a:xfrm>
          <a:prstGeom prst="rect">
            <a:avLst/>
          </a:prstGeom>
          <a:noFill/>
        </p:spPr>
        <p:txBody>
          <a:bodyPr wrap="square" rtlCol="0">
            <a:spAutoFit/>
          </a:bodyPr>
          <a:lstStyle/>
          <a:p>
            <a:pPr algn="ctr"/>
            <a:r>
              <a:rPr lang="en-US" sz="2400" i="1" dirty="0"/>
              <a:t>The EOP Committee and Advisors </a:t>
            </a:r>
            <a:r>
              <a:rPr lang="en-US" sz="2400" i="1" dirty="0" smtClean="0"/>
              <a:t>suggest removing </a:t>
            </a:r>
            <a:r>
              <a:rPr lang="en-US" sz="2400" i="1" dirty="0"/>
              <a:t>this element from formal assessment </a:t>
            </a:r>
            <a:r>
              <a:rPr lang="en-US" sz="2400" i="1" dirty="0" smtClean="0"/>
              <a:t>due to overlap with Management Elements.</a:t>
            </a:r>
            <a:endParaRPr lang="en-US" sz="2400" i="1" dirty="0"/>
          </a:p>
        </p:txBody>
      </p:sp>
    </p:spTree>
    <p:extLst>
      <p:ext uri="{BB962C8B-B14F-4D97-AF65-F5344CB8AC3E}">
        <p14:creationId xmlns:p14="http://schemas.microsoft.com/office/powerpoint/2010/main" val="39234430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Commercial Employment</a:t>
            </a:r>
          </a:p>
        </p:txBody>
      </p:sp>
      <p:sp>
        <p:nvSpPr>
          <p:cNvPr id="3" name="Content Placeholder 2"/>
          <p:cNvSpPr>
            <a:spLocks noGrp="1"/>
          </p:cNvSpPr>
          <p:nvPr>
            <p:ph idx="1"/>
          </p:nvPr>
        </p:nvSpPr>
        <p:spPr>
          <a:xfrm>
            <a:off x="457200" y="905470"/>
            <a:ext cx="4118736" cy="3394472"/>
          </a:xfrm>
        </p:spPr>
        <p:txBody>
          <a:bodyPr/>
          <a:lstStyle/>
          <a:p>
            <a:pPr marL="0" indent="0">
              <a:buNone/>
            </a:pPr>
            <a:r>
              <a:rPr lang="en-US" dirty="0"/>
              <a:t>This element is applied at the state level. This element ranks the risk of not optimizing employment opportunities in the commercial sector.</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lvl="0"/>
            <a:r>
              <a:rPr lang="en-US" sz="2000" b="1" dirty="0">
                <a:solidFill>
                  <a:srgbClr val="00467F"/>
                </a:solidFill>
              </a:rPr>
              <a:t>Economic Elements</a:t>
            </a:r>
            <a:endParaRPr lang="en-US" dirty="0"/>
          </a:p>
        </p:txBody>
      </p:sp>
      <p:pic>
        <p:nvPicPr>
          <p:cNvPr id="5" name="Picture 4" descr="CommJobs-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7730" y="342901"/>
            <a:ext cx="3900717" cy="4307243"/>
          </a:xfrm>
          <a:prstGeom prst="rect">
            <a:avLst/>
          </a:prstGeom>
        </p:spPr>
      </p:pic>
      <p:sp>
        <p:nvSpPr>
          <p:cNvPr id="6" name="TextBox 5"/>
          <p:cNvSpPr txBox="1"/>
          <p:nvPr/>
        </p:nvSpPr>
        <p:spPr>
          <a:xfrm>
            <a:off x="8651179" y="543562"/>
            <a:ext cx="444240" cy="369332"/>
          </a:xfrm>
          <a:prstGeom prst="rect">
            <a:avLst/>
          </a:prstGeom>
          <a:noFill/>
        </p:spPr>
        <p:txBody>
          <a:bodyPr wrap="none" rtlCol="0">
            <a:spAutoFit/>
          </a:bodyPr>
          <a:lstStyle/>
          <a:p>
            <a:r>
              <a:rPr lang="en-US" dirty="0" smtClean="0"/>
              <a:t>NY</a:t>
            </a:r>
            <a:endParaRPr lang="en-US" dirty="0"/>
          </a:p>
        </p:txBody>
      </p:sp>
      <p:sp>
        <p:nvSpPr>
          <p:cNvPr id="7" name="TextBox 6"/>
          <p:cNvSpPr txBox="1"/>
          <p:nvPr/>
        </p:nvSpPr>
        <p:spPr>
          <a:xfrm>
            <a:off x="8665325" y="1399597"/>
            <a:ext cx="415949" cy="369332"/>
          </a:xfrm>
          <a:prstGeom prst="rect">
            <a:avLst/>
          </a:prstGeom>
          <a:noFill/>
        </p:spPr>
        <p:txBody>
          <a:bodyPr wrap="none" rtlCol="0">
            <a:spAutoFit/>
          </a:bodyPr>
          <a:lstStyle/>
          <a:p>
            <a:r>
              <a:rPr lang="en-US" dirty="0" smtClean="0"/>
              <a:t>NJ</a:t>
            </a:r>
            <a:endParaRPr lang="en-US" dirty="0"/>
          </a:p>
        </p:txBody>
      </p:sp>
      <p:sp>
        <p:nvSpPr>
          <p:cNvPr id="8" name="TextBox 7"/>
          <p:cNvSpPr txBox="1"/>
          <p:nvPr/>
        </p:nvSpPr>
        <p:spPr>
          <a:xfrm>
            <a:off x="8649545" y="2198528"/>
            <a:ext cx="447508" cy="369332"/>
          </a:xfrm>
          <a:prstGeom prst="rect">
            <a:avLst/>
          </a:prstGeom>
          <a:noFill/>
        </p:spPr>
        <p:txBody>
          <a:bodyPr wrap="none" rtlCol="0">
            <a:spAutoFit/>
          </a:bodyPr>
          <a:lstStyle/>
          <a:p>
            <a:r>
              <a:rPr lang="en-US" dirty="0" smtClean="0"/>
              <a:t>DE</a:t>
            </a:r>
            <a:endParaRPr lang="en-US" dirty="0"/>
          </a:p>
        </p:txBody>
      </p:sp>
      <p:sp>
        <p:nvSpPr>
          <p:cNvPr id="9" name="TextBox 8"/>
          <p:cNvSpPr txBox="1"/>
          <p:nvPr/>
        </p:nvSpPr>
        <p:spPr>
          <a:xfrm>
            <a:off x="8633822" y="3001739"/>
            <a:ext cx="478955" cy="369332"/>
          </a:xfrm>
          <a:prstGeom prst="rect">
            <a:avLst/>
          </a:prstGeom>
          <a:noFill/>
        </p:spPr>
        <p:txBody>
          <a:bodyPr wrap="none" rtlCol="0">
            <a:spAutoFit/>
          </a:bodyPr>
          <a:lstStyle/>
          <a:p>
            <a:r>
              <a:rPr lang="en-US" dirty="0" smtClean="0"/>
              <a:t>MD</a:t>
            </a:r>
            <a:endParaRPr lang="en-US" dirty="0"/>
          </a:p>
        </p:txBody>
      </p:sp>
      <p:sp>
        <p:nvSpPr>
          <p:cNvPr id="10" name="TextBox 9"/>
          <p:cNvSpPr txBox="1"/>
          <p:nvPr/>
        </p:nvSpPr>
        <p:spPr>
          <a:xfrm>
            <a:off x="8665550" y="3846937"/>
            <a:ext cx="415498" cy="369332"/>
          </a:xfrm>
          <a:prstGeom prst="rect">
            <a:avLst/>
          </a:prstGeom>
          <a:noFill/>
        </p:spPr>
        <p:txBody>
          <a:bodyPr wrap="none" rtlCol="0">
            <a:spAutoFit/>
          </a:bodyPr>
          <a:lstStyle/>
          <a:p>
            <a:r>
              <a:rPr lang="en-US" dirty="0" smtClean="0"/>
              <a:t>VA</a:t>
            </a:r>
            <a:endParaRPr lang="en-US" dirty="0"/>
          </a:p>
        </p:txBody>
      </p:sp>
    </p:spTree>
    <p:extLst>
      <p:ext uri="{BB962C8B-B14F-4D97-AF65-F5344CB8AC3E}">
        <p14:creationId xmlns:p14="http://schemas.microsoft.com/office/powerpoint/2010/main" val="25532768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Recreational Employment</a:t>
            </a:r>
          </a:p>
        </p:txBody>
      </p:sp>
      <p:sp>
        <p:nvSpPr>
          <p:cNvPr id="3" name="Content Placeholder 2"/>
          <p:cNvSpPr>
            <a:spLocks noGrp="1"/>
          </p:cNvSpPr>
          <p:nvPr>
            <p:ph idx="1"/>
          </p:nvPr>
        </p:nvSpPr>
        <p:spPr>
          <a:xfrm>
            <a:off x="457200" y="905470"/>
            <a:ext cx="4234184" cy="3394472"/>
          </a:xfrm>
        </p:spPr>
        <p:txBody>
          <a:bodyPr/>
          <a:lstStyle/>
          <a:p>
            <a:pPr marL="0" indent="0">
              <a:buNone/>
            </a:pPr>
            <a:r>
              <a:rPr lang="en-US" dirty="0"/>
              <a:t>This element is applied at the state level. This element ranks the risk of not optimizing employment opportunities in the recreational sector</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lvl="0"/>
            <a:r>
              <a:rPr lang="en-US" sz="2000" b="1" dirty="0">
                <a:solidFill>
                  <a:srgbClr val="00467F"/>
                </a:solidFill>
              </a:rPr>
              <a:t>Economic Elements</a:t>
            </a:r>
            <a:endParaRPr lang="en-US" dirty="0"/>
          </a:p>
        </p:txBody>
      </p:sp>
      <p:pic>
        <p:nvPicPr>
          <p:cNvPr id="5" name="Picture 4" descr="RecJobs-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2408" y="346399"/>
            <a:ext cx="3954586" cy="4366727"/>
          </a:xfrm>
          <a:prstGeom prst="rect">
            <a:avLst/>
          </a:prstGeom>
        </p:spPr>
      </p:pic>
      <p:sp>
        <p:nvSpPr>
          <p:cNvPr id="6" name="TextBox 5"/>
          <p:cNvSpPr txBox="1"/>
          <p:nvPr/>
        </p:nvSpPr>
        <p:spPr>
          <a:xfrm>
            <a:off x="8651179" y="543562"/>
            <a:ext cx="444240" cy="369332"/>
          </a:xfrm>
          <a:prstGeom prst="rect">
            <a:avLst/>
          </a:prstGeom>
          <a:noFill/>
        </p:spPr>
        <p:txBody>
          <a:bodyPr wrap="none" rtlCol="0">
            <a:spAutoFit/>
          </a:bodyPr>
          <a:lstStyle/>
          <a:p>
            <a:r>
              <a:rPr lang="en-US" dirty="0" smtClean="0"/>
              <a:t>NY</a:t>
            </a:r>
            <a:endParaRPr lang="en-US" dirty="0"/>
          </a:p>
        </p:txBody>
      </p:sp>
      <p:sp>
        <p:nvSpPr>
          <p:cNvPr id="7" name="TextBox 6"/>
          <p:cNvSpPr txBox="1"/>
          <p:nvPr/>
        </p:nvSpPr>
        <p:spPr>
          <a:xfrm>
            <a:off x="8665325" y="1399597"/>
            <a:ext cx="415949" cy="369332"/>
          </a:xfrm>
          <a:prstGeom prst="rect">
            <a:avLst/>
          </a:prstGeom>
          <a:noFill/>
        </p:spPr>
        <p:txBody>
          <a:bodyPr wrap="none" rtlCol="0">
            <a:spAutoFit/>
          </a:bodyPr>
          <a:lstStyle/>
          <a:p>
            <a:r>
              <a:rPr lang="en-US" dirty="0" smtClean="0"/>
              <a:t>NJ</a:t>
            </a:r>
            <a:endParaRPr lang="en-US" dirty="0"/>
          </a:p>
        </p:txBody>
      </p:sp>
      <p:sp>
        <p:nvSpPr>
          <p:cNvPr id="8" name="TextBox 7"/>
          <p:cNvSpPr txBox="1"/>
          <p:nvPr/>
        </p:nvSpPr>
        <p:spPr>
          <a:xfrm>
            <a:off x="8649545" y="2198528"/>
            <a:ext cx="447508" cy="369332"/>
          </a:xfrm>
          <a:prstGeom prst="rect">
            <a:avLst/>
          </a:prstGeom>
          <a:noFill/>
        </p:spPr>
        <p:txBody>
          <a:bodyPr wrap="none" rtlCol="0">
            <a:spAutoFit/>
          </a:bodyPr>
          <a:lstStyle/>
          <a:p>
            <a:r>
              <a:rPr lang="en-US" dirty="0" smtClean="0"/>
              <a:t>DE</a:t>
            </a:r>
            <a:endParaRPr lang="en-US" dirty="0"/>
          </a:p>
        </p:txBody>
      </p:sp>
      <p:sp>
        <p:nvSpPr>
          <p:cNvPr id="9" name="TextBox 8"/>
          <p:cNvSpPr txBox="1"/>
          <p:nvPr/>
        </p:nvSpPr>
        <p:spPr>
          <a:xfrm>
            <a:off x="8633822" y="3001739"/>
            <a:ext cx="478955" cy="369332"/>
          </a:xfrm>
          <a:prstGeom prst="rect">
            <a:avLst/>
          </a:prstGeom>
          <a:noFill/>
        </p:spPr>
        <p:txBody>
          <a:bodyPr wrap="none" rtlCol="0">
            <a:spAutoFit/>
          </a:bodyPr>
          <a:lstStyle/>
          <a:p>
            <a:r>
              <a:rPr lang="en-US" dirty="0" smtClean="0"/>
              <a:t>MD</a:t>
            </a:r>
            <a:endParaRPr lang="en-US" dirty="0"/>
          </a:p>
        </p:txBody>
      </p:sp>
      <p:sp>
        <p:nvSpPr>
          <p:cNvPr id="10" name="TextBox 9"/>
          <p:cNvSpPr txBox="1"/>
          <p:nvPr/>
        </p:nvSpPr>
        <p:spPr>
          <a:xfrm>
            <a:off x="8665550" y="3846937"/>
            <a:ext cx="415498" cy="369332"/>
          </a:xfrm>
          <a:prstGeom prst="rect">
            <a:avLst/>
          </a:prstGeom>
          <a:noFill/>
        </p:spPr>
        <p:txBody>
          <a:bodyPr wrap="none" rtlCol="0">
            <a:spAutoFit/>
          </a:bodyPr>
          <a:lstStyle/>
          <a:p>
            <a:r>
              <a:rPr lang="en-US" dirty="0" smtClean="0"/>
              <a:t>VA</a:t>
            </a:r>
            <a:endParaRPr lang="en-US" dirty="0"/>
          </a:p>
        </p:txBody>
      </p:sp>
    </p:spTree>
    <p:extLst>
      <p:ext uri="{BB962C8B-B14F-4D97-AF65-F5344CB8AC3E}">
        <p14:creationId xmlns:p14="http://schemas.microsoft.com/office/powerpoint/2010/main" val="19908343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2156"/>
            <a:ext cx="8229600" cy="579188"/>
          </a:xfrm>
        </p:spPr>
        <p:txBody>
          <a:bodyPr>
            <a:normAutofit fontScale="90000"/>
          </a:bodyPr>
          <a:lstStyle/>
          <a:p>
            <a:pPr algn="ctr"/>
            <a:r>
              <a:rPr lang="en-US" dirty="0" smtClean="0"/>
              <a:t>Social Elements</a:t>
            </a:r>
            <a:endParaRPr lang="en-US" dirty="0"/>
          </a:p>
        </p:txBody>
      </p:sp>
    </p:spTree>
    <p:extLst>
      <p:ext uri="{BB962C8B-B14F-4D97-AF65-F5344CB8AC3E}">
        <p14:creationId xmlns:p14="http://schemas.microsoft.com/office/powerpoint/2010/main" val="417492102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 of reduced community resilience</a:t>
            </a:r>
          </a:p>
        </p:txBody>
      </p:sp>
      <p:sp>
        <p:nvSpPr>
          <p:cNvPr id="3" name="Content Placeholder 2"/>
          <p:cNvSpPr>
            <a:spLocks noGrp="1"/>
          </p:cNvSpPr>
          <p:nvPr>
            <p:ph idx="1"/>
          </p:nvPr>
        </p:nvSpPr>
        <p:spPr>
          <a:xfrm>
            <a:off x="457200" y="905470"/>
            <a:ext cx="4118736" cy="3394472"/>
          </a:xfrm>
        </p:spPr>
        <p:txBody>
          <a:bodyPr>
            <a:normAutofit fontScale="85000" lnSpcReduction="20000"/>
          </a:bodyPr>
          <a:lstStyle/>
          <a:p>
            <a:pPr marL="0" indent="0">
              <a:buNone/>
            </a:pPr>
            <a:r>
              <a:rPr lang="en-US" dirty="0"/>
              <a:t>This element is applied at the ecosystem </a:t>
            </a:r>
            <a:r>
              <a:rPr lang="en-US" dirty="0" smtClean="0"/>
              <a:t>level and </a:t>
            </a:r>
            <a:r>
              <a:rPr lang="en-US" dirty="0"/>
              <a:t>ranks the risk to maintaining human </a:t>
            </a:r>
            <a:r>
              <a:rPr lang="en-US" dirty="0" smtClean="0"/>
              <a:t>community resilience. The </a:t>
            </a:r>
            <a:r>
              <a:rPr lang="en-US" dirty="0"/>
              <a:t>number of distinct </a:t>
            </a:r>
            <a:r>
              <a:rPr lang="en-US" dirty="0" smtClean="0"/>
              <a:t>fleets, diversity </a:t>
            </a:r>
            <a:r>
              <a:rPr lang="en-US" dirty="0"/>
              <a:t>of revenue across </a:t>
            </a:r>
            <a:r>
              <a:rPr lang="en-US" dirty="0" smtClean="0"/>
              <a:t>fleets, and social </a:t>
            </a:r>
            <a:r>
              <a:rPr lang="en-US" dirty="0"/>
              <a:t>vulnerability </a:t>
            </a:r>
            <a:r>
              <a:rPr lang="en-US" dirty="0" smtClean="0"/>
              <a:t>indicators evaluate community resilience.</a:t>
            </a:r>
            <a:endParaRPr lang="en-US" dirty="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lvl="0"/>
            <a:r>
              <a:rPr lang="en-US" sz="2000" b="1" dirty="0" smtClean="0">
                <a:solidFill>
                  <a:srgbClr val="00467F"/>
                </a:solidFill>
              </a:rPr>
              <a:t>Social Elements</a:t>
            </a:r>
            <a:endParaRPr lang="en-US" dirty="0"/>
          </a:p>
        </p:txBody>
      </p:sp>
      <p:pic>
        <p:nvPicPr>
          <p:cNvPr id="5" name="Picture 4" descr="Fleet Diversity-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394" y="905471"/>
            <a:ext cx="3455566" cy="2061885"/>
          </a:xfrm>
          <a:prstGeom prst="rect">
            <a:avLst/>
          </a:prstGeom>
        </p:spPr>
      </p:pic>
      <p:pic>
        <p:nvPicPr>
          <p:cNvPr id="6" name="Picture 5" descr="Screen Shot 2017-10-10 at 7.12.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533" y="3050140"/>
            <a:ext cx="3217875" cy="1674184"/>
          </a:xfrm>
          <a:prstGeom prst="rect">
            <a:avLst/>
          </a:prstGeom>
        </p:spPr>
      </p:pic>
      <p:sp>
        <p:nvSpPr>
          <p:cNvPr id="7" name="TextBox 6"/>
          <p:cNvSpPr txBox="1"/>
          <p:nvPr/>
        </p:nvSpPr>
        <p:spPr>
          <a:xfrm>
            <a:off x="7734275" y="873980"/>
            <a:ext cx="837038" cy="276999"/>
          </a:xfrm>
          <a:prstGeom prst="rect">
            <a:avLst/>
          </a:prstGeom>
          <a:noFill/>
        </p:spPr>
        <p:txBody>
          <a:bodyPr wrap="none" rtlCol="0">
            <a:spAutoFit/>
          </a:bodyPr>
          <a:lstStyle/>
          <a:p>
            <a:r>
              <a:rPr lang="en-US" sz="1200" dirty="0" smtClean="0"/>
              <a:t>Fleet Count</a:t>
            </a:r>
            <a:endParaRPr lang="en-US" sz="1200" dirty="0"/>
          </a:p>
        </p:txBody>
      </p:sp>
      <p:sp>
        <p:nvSpPr>
          <p:cNvPr id="8" name="TextBox 7"/>
          <p:cNvSpPr txBox="1"/>
          <p:nvPr/>
        </p:nvSpPr>
        <p:spPr>
          <a:xfrm>
            <a:off x="7608380" y="1698184"/>
            <a:ext cx="984088" cy="276999"/>
          </a:xfrm>
          <a:prstGeom prst="rect">
            <a:avLst/>
          </a:prstGeom>
          <a:noFill/>
        </p:spPr>
        <p:txBody>
          <a:bodyPr wrap="none" rtlCol="0">
            <a:spAutoFit/>
          </a:bodyPr>
          <a:lstStyle/>
          <a:p>
            <a:r>
              <a:rPr lang="en-US" sz="1200" dirty="0" smtClean="0"/>
              <a:t>Fleet Diversity</a:t>
            </a:r>
            <a:endParaRPr lang="en-US" sz="1200" dirty="0"/>
          </a:p>
        </p:txBody>
      </p:sp>
    </p:spTree>
    <p:extLst>
      <p:ext uri="{BB962C8B-B14F-4D97-AF65-F5344CB8AC3E}">
        <p14:creationId xmlns:p14="http://schemas.microsoft.com/office/powerpoint/2010/main" val="25777990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Commercial Food Production</a:t>
            </a:r>
          </a:p>
        </p:txBody>
      </p:sp>
      <p:sp>
        <p:nvSpPr>
          <p:cNvPr id="3" name="Content Placeholder 2"/>
          <p:cNvSpPr>
            <a:spLocks noGrp="1"/>
          </p:cNvSpPr>
          <p:nvPr>
            <p:ph idx="1"/>
          </p:nvPr>
        </p:nvSpPr>
        <p:spPr>
          <a:xfrm>
            <a:off x="457200" y="905470"/>
            <a:ext cx="4129231" cy="3394472"/>
          </a:xfrm>
        </p:spPr>
        <p:txBody>
          <a:bodyPr>
            <a:normAutofit lnSpcReduction="10000"/>
          </a:bodyPr>
          <a:lstStyle/>
          <a:p>
            <a:pPr marL="0" indent="0">
              <a:buNone/>
            </a:pPr>
            <a:r>
              <a:rPr lang="en-US" dirty="0"/>
              <a:t>This element is applied at the ecosystem </a:t>
            </a:r>
            <a:r>
              <a:rPr lang="en-US" dirty="0" smtClean="0"/>
              <a:t>level and </a:t>
            </a:r>
            <a:r>
              <a:rPr lang="en-US" dirty="0"/>
              <a:t>describes the risk of not optimizing domestic seafood production from MAFMC managed species.</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lvl="0"/>
            <a:r>
              <a:rPr lang="en-US" sz="2000" b="1" dirty="0">
                <a:solidFill>
                  <a:srgbClr val="00467F"/>
                </a:solidFill>
              </a:rPr>
              <a:t>Social Elements</a:t>
            </a:r>
            <a:endParaRPr lang="en-US" dirty="0"/>
          </a:p>
        </p:txBody>
      </p:sp>
      <p:pic>
        <p:nvPicPr>
          <p:cNvPr id="6" name="Picture 5"/>
          <p:cNvPicPr>
            <a:picLocks noChangeAspect="1"/>
          </p:cNvPicPr>
          <p:nvPr/>
        </p:nvPicPr>
        <p:blipFill>
          <a:blip r:embed="rId2"/>
          <a:stretch>
            <a:fillRect/>
          </a:stretch>
        </p:blipFill>
        <p:spPr>
          <a:xfrm>
            <a:off x="4557921" y="1249136"/>
            <a:ext cx="4596573" cy="2841410"/>
          </a:xfrm>
          <a:prstGeom prst="rect">
            <a:avLst/>
          </a:prstGeom>
        </p:spPr>
      </p:pic>
    </p:spTree>
    <p:extLst>
      <p:ext uri="{BB962C8B-B14F-4D97-AF65-F5344CB8AC3E}">
        <p14:creationId xmlns:p14="http://schemas.microsoft.com/office/powerpoint/2010/main" val="34483706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Recreational Food Production</a:t>
            </a:r>
          </a:p>
        </p:txBody>
      </p:sp>
      <p:sp>
        <p:nvSpPr>
          <p:cNvPr id="3" name="Content Placeholder 2"/>
          <p:cNvSpPr>
            <a:spLocks noGrp="1"/>
          </p:cNvSpPr>
          <p:nvPr>
            <p:ph idx="1"/>
          </p:nvPr>
        </p:nvSpPr>
        <p:spPr>
          <a:xfrm>
            <a:off x="457200" y="905470"/>
            <a:ext cx="4139726" cy="3394472"/>
          </a:xfrm>
        </p:spPr>
        <p:txBody>
          <a:bodyPr>
            <a:normAutofit lnSpcReduction="10000"/>
          </a:bodyPr>
          <a:lstStyle/>
          <a:p>
            <a:pPr marL="0" indent="0">
              <a:buNone/>
            </a:pPr>
            <a:r>
              <a:rPr lang="en-US" dirty="0"/>
              <a:t>This element is applied at the ecosystem level and describes the risk of not optimizing domestic seafood production from MAFMC managed species.</a:t>
            </a:r>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lvl="0"/>
            <a:r>
              <a:rPr lang="en-US" sz="2000" b="1" dirty="0">
                <a:solidFill>
                  <a:srgbClr val="00467F"/>
                </a:solidFill>
              </a:rPr>
              <a:t>Social Elements</a:t>
            </a:r>
            <a:endParaRPr lang="en-US" dirty="0"/>
          </a:p>
        </p:txBody>
      </p:sp>
      <p:pic>
        <p:nvPicPr>
          <p:cNvPr id="5" name="Picture 4" descr="RecFood-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325" y="1346902"/>
            <a:ext cx="4597400" cy="2768600"/>
          </a:xfrm>
          <a:prstGeom prst="rect">
            <a:avLst/>
          </a:prstGeom>
        </p:spPr>
      </p:pic>
    </p:spTree>
    <p:extLst>
      <p:ext uri="{BB962C8B-B14F-4D97-AF65-F5344CB8AC3E}">
        <p14:creationId xmlns:p14="http://schemas.microsoft.com/office/powerpoint/2010/main" val="22673331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Elements</a:t>
            </a:r>
            <a:endParaRPr lang="en-US" dirty="0"/>
          </a:p>
        </p:txBody>
      </p:sp>
      <p:sp>
        <p:nvSpPr>
          <p:cNvPr id="3" name="Content Placeholder 2"/>
          <p:cNvSpPr>
            <a:spLocks noGrp="1"/>
          </p:cNvSpPr>
          <p:nvPr>
            <p:ph idx="1"/>
          </p:nvPr>
        </p:nvSpPr>
        <p:spPr/>
        <p:txBody>
          <a:bodyPr>
            <a:normAutofit/>
          </a:bodyPr>
          <a:lstStyle/>
          <a:p>
            <a:pPr marL="0" indent="0">
              <a:buNone/>
            </a:pPr>
            <a:endParaRPr lang="en-US" sz="1600" dirty="0" smtClean="0"/>
          </a:p>
          <a:p>
            <a:pPr marL="0" indent="0">
              <a:buNone/>
            </a:pPr>
            <a:r>
              <a:rPr lang="en-US" dirty="0" smtClean="0"/>
              <a:t>Ecological</a:t>
            </a:r>
          </a:p>
          <a:p>
            <a:pPr marL="0" indent="0">
              <a:buNone/>
            </a:pPr>
            <a:r>
              <a:rPr lang="en-US" dirty="0" smtClean="0"/>
              <a:t>Economic</a:t>
            </a:r>
            <a:endParaRPr lang="en-US" dirty="0"/>
          </a:p>
          <a:p>
            <a:pPr marL="0" indent="0">
              <a:buNone/>
            </a:pPr>
            <a:r>
              <a:rPr lang="en-US" dirty="0" smtClean="0"/>
              <a:t>Social</a:t>
            </a:r>
          </a:p>
          <a:p>
            <a:pPr marL="0" indent="0">
              <a:buNone/>
            </a:pPr>
            <a:r>
              <a:rPr lang="en-US" dirty="0" smtClean="0"/>
              <a:t>Food Production</a:t>
            </a:r>
          </a:p>
          <a:p>
            <a:pPr marL="0" indent="0">
              <a:buNone/>
            </a:pPr>
            <a:r>
              <a:rPr lang="en-US" dirty="0" smtClean="0"/>
              <a:t>Management</a:t>
            </a:r>
          </a:p>
        </p:txBody>
      </p:sp>
      <p:pic>
        <p:nvPicPr>
          <p:cNvPr id="6" name="Picture 5" descr="Screen Shot 2017-10-10 at 4.58.24 PM.png"/>
          <p:cNvPicPr>
            <a:picLocks noChangeAspect="1"/>
          </p:cNvPicPr>
          <p:nvPr/>
        </p:nvPicPr>
        <p:blipFill rotWithShape="1">
          <a:blip r:embed="rId2">
            <a:extLst>
              <a:ext uri="{28A0092B-C50C-407E-A947-70E740481C1C}">
                <a14:useLocalDpi xmlns:a14="http://schemas.microsoft.com/office/drawing/2010/main" val="0"/>
              </a:ext>
            </a:extLst>
          </a:blip>
          <a:srcRect t="4898" b="4694"/>
          <a:stretch/>
        </p:blipFill>
        <p:spPr>
          <a:xfrm>
            <a:off x="3222044" y="1102179"/>
            <a:ext cx="5548716" cy="31353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05462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Seafood Safety</a:t>
            </a:r>
          </a:p>
        </p:txBody>
      </p:sp>
      <p:sp>
        <p:nvSpPr>
          <p:cNvPr id="3" name="Content Placeholder 2"/>
          <p:cNvSpPr>
            <a:spLocks noGrp="1"/>
          </p:cNvSpPr>
          <p:nvPr>
            <p:ph idx="1"/>
          </p:nvPr>
        </p:nvSpPr>
        <p:spPr>
          <a:xfrm>
            <a:off x="457200" y="905470"/>
            <a:ext cx="4118736" cy="3394472"/>
          </a:xfrm>
        </p:spPr>
        <p:txBody>
          <a:bodyPr/>
          <a:lstStyle/>
          <a:p>
            <a:pPr marL="0" indent="0">
              <a:buNone/>
            </a:pPr>
            <a:r>
              <a:rPr lang="en-US" dirty="0" smtClean="0"/>
              <a:t>Risk of not maintaining market access, human health.</a:t>
            </a:r>
          </a:p>
          <a:p>
            <a:pPr marL="0" indent="0">
              <a:buNone/>
            </a:pPr>
            <a:endParaRPr lang="en-US" dirty="0"/>
          </a:p>
          <a:p>
            <a:pPr marL="0" indent="0">
              <a:buNone/>
            </a:pPr>
            <a:endParaRPr lang="en-US" dirty="0"/>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lvl="0"/>
            <a:r>
              <a:rPr lang="en-US" sz="2000" b="1" dirty="0">
                <a:solidFill>
                  <a:srgbClr val="00467F"/>
                </a:solidFill>
              </a:rPr>
              <a:t>Social Elements</a:t>
            </a:r>
            <a:endParaRPr lang="en-US" dirty="0"/>
          </a:p>
        </p:txBody>
      </p:sp>
      <p:sp>
        <p:nvSpPr>
          <p:cNvPr id="5" name="TextBox 4"/>
          <p:cNvSpPr txBox="1"/>
          <p:nvPr/>
        </p:nvSpPr>
        <p:spPr>
          <a:xfrm>
            <a:off x="378256" y="3709125"/>
            <a:ext cx="8403458" cy="830997"/>
          </a:xfrm>
          <a:prstGeom prst="rect">
            <a:avLst/>
          </a:prstGeom>
          <a:noFill/>
        </p:spPr>
        <p:txBody>
          <a:bodyPr wrap="square" rtlCol="0">
            <a:spAutoFit/>
          </a:bodyPr>
          <a:lstStyle/>
          <a:p>
            <a:pPr algn="ctr"/>
            <a:r>
              <a:rPr lang="en-US" sz="2400" i="1" dirty="0"/>
              <a:t>The EOP Committee and Advisors </a:t>
            </a:r>
            <a:r>
              <a:rPr lang="en-US" sz="2400" i="1" dirty="0" smtClean="0"/>
              <a:t>suggest removing </a:t>
            </a:r>
            <a:r>
              <a:rPr lang="en-US" sz="2400" i="1" dirty="0"/>
              <a:t>this element from formal </a:t>
            </a:r>
            <a:r>
              <a:rPr lang="en-US" sz="2400" i="1" dirty="0" smtClean="0"/>
              <a:t>assessment.</a:t>
            </a:r>
            <a:endParaRPr lang="en-US" sz="2400" i="1" dirty="0"/>
          </a:p>
        </p:txBody>
      </p:sp>
      <p:pic>
        <p:nvPicPr>
          <p:cNvPr id="6" name="Picture 5" descr="Screen Shot 2017-10-10 at 7.17.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709" y="503853"/>
            <a:ext cx="2672453" cy="3097918"/>
          </a:xfrm>
          <a:prstGeom prst="rect">
            <a:avLst/>
          </a:prstGeom>
        </p:spPr>
      </p:pic>
      <p:pic>
        <p:nvPicPr>
          <p:cNvPr id="7" name="Picture 6" descr="Screen Shot 2017-10-10 at 7.17.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8680" y="724289"/>
            <a:ext cx="2515320" cy="2864490"/>
          </a:xfrm>
          <a:prstGeom prst="rect">
            <a:avLst/>
          </a:prstGeom>
        </p:spPr>
      </p:pic>
    </p:spTree>
    <p:extLst>
      <p:ext uri="{BB962C8B-B14F-4D97-AF65-F5344CB8AC3E}">
        <p14:creationId xmlns:p14="http://schemas.microsoft.com/office/powerpoint/2010/main" val="36271847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2156"/>
            <a:ext cx="8229600" cy="579188"/>
          </a:xfrm>
        </p:spPr>
        <p:txBody>
          <a:bodyPr>
            <a:normAutofit fontScale="90000"/>
          </a:bodyPr>
          <a:lstStyle/>
          <a:p>
            <a:pPr algn="ctr"/>
            <a:r>
              <a:rPr lang="en-US" dirty="0" smtClean="0"/>
              <a:t>Management Elements</a:t>
            </a:r>
            <a:endParaRPr lang="en-US" dirty="0"/>
          </a:p>
        </p:txBody>
      </p:sp>
    </p:spTree>
    <p:extLst>
      <p:ext uri="{BB962C8B-B14F-4D97-AF65-F5344CB8AC3E}">
        <p14:creationId xmlns:p14="http://schemas.microsoft.com/office/powerpoint/2010/main" val="41749210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Control</a:t>
            </a:r>
            <a:endParaRPr lang="en-US" dirty="0"/>
          </a:p>
        </p:txBody>
      </p:sp>
      <p:sp>
        <p:nvSpPr>
          <p:cNvPr id="3" name="Content Placeholder 2"/>
          <p:cNvSpPr>
            <a:spLocks noGrp="1"/>
          </p:cNvSpPr>
          <p:nvPr>
            <p:ph idx="1"/>
          </p:nvPr>
        </p:nvSpPr>
        <p:spPr>
          <a:xfrm>
            <a:off x="457199" y="915967"/>
            <a:ext cx="8229603" cy="3394472"/>
          </a:xfrm>
        </p:spPr>
        <p:txBody>
          <a:bodyPr>
            <a:normAutofit/>
          </a:bodyPr>
          <a:lstStyle/>
          <a:p>
            <a:pPr marL="0" indent="0">
              <a:buNone/>
            </a:pPr>
            <a:r>
              <a:rPr lang="en-US" sz="2400" dirty="0"/>
              <a:t>This element is applied at the species level. This element addresses the level of management control in terms of catch measurement and monitoring. Adequate management control indicates low risk of not achieving OY, while poor management control indicates higher risk of not achieving OY. Actual catch is compared with the </a:t>
            </a:r>
            <a:r>
              <a:rPr lang="en-US" sz="2400" dirty="0" smtClean="0"/>
              <a:t>specified </a:t>
            </a:r>
            <a:r>
              <a:rPr lang="en-US" sz="2400" dirty="0"/>
              <a:t>ABC over the most recent five years of fishery history. </a:t>
            </a:r>
            <a:endParaRPr lang="en-US" sz="2400" dirty="0"/>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Management </a:t>
            </a:r>
            <a:r>
              <a:rPr lang="en-US" sz="2000" b="1" dirty="0" smtClean="0">
                <a:solidFill>
                  <a:schemeClr val="tx2"/>
                </a:solidFill>
              </a:rPr>
              <a:t>Elements</a:t>
            </a:r>
            <a:endParaRPr lang="en-US" sz="700" b="1" dirty="0">
              <a:solidFill>
                <a:schemeClr val="tx2"/>
              </a:solidFill>
            </a:endParaRPr>
          </a:p>
        </p:txBody>
      </p:sp>
    </p:spTree>
    <p:extLst>
      <p:ext uri="{BB962C8B-B14F-4D97-AF65-F5344CB8AC3E}">
        <p14:creationId xmlns:p14="http://schemas.microsoft.com/office/powerpoint/2010/main" val="37336445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Technical Interactions</a:t>
            </a:r>
            <a:endParaRPr lang="en-US" dirty="0"/>
          </a:p>
        </p:txBody>
      </p:sp>
      <p:sp>
        <p:nvSpPr>
          <p:cNvPr id="3" name="Content Placeholder 2"/>
          <p:cNvSpPr>
            <a:spLocks noGrp="1"/>
          </p:cNvSpPr>
          <p:nvPr>
            <p:ph idx="1"/>
          </p:nvPr>
        </p:nvSpPr>
        <p:spPr>
          <a:xfrm>
            <a:off x="457199" y="905470"/>
            <a:ext cx="8229603" cy="3394472"/>
          </a:xfrm>
        </p:spPr>
        <p:txBody>
          <a:bodyPr>
            <a:normAutofit/>
          </a:bodyPr>
          <a:lstStyle/>
          <a:p>
            <a:pPr marL="0" indent="0">
              <a:buNone/>
            </a:pPr>
            <a:r>
              <a:rPr lang="en-US" sz="2400" dirty="0"/>
              <a:t>This element is applied at the species level. This element addresses the risk of not achieving OY due to interactions with non-MAFMC managed species, including protected species. Here the risk is caused by negative consequences from fishing activity regulated under MAFMC FMPs which interacts with species managed by other agencies, including </a:t>
            </a:r>
            <a:r>
              <a:rPr lang="en-US" sz="2400" dirty="0" err="1"/>
              <a:t>bycatch</a:t>
            </a:r>
            <a:r>
              <a:rPr lang="en-US" sz="2400" dirty="0"/>
              <a:t> of protected species.</a:t>
            </a:r>
            <a:endParaRPr lang="en-US" sz="2400" dirty="0"/>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Management </a:t>
            </a:r>
            <a:r>
              <a:rPr lang="en-US" sz="2000" b="1" dirty="0" smtClean="0">
                <a:solidFill>
                  <a:schemeClr val="tx2"/>
                </a:solidFill>
              </a:rPr>
              <a:t>Elements</a:t>
            </a:r>
            <a:endParaRPr lang="en-US" sz="700" b="1" dirty="0">
              <a:solidFill>
                <a:schemeClr val="tx2"/>
              </a:solidFill>
            </a:endParaRPr>
          </a:p>
        </p:txBody>
      </p:sp>
    </p:spTree>
    <p:extLst>
      <p:ext uri="{BB962C8B-B14F-4D97-AF65-F5344CB8AC3E}">
        <p14:creationId xmlns:p14="http://schemas.microsoft.com/office/powerpoint/2010/main" val="35857961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Ocean Uses</a:t>
            </a:r>
            <a:endParaRPr lang="en-US" dirty="0"/>
          </a:p>
        </p:txBody>
      </p:sp>
      <p:sp>
        <p:nvSpPr>
          <p:cNvPr id="3" name="Content Placeholder 2"/>
          <p:cNvSpPr>
            <a:spLocks noGrp="1"/>
          </p:cNvSpPr>
          <p:nvPr>
            <p:ph idx="1"/>
          </p:nvPr>
        </p:nvSpPr>
        <p:spPr>
          <a:xfrm>
            <a:off x="457200" y="905470"/>
            <a:ext cx="8229600" cy="3394472"/>
          </a:xfrm>
        </p:spPr>
        <p:txBody>
          <a:bodyPr>
            <a:normAutofit/>
          </a:bodyPr>
          <a:lstStyle/>
          <a:p>
            <a:pPr marL="0" indent="0">
              <a:buNone/>
            </a:pPr>
            <a:r>
              <a:rPr lang="en-US" sz="2400" dirty="0"/>
              <a:t>This element is applied at the species level. This element addresses the risk of fishery displacement or damage of a fishery resource and/or habitat that supports it as a result of non-fishing activities in the ocean. </a:t>
            </a:r>
            <a:endParaRPr lang="en-US" sz="2400" dirty="0"/>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Management </a:t>
            </a:r>
            <a:r>
              <a:rPr lang="en-US" sz="2000" b="1" dirty="0" smtClean="0">
                <a:solidFill>
                  <a:schemeClr val="tx2"/>
                </a:solidFill>
              </a:rPr>
              <a:t>Elements</a:t>
            </a:r>
            <a:endParaRPr lang="en-US" sz="700" b="1" dirty="0">
              <a:solidFill>
                <a:schemeClr val="tx2"/>
              </a:solidFill>
            </a:endParaRPr>
          </a:p>
        </p:txBody>
      </p:sp>
    </p:spTree>
    <p:extLst>
      <p:ext uri="{BB962C8B-B14F-4D97-AF65-F5344CB8AC3E}">
        <p14:creationId xmlns:p14="http://schemas.microsoft.com/office/powerpoint/2010/main" val="358579618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Regulatory Complexity and Stability</a:t>
            </a:r>
            <a:endParaRPr lang="en-US" dirty="0"/>
          </a:p>
        </p:txBody>
      </p:sp>
      <p:sp>
        <p:nvSpPr>
          <p:cNvPr id="3" name="Content Placeholder 2"/>
          <p:cNvSpPr>
            <a:spLocks noGrp="1"/>
          </p:cNvSpPr>
          <p:nvPr>
            <p:ph idx="1"/>
          </p:nvPr>
        </p:nvSpPr>
        <p:spPr>
          <a:xfrm>
            <a:off x="457200" y="905470"/>
            <a:ext cx="8229600" cy="3394472"/>
          </a:xfrm>
        </p:spPr>
        <p:txBody>
          <a:bodyPr>
            <a:normAutofit/>
          </a:bodyPr>
          <a:lstStyle/>
          <a:p>
            <a:pPr marL="0" indent="0">
              <a:buNone/>
            </a:pPr>
            <a:r>
              <a:rPr lang="en-US" sz="2400" dirty="0"/>
              <a:t>This element is applied at the species level. Constituents have frequently raised concerns about the complexity of fishery regulations and the need to simplify them to improve their efficacy. Complex regulations may lead to non-compliance and/or impact other fisheries. </a:t>
            </a:r>
            <a:endParaRPr lang="en-US" sz="2400" dirty="0"/>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Management </a:t>
            </a:r>
            <a:r>
              <a:rPr lang="en-US" sz="2000" b="1" dirty="0" smtClean="0">
                <a:solidFill>
                  <a:schemeClr val="tx2"/>
                </a:solidFill>
              </a:rPr>
              <a:t>Elements</a:t>
            </a:r>
            <a:endParaRPr lang="en-US" sz="700" b="1" dirty="0">
              <a:solidFill>
                <a:schemeClr val="tx2"/>
              </a:solidFill>
            </a:endParaRPr>
          </a:p>
        </p:txBody>
      </p:sp>
    </p:spTree>
    <p:extLst>
      <p:ext uri="{BB962C8B-B14F-4D97-AF65-F5344CB8AC3E}">
        <p14:creationId xmlns:p14="http://schemas.microsoft.com/office/powerpoint/2010/main" val="358579618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Discards</a:t>
            </a:r>
            <a:endParaRPr lang="en-US" dirty="0"/>
          </a:p>
        </p:txBody>
      </p:sp>
      <p:sp>
        <p:nvSpPr>
          <p:cNvPr id="3" name="Content Placeholder 2"/>
          <p:cNvSpPr>
            <a:spLocks noGrp="1"/>
          </p:cNvSpPr>
          <p:nvPr>
            <p:ph idx="1"/>
          </p:nvPr>
        </p:nvSpPr>
        <p:spPr>
          <a:xfrm>
            <a:off x="457200" y="905470"/>
            <a:ext cx="8229604" cy="3394472"/>
          </a:xfrm>
        </p:spPr>
        <p:txBody>
          <a:bodyPr>
            <a:normAutofit/>
          </a:bodyPr>
          <a:lstStyle/>
          <a:p>
            <a:pPr marL="0" indent="0">
              <a:buNone/>
            </a:pPr>
            <a:r>
              <a:rPr lang="en-US" sz="2400" dirty="0"/>
              <a:t>This element is applied at the species level. Stakeholders have identified the reduction of discards as a high priority in the Council management program, especially those caused by regulations since they represent biological and economic waste.  Discards of either the target or non-target species in the fishery would be taken into consideration. </a:t>
            </a:r>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Management </a:t>
            </a:r>
            <a:r>
              <a:rPr lang="en-US" sz="2000" b="1" dirty="0" smtClean="0">
                <a:solidFill>
                  <a:schemeClr val="tx2"/>
                </a:solidFill>
              </a:rPr>
              <a:t>Elements</a:t>
            </a:r>
            <a:endParaRPr lang="en-US" sz="700" b="1" dirty="0">
              <a:solidFill>
                <a:schemeClr val="tx2"/>
              </a:solidFill>
            </a:endParaRPr>
          </a:p>
        </p:txBody>
      </p:sp>
    </p:spTree>
    <p:extLst>
      <p:ext uri="{BB962C8B-B14F-4D97-AF65-F5344CB8AC3E}">
        <p14:creationId xmlns:p14="http://schemas.microsoft.com/office/powerpoint/2010/main" val="358579618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Allocation</a:t>
            </a:r>
            <a:endParaRPr lang="en-US" dirty="0"/>
          </a:p>
        </p:txBody>
      </p:sp>
      <p:sp>
        <p:nvSpPr>
          <p:cNvPr id="3" name="Content Placeholder 2"/>
          <p:cNvSpPr>
            <a:spLocks noGrp="1"/>
          </p:cNvSpPr>
          <p:nvPr>
            <p:ph idx="1"/>
          </p:nvPr>
        </p:nvSpPr>
        <p:spPr>
          <a:xfrm>
            <a:off x="457199" y="905470"/>
            <a:ext cx="8229603" cy="3394472"/>
          </a:xfrm>
        </p:spPr>
        <p:txBody>
          <a:bodyPr>
            <a:normAutofit/>
          </a:bodyPr>
          <a:lstStyle/>
          <a:p>
            <a:pPr marL="0" indent="0">
              <a:buNone/>
            </a:pPr>
            <a:r>
              <a:rPr lang="en-US" sz="2400" dirty="0"/>
              <a:t>This element is applied at the species level. This element addresses the risk of not achieving OY due to spatial mismatch of stocks and management allocations. Indicators for difficulty of allocation include a combination of distribution shifts (see above) and the number of interests (sectors, states, etc.) requiring allocation.</a:t>
            </a:r>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Management </a:t>
            </a:r>
            <a:r>
              <a:rPr lang="en-US" sz="2000" b="1" dirty="0" smtClean="0">
                <a:solidFill>
                  <a:schemeClr val="tx2"/>
                </a:solidFill>
              </a:rPr>
              <a:t>Elements</a:t>
            </a:r>
            <a:endParaRPr lang="en-US" sz="700" b="1" dirty="0">
              <a:solidFill>
                <a:schemeClr val="tx2"/>
              </a:solidFill>
            </a:endParaRPr>
          </a:p>
        </p:txBody>
      </p:sp>
    </p:spTree>
    <p:extLst>
      <p:ext uri="{BB962C8B-B14F-4D97-AF65-F5344CB8AC3E}">
        <p14:creationId xmlns:p14="http://schemas.microsoft.com/office/powerpoint/2010/main" val="259433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endParaRPr lang="en-US" dirty="0"/>
          </a:p>
        </p:txBody>
      </p:sp>
      <p:sp>
        <p:nvSpPr>
          <p:cNvPr id="4" name="Text Placeholder 3"/>
          <p:cNvSpPr>
            <a:spLocks noGrp="1"/>
          </p:cNvSpPr>
          <p:nvPr>
            <p:ph type="body" idx="1"/>
          </p:nvPr>
        </p:nvSpPr>
        <p:spPr/>
        <p:txBody>
          <a:bodyPr/>
          <a:lstStyle/>
          <a:p>
            <a:endParaRPr lang="en-US" dirty="0"/>
          </a:p>
        </p:txBody>
      </p:sp>
      <p:sp>
        <p:nvSpPr>
          <p:cNvPr id="5" name="Slide Number Placeholder 4"/>
          <p:cNvSpPr>
            <a:spLocks noGrp="1"/>
          </p:cNvSpPr>
          <p:nvPr>
            <p:ph type="sldNum" sz="quarter" idx="14"/>
          </p:nvPr>
        </p:nvSpPr>
        <p:spPr/>
        <p:txBody>
          <a:bodyPr/>
          <a:lstStyle/>
          <a:p>
            <a:r>
              <a:rPr lang="en-US" dirty="0" smtClean="0"/>
              <a:t>U.S. Department of Commerce | National Oceanic and Atmospheric Administration | National Marine </a:t>
            </a:r>
            <a:r>
              <a:rPr lang="en-US" smtClean="0"/>
              <a:t>Fisheries Service </a:t>
            </a:r>
            <a:r>
              <a:rPr lang="en-US" dirty="0" smtClean="0"/>
              <a:t>| Page </a:t>
            </a:r>
            <a:fld id="{632D3AEB-7CBE-3049-91AC-335C6B4F5BF6}" type="slidenum">
              <a:rPr lang="en-US" smtClean="0"/>
              <a:pPr/>
              <a:t>38</a:t>
            </a:fld>
            <a:endParaRPr lang="en-US" dirty="0"/>
          </a:p>
        </p:txBody>
      </p:sp>
    </p:spTree>
    <p:extLst>
      <p:ext uri="{BB962C8B-B14F-4D97-AF65-F5344CB8AC3E}">
        <p14:creationId xmlns:p14="http://schemas.microsoft.com/office/powerpoint/2010/main" val="10254822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Species Groupings</a:t>
            </a:r>
            <a:endParaRPr lang="en-US" dirty="0"/>
          </a:p>
        </p:txBody>
      </p:sp>
      <p:sp>
        <p:nvSpPr>
          <p:cNvPr id="3" name="Content Placeholder 2"/>
          <p:cNvSpPr>
            <a:spLocks noGrp="1"/>
          </p:cNvSpPr>
          <p:nvPr>
            <p:ph idx="1"/>
          </p:nvPr>
        </p:nvSpPr>
        <p:spPr/>
        <p:txBody>
          <a:bodyPr numCol="3">
            <a:normAutofit fontScale="62500" lnSpcReduction="20000"/>
          </a:bodyPr>
          <a:lstStyle/>
          <a:p>
            <a:r>
              <a:rPr lang="en-US" dirty="0" smtClean="0"/>
              <a:t>HMS</a:t>
            </a:r>
          </a:p>
          <a:p>
            <a:r>
              <a:rPr lang="en-US" dirty="0" smtClean="0"/>
              <a:t>Monkfish</a:t>
            </a:r>
          </a:p>
          <a:p>
            <a:r>
              <a:rPr lang="en-US" dirty="0" smtClean="0"/>
              <a:t>Scallops</a:t>
            </a:r>
          </a:p>
          <a:p>
            <a:r>
              <a:rPr lang="en-US" dirty="0" smtClean="0"/>
              <a:t>Shrimp</a:t>
            </a:r>
          </a:p>
          <a:p>
            <a:r>
              <a:rPr lang="en-US" dirty="0" smtClean="0"/>
              <a:t>Skate</a:t>
            </a:r>
          </a:p>
          <a:p>
            <a:r>
              <a:rPr lang="en-US" dirty="0" smtClean="0"/>
              <a:t>Herring</a:t>
            </a:r>
          </a:p>
          <a:p>
            <a:r>
              <a:rPr lang="en-US" dirty="0" smtClean="0"/>
              <a:t>Ocean Quahog</a:t>
            </a:r>
          </a:p>
          <a:p>
            <a:r>
              <a:rPr lang="en-US" dirty="0" smtClean="0"/>
              <a:t>Surf Clam</a:t>
            </a:r>
          </a:p>
          <a:p>
            <a:r>
              <a:rPr lang="en-US" dirty="0" smtClean="0"/>
              <a:t>Tilefish</a:t>
            </a:r>
          </a:p>
          <a:p>
            <a:r>
              <a:rPr lang="en-US" dirty="0" smtClean="0"/>
              <a:t>Fluke &amp; Black </a:t>
            </a:r>
            <a:r>
              <a:rPr lang="en-US" dirty="0" err="1" smtClean="0"/>
              <a:t>Seabass</a:t>
            </a:r>
            <a:endParaRPr lang="en-US" dirty="0" smtClean="0"/>
          </a:p>
          <a:p>
            <a:r>
              <a:rPr lang="en-US" dirty="0" smtClean="0"/>
              <a:t>Butterfish &amp; Silver Hake</a:t>
            </a:r>
          </a:p>
          <a:p>
            <a:r>
              <a:rPr lang="en-US" dirty="0" smtClean="0"/>
              <a:t>Bluefish &amp; Scup (separate for Mid-Atlantic)</a:t>
            </a:r>
          </a:p>
          <a:p>
            <a:r>
              <a:rPr lang="en-US" dirty="0" smtClean="0"/>
              <a:t>Spiny Dogfish</a:t>
            </a:r>
          </a:p>
          <a:p>
            <a:r>
              <a:rPr lang="en-US" dirty="0" err="1" smtClean="0"/>
              <a:t>Illex</a:t>
            </a:r>
            <a:endParaRPr lang="en-US" dirty="0" smtClean="0"/>
          </a:p>
          <a:p>
            <a:r>
              <a:rPr lang="en-US" dirty="0" smtClean="0"/>
              <a:t>Longfin Inshore Squid</a:t>
            </a:r>
          </a:p>
          <a:p>
            <a:r>
              <a:rPr lang="en-US" dirty="0" smtClean="0"/>
              <a:t>Lobster</a:t>
            </a:r>
          </a:p>
          <a:p>
            <a:r>
              <a:rPr lang="en-US" dirty="0" smtClean="0"/>
              <a:t>Menhaden</a:t>
            </a:r>
          </a:p>
          <a:p>
            <a:r>
              <a:rPr lang="en-US" dirty="0" smtClean="0"/>
              <a:t>Offshore Hake</a:t>
            </a:r>
          </a:p>
          <a:p>
            <a:r>
              <a:rPr lang="en-US" dirty="0" smtClean="0"/>
              <a:t>Sand Dab</a:t>
            </a:r>
          </a:p>
          <a:p>
            <a:r>
              <a:rPr lang="en-US" dirty="0" smtClean="0"/>
              <a:t>Ocean Pout</a:t>
            </a:r>
          </a:p>
          <a:p>
            <a:r>
              <a:rPr lang="en-US" dirty="0" err="1" smtClean="0"/>
              <a:t>Wolffish</a:t>
            </a:r>
            <a:endParaRPr lang="en-US" dirty="0" smtClean="0"/>
          </a:p>
          <a:p>
            <a:r>
              <a:rPr lang="en-US" dirty="0" smtClean="0"/>
              <a:t>Yellowtail Flounder</a:t>
            </a:r>
          </a:p>
          <a:p>
            <a:r>
              <a:rPr lang="en-US" dirty="0" smtClean="0"/>
              <a:t>Winter Flounder</a:t>
            </a:r>
          </a:p>
          <a:p>
            <a:r>
              <a:rPr lang="en-US" dirty="0" smtClean="0"/>
              <a:t>Unknown Hake</a:t>
            </a:r>
          </a:p>
          <a:p>
            <a:r>
              <a:rPr lang="en-US" dirty="0" smtClean="0"/>
              <a:t>White Hake</a:t>
            </a:r>
          </a:p>
          <a:p>
            <a:r>
              <a:rPr lang="en-US" dirty="0" smtClean="0"/>
              <a:t>Halibut</a:t>
            </a:r>
          </a:p>
          <a:p>
            <a:r>
              <a:rPr lang="en-US" dirty="0" smtClean="0"/>
              <a:t>New England </a:t>
            </a:r>
            <a:r>
              <a:rPr lang="en-US" dirty="0" err="1" smtClean="0"/>
              <a:t>Groundfish</a:t>
            </a:r>
            <a:endParaRPr lang="en-US" dirty="0" smtClean="0"/>
          </a:p>
          <a:p>
            <a:r>
              <a:rPr lang="en-US" dirty="0" smtClean="0"/>
              <a:t>Mid-Atlantic </a:t>
            </a:r>
            <a:r>
              <a:rPr lang="en-US" dirty="0" err="1" smtClean="0"/>
              <a:t>Groundfish</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39</a:t>
            </a:fld>
            <a:endParaRPr lang="en-US" dirty="0"/>
          </a:p>
        </p:txBody>
      </p:sp>
    </p:spTree>
    <p:extLst>
      <p:ext uri="{BB962C8B-B14F-4D97-AF65-F5344CB8AC3E}">
        <p14:creationId xmlns:p14="http://schemas.microsoft.com/office/powerpoint/2010/main" val="29987738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2156"/>
            <a:ext cx="8229600" cy="579188"/>
          </a:xfrm>
        </p:spPr>
        <p:txBody>
          <a:bodyPr>
            <a:normAutofit fontScale="90000"/>
          </a:bodyPr>
          <a:lstStyle/>
          <a:p>
            <a:pPr algn="ctr"/>
            <a:r>
              <a:rPr lang="en-US" dirty="0" smtClean="0"/>
              <a:t>Ecological Elements</a:t>
            </a:r>
            <a:endParaRPr lang="en-US" dirty="0"/>
          </a:p>
        </p:txBody>
      </p:sp>
    </p:spTree>
    <p:extLst>
      <p:ext uri="{BB962C8B-B14F-4D97-AF65-F5344CB8AC3E}">
        <p14:creationId xmlns:p14="http://schemas.microsoft.com/office/powerpoint/2010/main" val="284336974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Fleet Revenue</a:t>
            </a:r>
            <a:endParaRPr lang="en-US" dirty="0"/>
          </a:p>
        </p:txBody>
      </p:sp>
      <p:sp>
        <p:nvSpPr>
          <p:cNvPr id="3" name="Content Placeholder 2"/>
          <p:cNvSpPr>
            <a:spLocks noGrp="1"/>
          </p:cNvSpPr>
          <p:nvPr>
            <p:ph idx="1"/>
          </p:nvPr>
        </p:nvSpPr>
        <p:spPr>
          <a:xfrm>
            <a:off x="1485900" y="905470"/>
            <a:ext cx="2563586" cy="3394472"/>
          </a:xfrm>
        </p:spPr>
        <p:txBody>
          <a:bodyPr>
            <a:normAutofit fontScale="92500" lnSpcReduction="20000"/>
          </a:bodyPr>
          <a:lstStyle/>
          <a:p>
            <a:r>
              <a:rPr lang="en-US" dirty="0" smtClean="0"/>
              <a:t>Lengths categories</a:t>
            </a:r>
          </a:p>
          <a:p>
            <a:pPr marL="728663" lvl="1" indent="-385763">
              <a:buFont typeface="+mj-lt"/>
              <a:buAutoNum type="arabicPeriod"/>
            </a:pPr>
            <a:r>
              <a:rPr lang="en-US" dirty="0" smtClean="0"/>
              <a:t>Less than 30 </a:t>
            </a:r>
            <a:r>
              <a:rPr lang="en-US" dirty="0" err="1" smtClean="0"/>
              <a:t>ft</a:t>
            </a:r>
            <a:endParaRPr lang="en-US" dirty="0" smtClean="0"/>
          </a:p>
          <a:p>
            <a:pPr marL="728663" lvl="1" indent="-385763">
              <a:buFont typeface="+mj-lt"/>
              <a:buAutoNum type="arabicPeriod"/>
            </a:pPr>
            <a:r>
              <a:rPr lang="en-US" dirty="0" smtClean="0"/>
              <a:t>30 to 50 </a:t>
            </a:r>
            <a:r>
              <a:rPr lang="en-US" dirty="0" err="1" smtClean="0"/>
              <a:t>ft</a:t>
            </a:r>
            <a:endParaRPr lang="en-US" dirty="0" smtClean="0"/>
          </a:p>
          <a:p>
            <a:pPr marL="728663" lvl="1" indent="-385763">
              <a:buFont typeface="+mj-lt"/>
              <a:buAutoNum type="arabicPeriod"/>
            </a:pPr>
            <a:r>
              <a:rPr lang="en-US" dirty="0" smtClean="0"/>
              <a:t>50 to 75 </a:t>
            </a:r>
            <a:r>
              <a:rPr lang="en-US" dirty="0" err="1" smtClean="0"/>
              <a:t>ft</a:t>
            </a:r>
            <a:endParaRPr lang="en-US" dirty="0" smtClean="0"/>
          </a:p>
          <a:p>
            <a:pPr marL="728663" lvl="1" indent="-385763">
              <a:buFont typeface="+mj-lt"/>
              <a:buAutoNum type="arabicPeriod"/>
            </a:pPr>
            <a:r>
              <a:rPr lang="en-US" dirty="0" smtClean="0"/>
              <a:t>75 </a:t>
            </a:r>
            <a:r>
              <a:rPr lang="en-US" dirty="0" err="1" smtClean="0"/>
              <a:t>ft</a:t>
            </a:r>
            <a:r>
              <a:rPr lang="en-US" dirty="0" smtClean="0"/>
              <a:t> and above</a:t>
            </a:r>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40</a:t>
            </a:fld>
            <a:endParaRPr lang="en-US" dirty="0"/>
          </a:p>
        </p:txBody>
      </p:sp>
      <p:sp>
        <p:nvSpPr>
          <p:cNvPr id="5" name="Content Placeholder 2"/>
          <p:cNvSpPr txBox="1">
            <a:spLocks/>
          </p:cNvSpPr>
          <p:nvPr/>
        </p:nvSpPr>
        <p:spPr>
          <a:xfrm>
            <a:off x="4402184" y="905469"/>
            <a:ext cx="2550523" cy="3860841"/>
          </a:xfrm>
          <a:prstGeom prst="rect">
            <a:avLst/>
          </a:prstGeom>
        </p:spPr>
        <p:txBody>
          <a:bodyPr vert="horz" lIns="68580" tIns="34290" rIns="68580" bIns="3429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Gear categories</a:t>
            </a:r>
          </a:p>
          <a:p>
            <a:pPr marL="728663" lvl="1" indent="-385763">
              <a:buFont typeface="+mj-lt"/>
              <a:buAutoNum type="arabicPeriod"/>
            </a:pPr>
            <a:r>
              <a:rPr lang="en-US" sz="2400" dirty="0"/>
              <a:t>Bottom Trawl</a:t>
            </a:r>
          </a:p>
          <a:p>
            <a:pPr marL="728663" lvl="1" indent="-385763">
              <a:buFont typeface="+mj-lt"/>
              <a:buAutoNum type="arabicPeriod"/>
            </a:pPr>
            <a:r>
              <a:rPr lang="en-US" sz="2400" dirty="0"/>
              <a:t>Scallop Dredge</a:t>
            </a:r>
          </a:p>
          <a:p>
            <a:pPr marL="728663" lvl="1" indent="-385763">
              <a:buFont typeface="+mj-lt"/>
              <a:buAutoNum type="arabicPeriod"/>
            </a:pPr>
            <a:r>
              <a:rPr lang="en-US" sz="2400" dirty="0"/>
              <a:t>Clam Dredge</a:t>
            </a:r>
          </a:p>
          <a:p>
            <a:pPr marL="728663" lvl="1" indent="-385763">
              <a:buFont typeface="+mj-lt"/>
              <a:buAutoNum type="arabicPeriod"/>
            </a:pPr>
            <a:r>
              <a:rPr lang="en-US" sz="2400" dirty="0"/>
              <a:t>Other Dredge</a:t>
            </a:r>
          </a:p>
          <a:p>
            <a:pPr marL="728663" lvl="1" indent="-385763">
              <a:buFont typeface="+mj-lt"/>
              <a:buAutoNum type="arabicPeriod"/>
            </a:pPr>
            <a:r>
              <a:rPr lang="en-US" sz="2400" dirty="0"/>
              <a:t>Gillnet</a:t>
            </a:r>
          </a:p>
          <a:p>
            <a:pPr marL="728663" lvl="1" indent="-385763">
              <a:buFont typeface="+mj-lt"/>
              <a:buAutoNum type="arabicPeriod"/>
            </a:pPr>
            <a:r>
              <a:rPr lang="en-US" sz="2400" dirty="0"/>
              <a:t>Hand Gear</a:t>
            </a:r>
          </a:p>
          <a:p>
            <a:pPr marL="728663" lvl="1" indent="-385763">
              <a:buFont typeface="+mj-lt"/>
              <a:buAutoNum type="arabicPeriod"/>
            </a:pPr>
            <a:r>
              <a:rPr lang="en-US" sz="2400" dirty="0"/>
              <a:t>Longline</a:t>
            </a:r>
          </a:p>
          <a:p>
            <a:pPr marL="728663" lvl="1" indent="-385763">
              <a:buFont typeface="+mj-lt"/>
              <a:buAutoNum type="arabicPeriod"/>
            </a:pPr>
            <a:r>
              <a:rPr lang="en-US" sz="2400" dirty="0" err="1"/>
              <a:t>Midwater</a:t>
            </a:r>
            <a:r>
              <a:rPr lang="en-US" sz="2400" dirty="0"/>
              <a:t> Trawl</a:t>
            </a:r>
          </a:p>
          <a:p>
            <a:pPr marL="728663" lvl="1" indent="-385763">
              <a:buFont typeface="+mj-lt"/>
              <a:buAutoNum type="arabicPeriod"/>
            </a:pPr>
            <a:r>
              <a:rPr lang="en-US" sz="2400" dirty="0"/>
              <a:t>Pot</a:t>
            </a:r>
          </a:p>
          <a:p>
            <a:pPr marL="728663" lvl="1" indent="-385763">
              <a:buFont typeface="+mj-lt"/>
              <a:buAutoNum type="arabicPeriod"/>
            </a:pPr>
            <a:r>
              <a:rPr lang="en-US" sz="2400" dirty="0"/>
              <a:t>Purse Seine</a:t>
            </a:r>
          </a:p>
          <a:p>
            <a:pPr marL="728663" lvl="1" indent="-385763">
              <a:buFont typeface="+mj-lt"/>
              <a:buAutoNum type="arabicPeriod"/>
            </a:pPr>
            <a:r>
              <a:rPr lang="en-US" sz="2400" dirty="0"/>
              <a:t>Other</a:t>
            </a:r>
          </a:p>
          <a:p>
            <a:pPr lvl="1"/>
            <a:endParaRPr lang="en-US" sz="2400" dirty="0"/>
          </a:p>
        </p:txBody>
      </p:sp>
    </p:spTree>
    <p:extLst>
      <p:ext uri="{BB962C8B-B14F-4D97-AF65-F5344CB8AC3E}">
        <p14:creationId xmlns:p14="http://schemas.microsoft.com/office/powerpoint/2010/main" val="89097515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Groundfish</a:t>
            </a:r>
            <a:endParaRPr lang="en-US" dirty="0"/>
          </a:p>
        </p:txBody>
      </p:sp>
      <p:sp>
        <p:nvSpPr>
          <p:cNvPr id="3" name="Content Placeholder 2"/>
          <p:cNvSpPr>
            <a:spLocks noGrp="1"/>
          </p:cNvSpPr>
          <p:nvPr>
            <p:ph idx="1"/>
          </p:nvPr>
        </p:nvSpPr>
        <p:spPr>
          <a:xfrm>
            <a:off x="1485900" y="905470"/>
            <a:ext cx="2962003" cy="3860840"/>
          </a:xfrm>
        </p:spPr>
        <p:txBody>
          <a:bodyPr numCol="1">
            <a:normAutofit fontScale="70000" lnSpcReduction="20000"/>
          </a:bodyPr>
          <a:lstStyle/>
          <a:p>
            <a:r>
              <a:rPr lang="en-US" dirty="0" smtClean="0"/>
              <a:t>New England</a:t>
            </a:r>
          </a:p>
          <a:p>
            <a:pPr lvl="1"/>
            <a:r>
              <a:rPr lang="en-US" dirty="0" smtClean="0"/>
              <a:t>Cod</a:t>
            </a:r>
          </a:p>
          <a:p>
            <a:pPr lvl="1"/>
            <a:r>
              <a:rPr lang="en-US" dirty="0" smtClean="0"/>
              <a:t>Haddock</a:t>
            </a:r>
          </a:p>
          <a:p>
            <a:pPr lvl="1"/>
            <a:r>
              <a:rPr lang="en-US" dirty="0"/>
              <a:t>Pollock</a:t>
            </a:r>
          </a:p>
          <a:p>
            <a:pPr lvl="1"/>
            <a:r>
              <a:rPr lang="en-US" dirty="0" smtClean="0"/>
              <a:t>Winter Flounder</a:t>
            </a:r>
          </a:p>
          <a:p>
            <a:pPr lvl="1"/>
            <a:r>
              <a:rPr lang="en-US" dirty="0" smtClean="0"/>
              <a:t>Witch Flounder</a:t>
            </a:r>
          </a:p>
          <a:p>
            <a:pPr lvl="1"/>
            <a:r>
              <a:rPr lang="en-US" dirty="0" smtClean="0"/>
              <a:t>Yellowtail Flounder</a:t>
            </a:r>
          </a:p>
          <a:p>
            <a:pPr lvl="1"/>
            <a:r>
              <a:rPr lang="en-US" dirty="0"/>
              <a:t>Plaice</a:t>
            </a:r>
          </a:p>
          <a:p>
            <a:pPr lvl="1"/>
            <a:r>
              <a:rPr lang="en-US" dirty="0" smtClean="0"/>
              <a:t>Redfish</a:t>
            </a:r>
          </a:p>
          <a:p>
            <a:pPr lvl="1"/>
            <a:r>
              <a:rPr lang="en-US" dirty="0" smtClean="0"/>
              <a:t>White Hake</a:t>
            </a:r>
          </a:p>
          <a:p>
            <a:pPr lvl="1"/>
            <a:r>
              <a:rPr lang="en-US" dirty="0"/>
              <a:t>Monkfish</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r>
              <a:rPr lang="en-US" smtClean="0"/>
              <a:t>U.S. Department of Commerce | National Oceanic and Atmospheric Administration | NOAA Fisheries | Page </a:t>
            </a:r>
            <a:fld id="{632D3AEB-7CBE-3049-91AC-335C6B4F5BF6}" type="slidenum">
              <a:rPr lang="en-US" smtClean="0"/>
              <a:pPr/>
              <a:t>41</a:t>
            </a:fld>
            <a:endParaRPr lang="en-US" dirty="0"/>
          </a:p>
        </p:txBody>
      </p:sp>
      <p:sp>
        <p:nvSpPr>
          <p:cNvPr id="5" name="Content Placeholder 2"/>
          <p:cNvSpPr txBox="1">
            <a:spLocks/>
          </p:cNvSpPr>
          <p:nvPr/>
        </p:nvSpPr>
        <p:spPr>
          <a:xfrm>
            <a:off x="4470763" y="898938"/>
            <a:ext cx="2962003" cy="3890194"/>
          </a:xfrm>
          <a:prstGeom prst="rect">
            <a:avLst/>
          </a:prstGeom>
        </p:spPr>
        <p:txBody>
          <a:bodyPr vert="horz" lIns="68580" tIns="34290" rIns="68580" bIns="34290" numCol="1"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Mid-Atlantic</a:t>
            </a:r>
          </a:p>
          <a:p>
            <a:pPr lvl="1"/>
            <a:r>
              <a:rPr lang="en-US" sz="2400" dirty="0"/>
              <a:t>Cod</a:t>
            </a:r>
          </a:p>
          <a:p>
            <a:pPr lvl="1"/>
            <a:r>
              <a:rPr lang="en-US" sz="2400" dirty="0"/>
              <a:t>Haddock</a:t>
            </a:r>
          </a:p>
          <a:p>
            <a:pPr lvl="1"/>
            <a:r>
              <a:rPr lang="en-US" sz="2400" dirty="0" err="1"/>
              <a:t>Wolffish</a:t>
            </a:r>
            <a:endParaRPr lang="en-US" sz="2400" dirty="0"/>
          </a:p>
          <a:p>
            <a:pPr lvl="1"/>
            <a:r>
              <a:rPr lang="en-US" sz="2400" dirty="0"/>
              <a:t>Witch Flounder</a:t>
            </a:r>
          </a:p>
          <a:p>
            <a:pPr lvl="1"/>
            <a:r>
              <a:rPr lang="en-US" sz="2400" dirty="0"/>
              <a:t>Plaice</a:t>
            </a:r>
          </a:p>
          <a:p>
            <a:pPr lvl="1"/>
            <a:r>
              <a:rPr lang="en-US" sz="2400" dirty="0"/>
              <a:t>Unknown Hake</a:t>
            </a:r>
          </a:p>
          <a:p>
            <a:pPr lvl="1"/>
            <a:r>
              <a:rPr lang="en-US" sz="2400" dirty="0"/>
              <a:t>Halibut</a:t>
            </a:r>
          </a:p>
          <a:p>
            <a:pPr lvl="1"/>
            <a:r>
              <a:rPr lang="en-US" sz="2400" dirty="0"/>
              <a:t>Redfish</a:t>
            </a:r>
          </a:p>
          <a:p>
            <a:pPr lvl="1"/>
            <a:r>
              <a:rPr lang="en-US" sz="2400" dirty="0"/>
              <a:t>Sand Dab</a:t>
            </a:r>
          </a:p>
          <a:p>
            <a:pPr lvl="1"/>
            <a:r>
              <a:rPr lang="en-US" sz="2400" dirty="0"/>
              <a:t>Ocean Pout</a:t>
            </a:r>
          </a:p>
          <a:p>
            <a:pPr lvl="1"/>
            <a:endParaRPr lang="en-US" sz="2400" dirty="0"/>
          </a:p>
          <a:p>
            <a:pPr lvl="1"/>
            <a:endParaRPr lang="en-US" sz="2400" dirty="0"/>
          </a:p>
        </p:txBody>
      </p:sp>
    </p:spTree>
    <p:extLst>
      <p:ext uri="{BB962C8B-B14F-4D97-AF65-F5344CB8AC3E}">
        <p14:creationId xmlns:p14="http://schemas.microsoft.com/office/powerpoint/2010/main" val="138777471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 Name</a:t>
            </a:r>
            <a:endParaRPr lang="en-US" dirty="0"/>
          </a:p>
        </p:txBody>
      </p:sp>
      <p:sp>
        <p:nvSpPr>
          <p:cNvPr id="3" name="Content Placeholder 2"/>
          <p:cNvSpPr>
            <a:spLocks noGrp="1"/>
          </p:cNvSpPr>
          <p:nvPr>
            <p:ph idx="1"/>
          </p:nvPr>
        </p:nvSpPr>
        <p:spPr/>
        <p:txBody>
          <a:bodyPr/>
          <a:lstStyle/>
          <a:p>
            <a:pPr marL="0" indent="0">
              <a:buNone/>
            </a:pPr>
            <a:r>
              <a:rPr lang="en-US" b="1" dirty="0" smtClean="0"/>
              <a:t>Element definition, why are we interested in this?</a:t>
            </a:r>
          </a:p>
          <a:p>
            <a:pPr marL="0" indent="0">
              <a:buNone/>
            </a:pPr>
            <a:endParaRPr lang="en-US" b="1" u="sng" dirty="0"/>
          </a:p>
          <a:p>
            <a:pPr marL="0" indent="0">
              <a:buNone/>
            </a:pPr>
            <a:r>
              <a:rPr lang="en-US" b="1" dirty="0" smtClean="0"/>
              <a:t>Indicators, if available</a:t>
            </a:r>
          </a:p>
          <a:p>
            <a:endParaRPr lang="en-US" dirty="0"/>
          </a:p>
        </p:txBody>
      </p:sp>
      <p:sp>
        <p:nvSpPr>
          <p:cNvPr id="4" name="Slide Number Placeholder 3"/>
          <p:cNvSpPr>
            <a:spLocks noGrp="1"/>
          </p:cNvSpPr>
          <p:nvPr>
            <p:ph type="sldNum" sz="quarter" idx="10"/>
          </p:nvPr>
        </p:nvSpPr>
        <p:spPr/>
        <p:txBody>
          <a:bodyPr/>
          <a:lstStyle/>
          <a:p>
            <a:r>
              <a:rPr lang="en-US" sz="2000" dirty="0" smtClean="0">
                <a:solidFill>
                  <a:srgbClr val="00467F"/>
                </a:solidFill>
              </a:rPr>
              <a:t>Element Type</a:t>
            </a:r>
            <a:endParaRPr lang="en-US" sz="2000" dirty="0">
              <a:solidFill>
                <a:srgbClr val="00467F"/>
              </a:solidFill>
            </a:endParaRPr>
          </a:p>
        </p:txBody>
      </p:sp>
      <p:pic>
        <p:nvPicPr>
          <p:cNvPr id="5" name="Picture 4"/>
          <p:cNvPicPr>
            <a:picLocks noChangeAspect="1"/>
          </p:cNvPicPr>
          <p:nvPr/>
        </p:nvPicPr>
        <p:blipFill>
          <a:blip r:embed="rId2"/>
          <a:stretch>
            <a:fillRect/>
          </a:stretch>
        </p:blipFill>
        <p:spPr>
          <a:xfrm>
            <a:off x="4303044" y="1981632"/>
            <a:ext cx="4198106" cy="2595095"/>
          </a:xfrm>
          <a:prstGeom prst="rect">
            <a:avLst/>
          </a:prstGeom>
        </p:spPr>
      </p:pic>
    </p:spTree>
    <p:extLst>
      <p:ext uri="{BB962C8B-B14F-4D97-AF65-F5344CB8AC3E}">
        <p14:creationId xmlns:p14="http://schemas.microsoft.com/office/powerpoint/2010/main" val="32366045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 Status and B Status</a:t>
            </a:r>
            <a:endParaRPr lang="en-US" dirty="0"/>
          </a:p>
        </p:txBody>
      </p:sp>
      <p:sp>
        <p:nvSpPr>
          <p:cNvPr id="3" name="Content Placeholder 2"/>
          <p:cNvSpPr>
            <a:spLocks noGrp="1"/>
          </p:cNvSpPr>
          <p:nvPr>
            <p:ph idx="1"/>
          </p:nvPr>
        </p:nvSpPr>
        <p:spPr>
          <a:xfrm>
            <a:off x="457200" y="905470"/>
            <a:ext cx="4118736" cy="3394472"/>
          </a:xfrm>
        </p:spPr>
        <p:txBody>
          <a:bodyPr>
            <a:normAutofit/>
          </a:bodyPr>
          <a:lstStyle/>
          <a:p>
            <a:pPr marL="0" indent="0">
              <a:buNone/>
            </a:pPr>
            <a:r>
              <a:rPr lang="en-US" sz="2400" dirty="0"/>
              <a:t>These elements are applied at the species level. Fishing mortality (F) rates and biomass (B) levels relative to established reference points from assessments indicate the level of risk to achieving OY.</a:t>
            </a:r>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Ecological Elements</a:t>
            </a:r>
            <a:endParaRPr lang="en-US" sz="700" b="1" dirty="0">
              <a:solidFill>
                <a:schemeClr val="tx2"/>
              </a:solidFill>
            </a:endParaRPr>
          </a:p>
        </p:txBody>
      </p:sp>
      <p:pic>
        <p:nvPicPr>
          <p:cNvPr id="5" name="Picture 4" descr="MAFMC_joint_stocks_2017.png"/>
          <p:cNvPicPr>
            <a:picLocks noChangeAspect="1"/>
          </p:cNvPicPr>
          <p:nvPr/>
        </p:nvPicPr>
        <p:blipFill rotWithShape="1">
          <a:blip r:embed="rId2">
            <a:extLst>
              <a:ext uri="{28A0092B-C50C-407E-A947-70E740481C1C}">
                <a14:useLocalDpi xmlns:a14="http://schemas.microsoft.com/office/drawing/2010/main" val="0"/>
              </a:ext>
            </a:extLst>
          </a:blip>
          <a:srcRect t="3325" r="3957" b="2226"/>
          <a:stretch/>
        </p:blipFill>
        <p:spPr>
          <a:xfrm>
            <a:off x="4575937" y="493356"/>
            <a:ext cx="4345040" cy="4272956"/>
          </a:xfrm>
          <a:prstGeom prst="rect">
            <a:avLst/>
          </a:prstGeom>
        </p:spPr>
      </p:pic>
    </p:spTree>
    <p:extLst>
      <p:ext uri="{BB962C8B-B14F-4D97-AF65-F5344CB8AC3E}">
        <p14:creationId xmlns:p14="http://schemas.microsoft.com/office/powerpoint/2010/main" val="17657997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Type – Performance  </a:t>
            </a:r>
            <a:endParaRPr lang="en-US" dirty="0"/>
          </a:p>
        </p:txBody>
      </p:sp>
      <p:sp>
        <p:nvSpPr>
          <p:cNvPr id="3" name="Content Placeholder 2"/>
          <p:cNvSpPr>
            <a:spLocks noGrp="1"/>
          </p:cNvSpPr>
          <p:nvPr>
            <p:ph idx="1"/>
          </p:nvPr>
        </p:nvSpPr>
        <p:spPr>
          <a:xfrm>
            <a:off x="457200" y="905470"/>
            <a:ext cx="8229603" cy="3394472"/>
          </a:xfrm>
        </p:spPr>
        <p:txBody>
          <a:bodyPr>
            <a:normAutofit/>
          </a:bodyPr>
          <a:lstStyle/>
          <a:p>
            <a:pPr marL="0" indent="0">
              <a:buNone/>
            </a:pPr>
            <a:r>
              <a:rPr lang="en-US" sz="2400" dirty="0"/>
              <a:t>This element is applied at the species level. </a:t>
            </a:r>
            <a:r>
              <a:rPr lang="en-US" sz="2400" dirty="0" smtClean="0"/>
              <a:t>Assessment </a:t>
            </a:r>
            <a:r>
              <a:rPr lang="en-US" sz="2400" dirty="0"/>
              <a:t>methods and data quality vary. This risk element addresses risk to achieving OY due to scientific uncertainty based on analytical limitations.</a:t>
            </a:r>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Ecological Elements</a:t>
            </a:r>
            <a:endParaRPr lang="en-US" sz="700" b="1" dirty="0">
              <a:solidFill>
                <a:schemeClr val="tx2"/>
              </a:solidFill>
            </a:endParaRPr>
          </a:p>
        </p:txBody>
      </p:sp>
    </p:spTree>
    <p:extLst>
      <p:ext uri="{BB962C8B-B14F-4D97-AF65-F5344CB8AC3E}">
        <p14:creationId xmlns:p14="http://schemas.microsoft.com/office/powerpoint/2010/main" val="12469991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Food Web (1)</a:t>
            </a:r>
            <a:endParaRPr lang="en-US" dirty="0"/>
          </a:p>
        </p:txBody>
      </p:sp>
      <p:sp>
        <p:nvSpPr>
          <p:cNvPr id="3" name="Content Placeholder 2"/>
          <p:cNvSpPr>
            <a:spLocks noGrp="1"/>
          </p:cNvSpPr>
          <p:nvPr>
            <p:ph idx="1"/>
          </p:nvPr>
        </p:nvSpPr>
        <p:spPr>
          <a:xfrm>
            <a:off x="457200" y="905470"/>
            <a:ext cx="4118736" cy="3394472"/>
          </a:xfrm>
        </p:spPr>
        <p:txBody>
          <a:bodyPr>
            <a:normAutofit lnSpcReduction="10000"/>
          </a:bodyPr>
          <a:lstStyle/>
          <a:p>
            <a:pPr marL="0" indent="0">
              <a:buNone/>
            </a:pPr>
            <a:r>
              <a:rPr lang="en-US" sz="2400" dirty="0"/>
              <a:t>This element is applied at the species </a:t>
            </a:r>
            <a:r>
              <a:rPr lang="en-US" sz="2400" dirty="0" smtClean="0"/>
              <a:t>level, and ranks </a:t>
            </a:r>
            <a:r>
              <a:rPr lang="en-US" sz="2400" dirty="0"/>
              <a:t>the risks of not achieving OY due to species interactions between MAFMC managed species. To rank these risks, the "importance" of each species as predator and or prey must be assessed. Diet information and a food web model </a:t>
            </a:r>
            <a:r>
              <a:rPr lang="en-US" sz="2400" dirty="0" smtClean="0"/>
              <a:t>can be </a:t>
            </a:r>
            <a:r>
              <a:rPr lang="en-US" sz="2400" dirty="0"/>
              <a:t>used to develop </a:t>
            </a:r>
            <a:r>
              <a:rPr lang="en-US" sz="2400" dirty="0" smtClean="0"/>
              <a:t>thresholds.</a:t>
            </a:r>
            <a:endParaRPr lang="en-US" sz="2400" dirty="0"/>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Ecological Elements</a:t>
            </a:r>
            <a:endParaRPr lang="en-US" sz="700" b="1" dirty="0">
              <a:solidFill>
                <a:schemeClr val="tx2"/>
              </a:solidFill>
            </a:endParaRPr>
          </a:p>
        </p:txBody>
      </p:sp>
      <p:pic>
        <p:nvPicPr>
          <p:cNvPr id="5" name="Picture 4" descr="MAB_balanced_forage_bottomup.png"/>
          <p:cNvPicPr>
            <a:picLocks noChangeAspect="1"/>
          </p:cNvPicPr>
          <p:nvPr/>
        </p:nvPicPr>
        <p:blipFill rotWithShape="1">
          <a:blip r:embed="rId2">
            <a:extLst>
              <a:ext uri="{28A0092B-C50C-407E-A947-70E740481C1C}">
                <a14:useLocalDpi xmlns:a14="http://schemas.microsoft.com/office/drawing/2010/main" val="0"/>
              </a:ext>
            </a:extLst>
          </a:blip>
          <a:srcRect r="7398" b="16401"/>
          <a:stretch/>
        </p:blipFill>
        <p:spPr>
          <a:xfrm>
            <a:off x="4845251" y="905470"/>
            <a:ext cx="4149192" cy="2809377"/>
          </a:xfrm>
          <a:prstGeom prst="rect">
            <a:avLst/>
          </a:prstGeom>
        </p:spPr>
      </p:pic>
    </p:spTree>
    <p:extLst>
      <p:ext uri="{BB962C8B-B14F-4D97-AF65-F5344CB8AC3E}">
        <p14:creationId xmlns:p14="http://schemas.microsoft.com/office/powerpoint/2010/main" val="12599697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Food Web (2)</a:t>
            </a:r>
            <a:endParaRPr lang="en-US" dirty="0"/>
          </a:p>
        </p:txBody>
      </p:sp>
      <p:sp>
        <p:nvSpPr>
          <p:cNvPr id="3" name="Content Placeholder 2"/>
          <p:cNvSpPr>
            <a:spLocks noGrp="1"/>
          </p:cNvSpPr>
          <p:nvPr>
            <p:ph idx="1"/>
          </p:nvPr>
        </p:nvSpPr>
        <p:spPr>
          <a:xfrm>
            <a:off x="457199" y="905470"/>
            <a:ext cx="8229603" cy="3394472"/>
          </a:xfrm>
        </p:spPr>
        <p:txBody>
          <a:bodyPr>
            <a:normAutofit/>
          </a:bodyPr>
          <a:lstStyle/>
          <a:p>
            <a:pPr marL="0" indent="0">
              <a:buNone/>
            </a:pPr>
            <a:r>
              <a:rPr lang="en-US" sz="2400" dirty="0"/>
              <a:t>This element is applied at the species </a:t>
            </a:r>
            <a:r>
              <a:rPr lang="en-US" sz="2400" dirty="0" smtClean="0"/>
              <a:t>level, and ranks </a:t>
            </a:r>
            <a:r>
              <a:rPr lang="en-US" sz="2400" dirty="0"/>
              <a:t>the risks of not achieving protected species objectives due to species interactions with MAFMC managed species. As </a:t>
            </a:r>
            <a:r>
              <a:rPr lang="en-US" sz="2400" dirty="0" smtClean="0"/>
              <a:t>above, </a:t>
            </a:r>
            <a:r>
              <a:rPr lang="en-US" sz="2400" dirty="0"/>
              <a:t>a food web model and updated p</a:t>
            </a:r>
            <a:r>
              <a:rPr lang="en-US" sz="2400" dirty="0" smtClean="0"/>
              <a:t>rotected species diet </a:t>
            </a:r>
            <a:r>
              <a:rPr lang="en-US" sz="2400" dirty="0"/>
              <a:t>information can be used to establish thresholds of "importance" for predators and prey.</a:t>
            </a:r>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Ecological Elements</a:t>
            </a:r>
            <a:endParaRPr lang="en-US" sz="700" b="1" dirty="0">
              <a:solidFill>
                <a:schemeClr val="tx2"/>
              </a:solidFill>
            </a:endParaRPr>
          </a:p>
        </p:txBody>
      </p:sp>
    </p:spTree>
    <p:extLst>
      <p:ext uri="{BB962C8B-B14F-4D97-AF65-F5344CB8AC3E}">
        <p14:creationId xmlns:p14="http://schemas.microsoft.com/office/powerpoint/2010/main" val="627420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Ecosystem Productivity</a:t>
            </a:r>
            <a:endParaRPr lang="en-US" dirty="0"/>
          </a:p>
        </p:txBody>
      </p:sp>
      <p:sp>
        <p:nvSpPr>
          <p:cNvPr id="3" name="Content Placeholder 2"/>
          <p:cNvSpPr>
            <a:spLocks noGrp="1"/>
          </p:cNvSpPr>
          <p:nvPr>
            <p:ph idx="1"/>
          </p:nvPr>
        </p:nvSpPr>
        <p:spPr>
          <a:xfrm>
            <a:off x="457200" y="905470"/>
            <a:ext cx="4118736" cy="3394472"/>
          </a:xfrm>
        </p:spPr>
        <p:txBody>
          <a:bodyPr>
            <a:normAutofit/>
          </a:bodyPr>
          <a:lstStyle/>
          <a:p>
            <a:pPr marL="0" indent="0">
              <a:buNone/>
            </a:pPr>
            <a:r>
              <a:rPr lang="en-US" sz="2400" dirty="0"/>
              <a:t>This element is applied at the ecosystem level, and therefore poses the same risk to each </a:t>
            </a:r>
            <a:r>
              <a:rPr lang="en-US" sz="2400" dirty="0" smtClean="0"/>
              <a:t>species:  the </a:t>
            </a:r>
            <a:r>
              <a:rPr lang="en-US" sz="2400" dirty="0"/>
              <a:t>risk of not achieving OY due to changes in ecosystem productivity at the base of the food web. Four indicators are used together to assess risk of changing ecosystem productivity.</a:t>
            </a:r>
          </a:p>
        </p:txBody>
      </p:sp>
      <p:sp>
        <p:nvSpPr>
          <p:cNvPr id="4" name="Slide Number Placeholder 3"/>
          <p:cNvSpPr>
            <a:spLocks noGrp="1"/>
          </p:cNvSpPr>
          <p:nvPr>
            <p:ph type="sldNum" sz="quarter" idx="10"/>
          </p:nvPr>
        </p:nvSpPr>
        <p:spPr/>
        <p:txBody>
          <a:bodyPr/>
          <a:lstStyle/>
          <a:p>
            <a:r>
              <a:rPr lang="en-US" sz="2000" b="1" dirty="0" smtClean="0">
                <a:solidFill>
                  <a:schemeClr val="tx2"/>
                </a:solidFill>
              </a:rPr>
              <a:t>Ecological Elements</a:t>
            </a:r>
            <a:endParaRPr lang="en-US" sz="700" b="1" dirty="0">
              <a:solidFill>
                <a:schemeClr val="tx2"/>
              </a:solidFill>
            </a:endParaRPr>
          </a:p>
        </p:txBody>
      </p:sp>
      <p:pic>
        <p:nvPicPr>
          <p:cNvPr id="5" name="Picture 4" descr="unnamed-chunk-2-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036" y="508519"/>
            <a:ext cx="2452736" cy="1028133"/>
          </a:xfrm>
          <a:prstGeom prst="rect">
            <a:avLst/>
          </a:prstGeom>
        </p:spPr>
      </p:pic>
      <p:pic>
        <p:nvPicPr>
          <p:cNvPr id="6" name="Picture 5" descr="unnamed-chunk-4-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137" y="1611864"/>
            <a:ext cx="2412417" cy="1451482"/>
          </a:xfrm>
          <a:prstGeom prst="rect">
            <a:avLst/>
          </a:prstGeom>
        </p:spPr>
      </p:pic>
      <p:pic>
        <p:nvPicPr>
          <p:cNvPr id="7" name="Picture 6" descr="MAFMC_Fish_Conditi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1066" y="3063346"/>
            <a:ext cx="2298200" cy="1608740"/>
          </a:xfrm>
          <a:prstGeom prst="rect">
            <a:avLst/>
          </a:prstGeom>
        </p:spPr>
      </p:pic>
      <p:pic>
        <p:nvPicPr>
          <p:cNvPr id="8" name="Picture 7" descr="PPbloomtimin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4346" y="424807"/>
            <a:ext cx="1316940" cy="1010293"/>
          </a:xfrm>
          <a:prstGeom prst="rect">
            <a:avLst/>
          </a:prstGeom>
        </p:spPr>
      </p:pic>
      <p:pic>
        <p:nvPicPr>
          <p:cNvPr id="9" name="Picture 8" descr="FishProdMAB.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5389" y="3184672"/>
            <a:ext cx="2093223" cy="1235039"/>
          </a:xfrm>
          <a:prstGeom prst="rect">
            <a:avLst/>
          </a:prstGeom>
        </p:spPr>
      </p:pic>
    </p:spTree>
    <p:extLst>
      <p:ext uri="{BB962C8B-B14F-4D97-AF65-F5344CB8AC3E}">
        <p14:creationId xmlns:p14="http://schemas.microsoft.com/office/powerpoint/2010/main" val="77054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EOP Committee Webinar October 6, 2017 v2" id="{898E4259-1B73-4FC3-AAC5-4409315882ED}" vid="{94677202-674C-4D50-9FA3-59083D6918C5}"/>
    </a:ext>
  </a:extLst>
</a:theme>
</file>

<file path=ppt/theme/theme2.xml><?xml version="1.0" encoding="utf-8"?>
<a:theme xmlns:a="http://schemas.openxmlformats.org/drawingml/2006/main" name="NOAA Divider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EOP Committee Webinar October 6, 2017 v2" id="{898E4259-1B73-4FC3-AAC5-4409315882ED}" vid="{E4A246C5-A56E-45D7-A6B9-16ACD8A49A30}"/>
    </a:ext>
  </a:extLst>
</a:theme>
</file>

<file path=ppt/theme/theme3.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EOP Committee Webinar October 6, 2017 v2" id="{898E4259-1B73-4FC3-AAC5-4409315882ED}" vid="{07F5D6E5-35CC-4D2F-8DFB-CB382ED7A51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0FF0983EB3C041AF1AEA4B1776CF3D" ma:contentTypeVersion="7" ma:contentTypeDescription="Create a new document." ma:contentTypeScope="" ma:versionID="91cc420aea168733286f97540449a0a8">
  <xsd:schema xmlns:xsd="http://www.w3.org/2001/XMLSchema" xmlns:xs="http://www.w3.org/2001/XMLSchema" xmlns:p="http://schemas.microsoft.com/office/2006/metadata/properties" xmlns:ns2="0828a74d-2a10-4f39-8652-5d70f27fbd04" xmlns:ns3="52a5111d-dddf-4872-8e35-e0441c780081" targetNamespace="http://schemas.microsoft.com/office/2006/metadata/properties" ma:root="true" ma:fieldsID="8fd8cb57671bddcf65970de9383e1d82" ns2:_="" ns3:_="">
    <xsd:import namespace="0828a74d-2a10-4f39-8652-5d70f27fbd04"/>
    <xsd:import namespace="52a5111d-dddf-4872-8e35-e0441c780081"/>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8a74d-2a10-4f39-8652-5d70f27fbd0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2a5111d-dddf-4872-8e35-e0441c780081"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5B1741-AC7B-4795-AAC0-CAF86AA15BF4}"/>
</file>

<file path=customXml/itemProps2.xml><?xml version="1.0" encoding="utf-8"?>
<ds:datastoreItem xmlns:ds="http://schemas.openxmlformats.org/officeDocument/2006/customXml" ds:itemID="{B7AF431F-654C-4978-B5E5-919064C634B9}"/>
</file>

<file path=customXml/itemProps3.xml><?xml version="1.0" encoding="utf-8"?>
<ds:datastoreItem xmlns:ds="http://schemas.openxmlformats.org/officeDocument/2006/customXml" ds:itemID="{9330D1C2-9D8C-42F3-AA77-97F3E2FE60AB}"/>
</file>

<file path=docProps/app.xml><?xml version="1.0" encoding="utf-8"?>
<Properties xmlns="http://schemas.openxmlformats.org/officeDocument/2006/extended-properties" xmlns:vt="http://schemas.openxmlformats.org/officeDocument/2006/docPropsVTypes">
  <Template>EOP Committee Webinar October 6, 2017 v2</Template>
  <TotalTime>1254</TotalTime>
  <Words>1642</Words>
  <Application>Microsoft Macintosh PowerPoint</Application>
  <PresentationFormat>On-screen Show (16:9)</PresentationFormat>
  <Paragraphs>218</Paragraphs>
  <Slides>42</Slides>
  <Notes>0</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NOAA Fisheries Content Slides</vt:lpstr>
      <vt:lpstr>NOAA Divider Slides</vt:lpstr>
      <vt:lpstr>NOAA Title Options</vt:lpstr>
      <vt:lpstr>Mid-Atlantic Fishery Management Council </vt:lpstr>
      <vt:lpstr>Risk Elements</vt:lpstr>
      <vt:lpstr>Types of Elements</vt:lpstr>
      <vt:lpstr>Ecological Elements</vt:lpstr>
      <vt:lpstr>F Status and B Status</vt:lpstr>
      <vt:lpstr>Assessment Type – Performance  </vt:lpstr>
      <vt:lpstr>Food Web (1)</vt:lpstr>
      <vt:lpstr>Food Web (2)</vt:lpstr>
      <vt:lpstr>Ecosystem Productivity</vt:lpstr>
      <vt:lpstr>Population Diversity</vt:lpstr>
      <vt:lpstr>Ecological Diversity</vt:lpstr>
      <vt:lpstr>Climate</vt:lpstr>
      <vt:lpstr>Distribution shifts</vt:lpstr>
      <vt:lpstr>Estuarine and Coastal Habitat</vt:lpstr>
      <vt:lpstr>Offshore Habitat</vt:lpstr>
      <vt:lpstr>Economic Elements</vt:lpstr>
      <vt:lpstr>Commercial Profits</vt:lpstr>
      <vt:lpstr>Recreational Value</vt:lpstr>
      <vt:lpstr>Fishery Resilience 1</vt:lpstr>
      <vt:lpstr>Fishery Resilience 2</vt:lpstr>
      <vt:lpstr>Fishery Resilience 3</vt:lpstr>
      <vt:lpstr>Fishery Resilience 4</vt:lpstr>
      <vt:lpstr>Fishery Resilience 5</vt:lpstr>
      <vt:lpstr>Commercial Employment</vt:lpstr>
      <vt:lpstr>Recreational Employment</vt:lpstr>
      <vt:lpstr>Social Elements</vt:lpstr>
      <vt:lpstr>Risk of reduced community resilience</vt:lpstr>
      <vt:lpstr>Commercial Food Production</vt:lpstr>
      <vt:lpstr>Recreational Food Production</vt:lpstr>
      <vt:lpstr>Seafood Safety</vt:lpstr>
      <vt:lpstr>Management Elements</vt:lpstr>
      <vt:lpstr>Control</vt:lpstr>
      <vt:lpstr>Technical Interactions</vt:lpstr>
      <vt:lpstr>Other Ocean Uses</vt:lpstr>
      <vt:lpstr>Regulatory Complexity and Stability</vt:lpstr>
      <vt:lpstr>Discards</vt:lpstr>
      <vt:lpstr>Allocation</vt:lpstr>
      <vt:lpstr>PowerPoint Presentation</vt:lpstr>
      <vt:lpstr>Species Groupings</vt:lpstr>
      <vt:lpstr>Fleet Revenue</vt:lpstr>
      <vt:lpstr>Groundfish</vt:lpstr>
      <vt:lpstr>Element Name</vt:lpstr>
    </vt:vector>
  </TitlesOfParts>
  <Company>NEFSC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MAFMC EOP Committee</dc:title>
  <dc:creator>Geret.DePiper</dc:creator>
  <cp:lastModifiedBy>Sarah</cp:lastModifiedBy>
  <cp:revision>42</cp:revision>
  <dcterms:created xsi:type="dcterms:W3CDTF">2017-10-10T13:13:48Z</dcterms:created>
  <dcterms:modified xsi:type="dcterms:W3CDTF">2017-10-11T13:36:06Z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0x010100CE0FF0983EB3C041AF1AEA4B1776CF3D</vt:lpwstr>
  </property>
</Properties>
</file>