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710" r:id="rId2"/>
    <p:sldId id="2713" r:id="rId3"/>
    <p:sldId id="470" r:id="rId4"/>
    <p:sldId id="2707" r:id="rId5"/>
    <p:sldId id="2708" r:id="rId6"/>
    <p:sldId id="2706" r:id="rId7"/>
    <p:sldId id="2709" r:id="rId8"/>
    <p:sldId id="2711" r:id="rId9"/>
    <p:sldId id="2712" r:id="rId10"/>
  </p:sldIdLst>
  <p:sldSz cx="9144000" cy="6858000" type="screen4x3"/>
  <p:notesSz cx="6858000" cy="9144000"/>
  <p:defaultTextStyle>
    <a:defPPr marL="0" marR="0" indent="0" algn="l" defTabSz="383960" rtl="0" fontAlgn="auto" latinLnBrk="1" hangingPunct="0">
      <a:lnSpc>
        <a:spcPct val="100000"/>
      </a:lnSpc>
      <a:spcBef>
        <a:spcPts val="0"/>
      </a:spcBef>
      <a:spcAft>
        <a:spcPts val="0"/>
      </a:spcAft>
      <a:buClrTx/>
      <a:buSzTx/>
      <a:buFontTx/>
      <a:buNone/>
      <a:tabLst/>
      <a:defRPr kumimoji="0" sz="756" b="0" i="0" u="none" strike="noStrike" cap="none" spc="0" normalizeH="0" baseline="0">
        <a:ln>
          <a:noFill/>
        </a:ln>
        <a:solidFill>
          <a:srgbClr val="000000"/>
        </a:solidFill>
        <a:effectLst/>
        <a:uFillTx/>
      </a:defRPr>
    </a:defPPr>
    <a:lvl1pPr marL="0" marR="0" indent="0" algn="ctr" defTabSz="1023868" rtl="0" fontAlgn="auto" latinLnBrk="0" hangingPunct="0">
      <a:lnSpc>
        <a:spcPct val="100000"/>
      </a:lnSpc>
      <a:spcBef>
        <a:spcPts val="0"/>
      </a:spcBef>
      <a:spcAft>
        <a:spcPts val="0"/>
      </a:spcAft>
      <a:buClrTx/>
      <a:buSzTx/>
      <a:buFontTx/>
      <a:buNone/>
      <a:tabLst/>
      <a:defRPr kumimoji="0" sz="1008" b="0" i="0" u="none" strike="noStrike" cap="none" spc="0" normalizeH="0" baseline="0">
        <a:ln>
          <a:noFill/>
        </a:ln>
        <a:solidFill>
          <a:srgbClr val="5E5E5E"/>
        </a:solidFill>
        <a:effectLst/>
        <a:uFillTx/>
        <a:latin typeface="+mn-lt"/>
        <a:ea typeface="+mn-ea"/>
        <a:cs typeface="+mn-cs"/>
        <a:sym typeface="Helvetica Neue"/>
      </a:defRPr>
    </a:lvl1pPr>
    <a:lvl2pPr marL="0" marR="0" indent="191980" algn="ctr" defTabSz="1023868" rtl="0" fontAlgn="auto" latinLnBrk="0" hangingPunct="0">
      <a:lnSpc>
        <a:spcPct val="100000"/>
      </a:lnSpc>
      <a:spcBef>
        <a:spcPts val="0"/>
      </a:spcBef>
      <a:spcAft>
        <a:spcPts val="0"/>
      </a:spcAft>
      <a:buClrTx/>
      <a:buSzTx/>
      <a:buFontTx/>
      <a:buNone/>
      <a:tabLst/>
      <a:defRPr kumimoji="0" sz="1008" b="0" i="0" u="none" strike="noStrike" cap="none" spc="0" normalizeH="0" baseline="0">
        <a:ln>
          <a:noFill/>
        </a:ln>
        <a:solidFill>
          <a:srgbClr val="5E5E5E"/>
        </a:solidFill>
        <a:effectLst/>
        <a:uFillTx/>
        <a:latin typeface="+mn-lt"/>
        <a:ea typeface="+mn-ea"/>
        <a:cs typeface="+mn-cs"/>
        <a:sym typeface="Helvetica Neue"/>
      </a:defRPr>
    </a:lvl2pPr>
    <a:lvl3pPr marL="0" marR="0" indent="383960" algn="ctr" defTabSz="1023868" rtl="0" fontAlgn="auto" latinLnBrk="0" hangingPunct="0">
      <a:lnSpc>
        <a:spcPct val="100000"/>
      </a:lnSpc>
      <a:spcBef>
        <a:spcPts val="0"/>
      </a:spcBef>
      <a:spcAft>
        <a:spcPts val="0"/>
      </a:spcAft>
      <a:buClrTx/>
      <a:buSzTx/>
      <a:buFontTx/>
      <a:buNone/>
      <a:tabLst/>
      <a:defRPr kumimoji="0" sz="1008" b="0" i="0" u="none" strike="noStrike" cap="none" spc="0" normalizeH="0" baseline="0">
        <a:ln>
          <a:noFill/>
        </a:ln>
        <a:solidFill>
          <a:srgbClr val="5E5E5E"/>
        </a:solidFill>
        <a:effectLst/>
        <a:uFillTx/>
        <a:latin typeface="+mn-lt"/>
        <a:ea typeface="+mn-ea"/>
        <a:cs typeface="+mn-cs"/>
        <a:sym typeface="Helvetica Neue"/>
      </a:defRPr>
    </a:lvl3pPr>
    <a:lvl4pPr marL="0" marR="0" indent="575940" algn="ctr" defTabSz="1023868" rtl="0" fontAlgn="auto" latinLnBrk="0" hangingPunct="0">
      <a:lnSpc>
        <a:spcPct val="100000"/>
      </a:lnSpc>
      <a:spcBef>
        <a:spcPts val="0"/>
      </a:spcBef>
      <a:spcAft>
        <a:spcPts val="0"/>
      </a:spcAft>
      <a:buClrTx/>
      <a:buSzTx/>
      <a:buFontTx/>
      <a:buNone/>
      <a:tabLst/>
      <a:defRPr kumimoji="0" sz="1008" b="0" i="0" u="none" strike="noStrike" cap="none" spc="0" normalizeH="0" baseline="0">
        <a:ln>
          <a:noFill/>
        </a:ln>
        <a:solidFill>
          <a:srgbClr val="5E5E5E"/>
        </a:solidFill>
        <a:effectLst/>
        <a:uFillTx/>
        <a:latin typeface="+mn-lt"/>
        <a:ea typeface="+mn-ea"/>
        <a:cs typeface="+mn-cs"/>
        <a:sym typeface="Helvetica Neue"/>
      </a:defRPr>
    </a:lvl4pPr>
    <a:lvl5pPr marL="0" marR="0" indent="767920" algn="ctr" defTabSz="1023868" rtl="0" fontAlgn="auto" latinLnBrk="0" hangingPunct="0">
      <a:lnSpc>
        <a:spcPct val="100000"/>
      </a:lnSpc>
      <a:spcBef>
        <a:spcPts val="0"/>
      </a:spcBef>
      <a:spcAft>
        <a:spcPts val="0"/>
      </a:spcAft>
      <a:buClrTx/>
      <a:buSzTx/>
      <a:buFontTx/>
      <a:buNone/>
      <a:tabLst/>
      <a:defRPr kumimoji="0" sz="1008" b="0" i="0" u="none" strike="noStrike" cap="none" spc="0" normalizeH="0" baseline="0">
        <a:ln>
          <a:noFill/>
        </a:ln>
        <a:solidFill>
          <a:srgbClr val="5E5E5E"/>
        </a:solidFill>
        <a:effectLst/>
        <a:uFillTx/>
        <a:latin typeface="+mn-lt"/>
        <a:ea typeface="+mn-ea"/>
        <a:cs typeface="+mn-cs"/>
        <a:sym typeface="Helvetica Neue"/>
      </a:defRPr>
    </a:lvl5pPr>
    <a:lvl6pPr marL="0" marR="0" indent="959901" algn="ctr" defTabSz="1023868" rtl="0" fontAlgn="auto" latinLnBrk="0" hangingPunct="0">
      <a:lnSpc>
        <a:spcPct val="100000"/>
      </a:lnSpc>
      <a:spcBef>
        <a:spcPts val="0"/>
      </a:spcBef>
      <a:spcAft>
        <a:spcPts val="0"/>
      </a:spcAft>
      <a:buClrTx/>
      <a:buSzTx/>
      <a:buFontTx/>
      <a:buNone/>
      <a:tabLst/>
      <a:defRPr kumimoji="0" sz="1008" b="0" i="0" u="none" strike="noStrike" cap="none" spc="0" normalizeH="0" baseline="0">
        <a:ln>
          <a:noFill/>
        </a:ln>
        <a:solidFill>
          <a:srgbClr val="5E5E5E"/>
        </a:solidFill>
        <a:effectLst/>
        <a:uFillTx/>
        <a:latin typeface="+mn-lt"/>
        <a:ea typeface="+mn-ea"/>
        <a:cs typeface="+mn-cs"/>
        <a:sym typeface="Helvetica Neue"/>
      </a:defRPr>
    </a:lvl6pPr>
    <a:lvl7pPr marL="0" marR="0" indent="1151881" algn="ctr" defTabSz="1023868" rtl="0" fontAlgn="auto" latinLnBrk="0" hangingPunct="0">
      <a:lnSpc>
        <a:spcPct val="100000"/>
      </a:lnSpc>
      <a:spcBef>
        <a:spcPts val="0"/>
      </a:spcBef>
      <a:spcAft>
        <a:spcPts val="0"/>
      </a:spcAft>
      <a:buClrTx/>
      <a:buSzTx/>
      <a:buFontTx/>
      <a:buNone/>
      <a:tabLst/>
      <a:defRPr kumimoji="0" sz="1008" b="0" i="0" u="none" strike="noStrike" cap="none" spc="0" normalizeH="0" baseline="0">
        <a:ln>
          <a:noFill/>
        </a:ln>
        <a:solidFill>
          <a:srgbClr val="5E5E5E"/>
        </a:solidFill>
        <a:effectLst/>
        <a:uFillTx/>
        <a:latin typeface="+mn-lt"/>
        <a:ea typeface="+mn-ea"/>
        <a:cs typeface="+mn-cs"/>
        <a:sym typeface="Helvetica Neue"/>
      </a:defRPr>
    </a:lvl7pPr>
    <a:lvl8pPr marL="0" marR="0" indent="1343861" algn="ctr" defTabSz="1023868" rtl="0" fontAlgn="auto" latinLnBrk="0" hangingPunct="0">
      <a:lnSpc>
        <a:spcPct val="100000"/>
      </a:lnSpc>
      <a:spcBef>
        <a:spcPts val="0"/>
      </a:spcBef>
      <a:spcAft>
        <a:spcPts val="0"/>
      </a:spcAft>
      <a:buClrTx/>
      <a:buSzTx/>
      <a:buFontTx/>
      <a:buNone/>
      <a:tabLst/>
      <a:defRPr kumimoji="0" sz="1008" b="0" i="0" u="none" strike="noStrike" cap="none" spc="0" normalizeH="0" baseline="0">
        <a:ln>
          <a:noFill/>
        </a:ln>
        <a:solidFill>
          <a:srgbClr val="5E5E5E"/>
        </a:solidFill>
        <a:effectLst/>
        <a:uFillTx/>
        <a:latin typeface="+mn-lt"/>
        <a:ea typeface="+mn-ea"/>
        <a:cs typeface="+mn-cs"/>
        <a:sym typeface="Helvetica Neue"/>
      </a:defRPr>
    </a:lvl8pPr>
    <a:lvl9pPr marL="0" marR="0" indent="1535841" algn="ctr" defTabSz="1023868" rtl="0" fontAlgn="auto" latinLnBrk="0" hangingPunct="0">
      <a:lnSpc>
        <a:spcPct val="100000"/>
      </a:lnSpc>
      <a:spcBef>
        <a:spcPts val="0"/>
      </a:spcBef>
      <a:spcAft>
        <a:spcPts val="0"/>
      </a:spcAft>
      <a:buClrTx/>
      <a:buSzTx/>
      <a:buFontTx/>
      <a:buNone/>
      <a:tabLst/>
      <a:defRPr kumimoji="0" sz="1008"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5B12"/>
    <a:srgbClr val="20AAC6"/>
    <a:srgbClr val="00BDC5"/>
    <a:srgbClr val="A7D050"/>
    <a:srgbClr val="D7A217"/>
    <a:srgbClr val="1F9FB9"/>
    <a:srgbClr val="248193"/>
    <a:srgbClr val="1DACC4"/>
    <a:srgbClr val="1CB1C6"/>
    <a:srgbClr val="2691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9"/>
    <p:restoredTop sz="94027"/>
  </p:normalViewPr>
  <p:slideViewPr>
    <p:cSldViewPr snapToGrid="0" snapToObjects="1">
      <p:cViewPr varScale="1">
        <p:scale>
          <a:sx n="124" d="100"/>
          <a:sy n="124" d="100"/>
        </p:scale>
        <p:origin x="1880" y="168"/>
      </p:cViewPr>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91980" latinLnBrk="0">
      <a:lnSpc>
        <a:spcPct val="117999"/>
      </a:lnSpc>
      <a:defRPr sz="924">
        <a:latin typeface="+mn-lt"/>
        <a:ea typeface="+mn-ea"/>
        <a:cs typeface="+mn-cs"/>
        <a:sym typeface="Helvetica Neue"/>
      </a:defRPr>
    </a:lvl1pPr>
    <a:lvl2pPr indent="95990" defTabSz="191980" latinLnBrk="0">
      <a:lnSpc>
        <a:spcPct val="117999"/>
      </a:lnSpc>
      <a:defRPr sz="924">
        <a:latin typeface="+mn-lt"/>
        <a:ea typeface="+mn-ea"/>
        <a:cs typeface="+mn-cs"/>
        <a:sym typeface="Helvetica Neue"/>
      </a:defRPr>
    </a:lvl2pPr>
    <a:lvl3pPr indent="191980" defTabSz="191980" latinLnBrk="0">
      <a:lnSpc>
        <a:spcPct val="117999"/>
      </a:lnSpc>
      <a:defRPr sz="924">
        <a:latin typeface="+mn-lt"/>
        <a:ea typeface="+mn-ea"/>
        <a:cs typeface="+mn-cs"/>
        <a:sym typeface="Helvetica Neue"/>
      </a:defRPr>
    </a:lvl3pPr>
    <a:lvl4pPr indent="287970" defTabSz="191980" latinLnBrk="0">
      <a:lnSpc>
        <a:spcPct val="117999"/>
      </a:lnSpc>
      <a:defRPr sz="924">
        <a:latin typeface="+mn-lt"/>
        <a:ea typeface="+mn-ea"/>
        <a:cs typeface="+mn-cs"/>
        <a:sym typeface="Helvetica Neue"/>
      </a:defRPr>
    </a:lvl4pPr>
    <a:lvl5pPr indent="383960" defTabSz="191980" latinLnBrk="0">
      <a:lnSpc>
        <a:spcPct val="117999"/>
      </a:lnSpc>
      <a:defRPr sz="924">
        <a:latin typeface="+mn-lt"/>
        <a:ea typeface="+mn-ea"/>
        <a:cs typeface="+mn-cs"/>
        <a:sym typeface="Helvetica Neue"/>
      </a:defRPr>
    </a:lvl5pPr>
    <a:lvl6pPr indent="479950" defTabSz="191980" latinLnBrk="0">
      <a:lnSpc>
        <a:spcPct val="117999"/>
      </a:lnSpc>
      <a:defRPr sz="924">
        <a:latin typeface="+mn-lt"/>
        <a:ea typeface="+mn-ea"/>
        <a:cs typeface="+mn-cs"/>
        <a:sym typeface="Helvetica Neue"/>
      </a:defRPr>
    </a:lvl6pPr>
    <a:lvl7pPr indent="575940" defTabSz="191980" latinLnBrk="0">
      <a:lnSpc>
        <a:spcPct val="117999"/>
      </a:lnSpc>
      <a:defRPr sz="924">
        <a:latin typeface="+mn-lt"/>
        <a:ea typeface="+mn-ea"/>
        <a:cs typeface="+mn-cs"/>
        <a:sym typeface="Helvetica Neue"/>
      </a:defRPr>
    </a:lvl7pPr>
    <a:lvl8pPr indent="671930" defTabSz="191980" latinLnBrk="0">
      <a:lnSpc>
        <a:spcPct val="117999"/>
      </a:lnSpc>
      <a:defRPr sz="924">
        <a:latin typeface="+mn-lt"/>
        <a:ea typeface="+mn-ea"/>
        <a:cs typeface="+mn-cs"/>
        <a:sym typeface="Helvetica Neue"/>
      </a:defRPr>
    </a:lvl8pPr>
    <a:lvl9pPr indent="767920" defTabSz="191980" latinLnBrk="0">
      <a:lnSpc>
        <a:spcPct val="117999"/>
      </a:lnSpc>
      <a:defRPr sz="924">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p:spTree>
      <p:nvGrpSpPr>
        <p:cNvPr id="1" name=""/>
        <p:cNvGrpSpPr/>
        <p:nvPr/>
      </p:nvGrpSpPr>
      <p:grpSpPr>
        <a:xfrm>
          <a:off x="0" y="0"/>
          <a:ext cx="0" cy="0"/>
          <a:chOff x="0" y="0"/>
          <a:chExt cx="0" cy="0"/>
        </a:xfrm>
      </p:grpSpPr>
      <p:sp>
        <p:nvSpPr>
          <p:cNvPr id="12" name="Rectangle"/>
          <p:cNvSpPr/>
          <p:nvPr/>
        </p:nvSpPr>
        <p:spPr>
          <a:xfrm>
            <a:off x="0" y="0"/>
            <a:ext cx="9144000" cy="635000"/>
          </a:xfrm>
          <a:prstGeom prst="rect">
            <a:avLst/>
          </a:prstGeom>
          <a:solidFill>
            <a:srgbClr val="00A6BA"/>
          </a:solidFill>
          <a:ln w="12700">
            <a:miter lim="400000"/>
          </a:ln>
        </p:spPr>
        <p:txBody>
          <a:bodyPr lIns="19051" tIns="19051" rIns="19051" bIns="19051" anchor="ctr"/>
          <a:lstStyle/>
          <a:p>
            <a:pPr defTabSz="309579">
              <a:defRPr sz="3200">
                <a:solidFill>
                  <a:srgbClr val="FFFFFF"/>
                </a:solidFill>
                <a:latin typeface="Helvetica Neue Medium"/>
                <a:ea typeface="Helvetica Neue Medium"/>
                <a:cs typeface="Helvetica Neue Medium"/>
                <a:sym typeface="Helvetica Neue Medium"/>
              </a:defRPr>
            </a:pPr>
            <a:endParaRPr sz="1200"/>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5" name="Picture 4">
            <a:extLst>
              <a:ext uri="{FF2B5EF4-FFF2-40B4-BE49-F238E27FC236}">
                <a16:creationId xmlns:a16="http://schemas.microsoft.com/office/drawing/2014/main" id="{BEB1CBF4-06F9-064C-B780-DE60E54FDDA4}"/>
              </a:ext>
            </a:extLst>
          </p:cNvPr>
          <p:cNvPicPr>
            <a:picLocks noChangeAspect="1"/>
          </p:cNvPicPr>
          <p:nvPr userDrawn="1"/>
        </p:nvPicPr>
        <p:blipFill>
          <a:blip r:embed="rId2"/>
          <a:stretch>
            <a:fillRect/>
          </a:stretch>
        </p:blipFill>
        <p:spPr>
          <a:xfrm>
            <a:off x="8092" y="5365750"/>
            <a:ext cx="9135908" cy="1433831"/>
          </a:xfrm>
          <a:prstGeom prst="rect">
            <a:avLst/>
          </a:prstGeom>
        </p:spPr>
      </p:pic>
    </p:spTree>
    <p:extLst>
      <p:ext uri="{BB962C8B-B14F-4D97-AF65-F5344CB8AC3E}">
        <p14:creationId xmlns:p14="http://schemas.microsoft.com/office/powerpoint/2010/main" val="1221256700"/>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452436" y="2266951"/>
            <a:ext cx="8239126" cy="2324100"/>
          </a:xfrm>
          <a:prstGeom prst="rect">
            <a:avLst/>
          </a:prstGeom>
        </p:spPr>
        <p:txBody>
          <a:bodyPr anchor="ctr"/>
          <a:lstStyle>
            <a:lvl1pPr>
              <a:defRPr sz="4351" b="0" spc="-87">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4471875" y="6523451"/>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452440" y="539750"/>
            <a:ext cx="8239125" cy="717475"/>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452440" y="1186482"/>
            <a:ext cx="8239125" cy="467391"/>
          </a:xfrm>
          <a:prstGeom prst="rect">
            <a:avLst/>
          </a:prstGeom>
        </p:spPr>
        <p:txBody>
          <a:bodyPr lIns="45719" tIns="45719" rIns="45719" bIns="45719"/>
          <a:lstStyle>
            <a:lvl1pPr marL="0" indent="0" defTabSz="309579">
              <a:lnSpc>
                <a:spcPct val="100000"/>
              </a:lnSpc>
              <a:spcBef>
                <a:spcPts val="0"/>
              </a:spcBef>
              <a:buSzTx/>
              <a:buNone/>
              <a:defRPr sz="2063"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452440" y="539750"/>
            <a:ext cx="8239125" cy="717551"/>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452440" y="1186482"/>
            <a:ext cx="8239125" cy="467391"/>
          </a:xfrm>
          <a:prstGeom prst="rect">
            <a:avLst/>
          </a:prstGeom>
        </p:spPr>
        <p:txBody>
          <a:bodyPr lIns="45719" tIns="45719" rIns="45719" bIns="45719"/>
          <a:lstStyle>
            <a:lvl1pPr marL="0" indent="0" defTabSz="309579">
              <a:lnSpc>
                <a:spcPct val="100000"/>
              </a:lnSpc>
              <a:spcBef>
                <a:spcPts val="0"/>
              </a:spcBef>
              <a:buSzTx/>
              <a:buNone/>
              <a:defRPr sz="2063"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309579">
              <a:lnSpc>
                <a:spcPct val="100000"/>
              </a:lnSpc>
              <a:spcBef>
                <a:spcPts val="675"/>
              </a:spcBef>
              <a:buSzTx/>
              <a:buNone/>
              <a:defRPr sz="2063" spc="-21"/>
            </a:lvl1pPr>
            <a:lvl2pPr marL="0" indent="171460" defTabSz="309579">
              <a:lnSpc>
                <a:spcPct val="100000"/>
              </a:lnSpc>
              <a:spcBef>
                <a:spcPts val="675"/>
              </a:spcBef>
              <a:buSzTx/>
              <a:buNone/>
              <a:defRPr sz="2063" spc="-21"/>
            </a:lvl2pPr>
            <a:lvl3pPr marL="0" indent="342918" defTabSz="309579">
              <a:lnSpc>
                <a:spcPct val="100000"/>
              </a:lnSpc>
              <a:spcBef>
                <a:spcPts val="675"/>
              </a:spcBef>
              <a:buSzTx/>
              <a:buNone/>
              <a:defRPr sz="2063" spc="-21"/>
            </a:lvl3pPr>
            <a:lvl4pPr marL="0" indent="514378" defTabSz="309579">
              <a:lnSpc>
                <a:spcPct val="100000"/>
              </a:lnSpc>
              <a:spcBef>
                <a:spcPts val="675"/>
              </a:spcBef>
              <a:buSzTx/>
              <a:buNone/>
              <a:defRPr sz="2063" spc="-21"/>
            </a:lvl4pPr>
            <a:lvl5pPr marL="0" indent="685838" defTabSz="309579">
              <a:lnSpc>
                <a:spcPct val="100000"/>
              </a:lnSpc>
              <a:spcBef>
                <a:spcPts val="675"/>
              </a:spcBef>
              <a:buSzTx/>
              <a:buNone/>
              <a:defRPr sz="2063" spc="-21"/>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452440" y="2460423"/>
            <a:ext cx="8239125" cy="1937157"/>
          </a:xfrm>
          <a:prstGeom prst="rect">
            <a:avLst/>
          </a:prstGeom>
        </p:spPr>
        <p:txBody>
          <a:bodyPr anchor="ctr"/>
          <a:lstStyle>
            <a:lvl1pPr marL="0" indent="0" algn="ctr">
              <a:lnSpc>
                <a:spcPct val="80000"/>
              </a:lnSpc>
              <a:spcBef>
                <a:spcPts val="0"/>
              </a:spcBef>
              <a:buSzTx/>
              <a:buNone/>
              <a:defRPr sz="4351" spc="-87">
                <a:latin typeface="Helvetica Neue Medium"/>
                <a:ea typeface="Helvetica Neue Medium"/>
                <a:cs typeface="Helvetica Neue Medium"/>
                <a:sym typeface="Helvetica Neue Medium"/>
              </a:defRPr>
            </a:lvl1pPr>
            <a:lvl2pPr marL="0" indent="171460" algn="ctr">
              <a:lnSpc>
                <a:spcPct val="80000"/>
              </a:lnSpc>
              <a:spcBef>
                <a:spcPts val="0"/>
              </a:spcBef>
              <a:buSzTx/>
              <a:buNone/>
              <a:defRPr sz="4351" spc="-87">
                <a:latin typeface="Helvetica Neue Medium"/>
                <a:ea typeface="Helvetica Neue Medium"/>
                <a:cs typeface="Helvetica Neue Medium"/>
                <a:sym typeface="Helvetica Neue Medium"/>
              </a:defRPr>
            </a:lvl2pPr>
            <a:lvl3pPr marL="0" indent="342918" algn="ctr">
              <a:lnSpc>
                <a:spcPct val="80000"/>
              </a:lnSpc>
              <a:spcBef>
                <a:spcPts val="0"/>
              </a:spcBef>
              <a:buSzTx/>
              <a:buNone/>
              <a:defRPr sz="4351" spc="-87">
                <a:latin typeface="Helvetica Neue Medium"/>
                <a:ea typeface="Helvetica Neue Medium"/>
                <a:cs typeface="Helvetica Neue Medium"/>
                <a:sym typeface="Helvetica Neue Medium"/>
              </a:defRPr>
            </a:lvl3pPr>
            <a:lvl4pPr marL="0" indent="514378" algn="ctr">
              <a:lnSpc>
                <a:spcPct val="80000"/>
              </a:lnSpc>
              <a:spcBef>
                <a:spcPts val="0"/>
              </a:spcBef>
              <a:buSzTx/>
              <a:buNone/>
              <a:defRPr sz="4351" spc="-87">
                <a:latin typeface="Helvetica Neue Medium"/>
                <a:ea typeface="Helvetica Neue Medium"/>
                <a:cs typeface="Helvetica Neue Medium"/>
                <a:sym typeface="Helvetica Neue Medium"/>
              </a:defRPr>
            </a:lvl4pPr>
            <a:lvl5pPr marL="0" indent="685838" algn="ctr">
              <a:lnSpc>
                <a:spcPct val="80000"/>
              </a:lnSpc>
              <a:spcBef>
                <a:spcPts val="0"/>
              </a:spcBef>
              <a:buSzTx/>
              <a:buNone/>
              <a:defRPr sz="4351" spc="-87">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452440" y="537963"/>
            <a:ext cx="8239125" cy="3620792"/>
          </a:xfrm>
          <a:prstGeom prst="rect">
            <a:avLst/>
          </a:prstGeom>
        </p:spPr>
        <p:txBody>
          <a:bodyPr anchor="b"/>
          <a:lstStyle>
            <a:lvl1pPr marL="0" indent="0" algn="ctr">
              <a:lnSpc>
                <a:spcPct val="80000"/>
              </a:lnSpc>
              <a:spcBef>
                <a:spcPts val="0"/>
              </a:spcBef>
              <a:buSzTx/>
              <a:buNone/>
              <a:defRPr sz="9376" b="1" spc="-95"/>
            </a:lvl1pPr>
            <a:lvl2pPr marL="0" indent="171460" algn="ctr">
              <a:lnSpc>
                <a:spcPct val="80000"/>
              </a:lnSpc>
              <a:spcBef>
                <a:spcPts val="0"/>
              </a:spcBef>
              <a:buSzTx/>
              <a:buNone/>
              <a:defRPr sz="9376" b="1" spc="-95"/>
            </a:lvl2pPr>
            <a:lvl3pPr marL="0" indent="342918" algn="ctr">
              <a:lnSpc>
                <a:spcPct val="80000"/>
              </a:lnSpc>
              <a:spcBef>
                <a:spcPts val="0"/>
              </a:spcBef>
              <a:buSzTx/>
              <a:buNone/>
              <a:defRPr sz="9376" b="1" spc="-95"/>
            </a:lvl3pPr>
            <a:lvl4pPr marL="0" indent="514378" algn="ctr">
              <a:lnSpc>
                <a:spcPct val="80000"/>
              </a:lnSpc>
              <a:spcBef>
                <a:spcPts val="0"/>
              </a:spcBef>
              <a:buSzTx/>
              <a:buNone/>
              <a:defRPr sz="9376" b="1" spc="-95"/>
            </a:lvl4pPr>
            <a:lvl5pPr marL="0" indent="685838" algn="ctr">
              <a:lnSpc>
                <a:spcPct val="80000"/>
              </a:lnSpc>
              <a:spcBef>
                <a:spcPts val="0"/>
              </a:spcBef>
              <a:buSzTx/>
              <a:buNone/>
              <a:defRPr sz="9376" b="1" spc="-95"/>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452440" y="4131090"/>
            <a:ext cx="8239125" cy="467391"/>
          </a:xfrm>
          <a:prstGeom prst="rect">
            <a:avLst/>
          </a:prstGeom>
        </p:spPr>
        <p:txBody>
          <a:bodyPr lIns="45719" tIns="45719" rIns="45719" bIns="45719"/>
          <a:lstStyle>
            <a:lvl1pPr marL="0" indent="0" algn="ctr" defTabSz="309579">
              <a:lnSpc>
                <a:spcPct val="100000"/>
              </a:lnSpc>
              <a:spcBef>
                <a:spcPts val="0"/>
              </a:spcBef>
              <a:buSzTx/>
              <a:buNone/>
              <a:defRPr sz="2063"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911261" y="5337729"/>
            <a:ext cx="7575019" cy="318489"/>
          </a:xfrm>
          <a:prstGeom prst="rect">
            <a:avLst/>
          </a:prstGeom>
        </p:spPr>
        <p:txBody>
          <a:bodyPr lIns="45719" tIns="45719" rIns="45719" bIns="45719"/>
          <a:lstStyle>
            <a:lvl1pPr marL="0" indent="0" defTabSz="309579">
              <a:lnSpc>
                <a:spcPct val="100000"/>
              </a:lnSpc>
              <a:spcBef>
                <a:spcPts val="0"/>
              </a:spcBef>
              <a:buSzTx/>
              <a:buNone/>
              <a:defRPr sz="1351" b="1"/>
            </a:lvl1pPr>
          </a:lstStyle>
          <a:p>
            <a:r>
              <a:t>Attribution</a:t>
            </a:r>
          </a:p>
        </p:txBody>
      </p:sp>
      <p:sp>
        <p:nvSpPr>
          <p:cNvPr id="116" name="Body Level One…"/>
          <p:cNvSpPr txBox="1">
            <a:spLocks noGrp="1"/>
          </p:cNvSpPr>
          <p:nvPr>
            <p:ph type="body" sz="half" idx="1" hasCustomPrompt="1"/>
          </p:nvPr>
        </p:nvSpPr>
        <p:spPr>
          <a:xfrm>
            <a:off x="657721" y="2469931"/>
            <a:ext cx="7828558" cy="1918140"/>
          </a:xfrm>
          <a:prstGeom prst="rect">
            <a:avLst/>
          </a:prstGeom>
        </p:spPr>
        <p:txBody>
          <a:bodyPr/>
          <a:lstStyle>
            <a:lvl1pPr marL="239609" indent="-176222">
              <a:spcBef>
                <a:spcPts val="0"/>
              </a:spcBef>
              <a:buSzTx/>
              <a:buNone/>
              <a:defRPr sz="3188" spc="-64">
                <a:latin typeface="Helvetica Neue Medium"/>
                <a:ea typeface="Helvetica Neue Medium"/>
                <a:cs typeface="Helvetica Neue Medium"/>
                <a:sym typeface="Helvetica Neue Medium"/>
              </a:defRPr>
            </a:lvl1pPr>
            <a:lvl2pPr marL="239609" indent="-4763">
              <a:spcBef>
                <a:spcPts val="0"/>
              </a:spcBef>
              <a:buSzTx/>
              <a:buNone/>
              <a:defRPr sz="3188" spc="-64">
                <a:latin typeface="Helvetica Neue Medium"/>
                <a:ea typeface="Helvetica Neue Medium"/>
                <a:cs typeface="Helvetica Neue Medium"/>
                <a:sym typeface="Helvetica Neue Medium"/>
              </a:defRPr>
            </a:lvl2pPr>
            <a:lvl3pPr marL="239609" indent="166697">
              <a:spcBef>
                <a:spcPts val="0"/>
              </a:spcBef>
              <a:buSzTx/>
              <a:buNone/>
              <a:defRPr sz="3188" spc="-64">
                <a:latin typeface="Helvetica Neue Medium"/>
                <a:ea typeface="Helvetica Neue Medium"/>
                <a:cs typeface="Helvetica Neue Medium"/>
                <a:sym typeface="Helvetica Neue Medium"/>
              </a:defRPr>
            </a:lvl3pPr>
            <a:lvl4pPr marL="239609" indent="338157">
              <a:spcBef>
                <a:spcPts val="0"/>
              </a:spcBef>
              <a:buSzTx/>
              <a:buNone/>
              <a:defRPr sz="3188" spc="-64">
                <a:latin typeface="Helvetica Neue Medium"/>
                <a:ea typeface="Helvetica Neue Medium"/>
                <a:cs typeface="Helvetica Neue Medium"/>
                <a:sym typeface="Helvetica Neue Medium"/>
              </a:defRPr>
            </a:lvl4pPr>
            <a:lvl5pPr marL="239609" indent="509615">
              <a:spcBef>
                <a:spcPts val="0"/>
              </a:spcBef>
              <a:buSzTx/>
              <a:buNone/>
              <a:defRPr sz="3188" spc="-64">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5910263" y="508002"/>
            <a:ext cx="2789662" cy="2974839"/>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5062540" y="1989139"/>
            <a:ext cx="3914775" cy="607509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52388" y="247650"/>
            <a:ext cx="6229350" cy="6229351"/>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500063" y="-2762251"/>
            <a:ext cx="10144125" cy="108204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27F26-CC0B-2441-A5D4-2EFA3646C0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96858C-14B6-4C40-8463-AB1982685C55}"/>
              </a:ext>
            </a:extLst>
          </p:cNvPr>
          <p:cNvSpPr>
            <a:spLocks noGrp="1"/>
          </p:cNvSpPr>
          <p:nvPr>
            <p:ph type="dt" sz="half" idx="10"/>
          </p:nvPr>
        </p:nvSpPr>
        <p:spPr/>
        <p:txBody>
          <a:bodyPr/>
          <a:lstStyle/>
          <a:p>
            <a:fld id="{9BB59410-F7A9-7D46-8DF4-A829BC5ED255}" type="datetimeFigureOut">
              <a:rPr lang="en-US" smtClean="0"/>
              <a:t>6/6/23</a:t>
            </a:fld>
            <a:endParaRPr lang="en-US"/>
          </a:p>
        </p:txBody>
      </p:sp>
      <p:sp>
        <p:nvSpPr>
          <p:cNvPr id="4" name="Footer Placeholder 3">
            <a:extLst>
              <a:ext uri="{FF2B5EF4-FFF2-40B4-BE49-F238E27FC236}">
                <a16:creationId xmlns:a16="http://schemas.microsoft.com/office/drawing/2014/main" id="{7F1B3E48-B710-DC48-AD96-09A4B9EB51B5}"/>
              </a:ext>
            </a:extLst>
          </p:cNvPr>
          <p:cNvSpPr>
            <a:spLocks noGrp="1"/>
          </p:cNvSpPr>
          <p:nvPr>
            <p:ph type="ftr" sz="quarter" idx="11"/>
          </p:nvPr>
        </p:nvSpPr>
        <p:spPr>
          <a:xfrm>
            <a:off x="5906157" y="6374964"/>
            <a:ext cx="3086100" cy="365125"/>
          </a:xfrm>
        </p:spPr>
        <p:txBody>
          <a:bodyPr/>
          <a:lstStyle/>
          <a:p>
            <a:endParaRPr lang="en-US" dirty="0"/>
          </a:p>
        </p:txBody>
      </p:sp>
      <p:sp>
        <p:nvSpPr>
          <p:cNvPr id="5" name="Slide Number Placeholder 4">
            <a:extLst>
              <a:ext uri="{FF2B5EF4-FFF2-40B4-BE49-F238E27FC236}">
                <a16:creationId xmlns:a16="http://schemas.microsoft.com/office/drawing/2014/main" id="{180B6124-693B-FC4C-BB30-66176FF3316D}"/>
              </a:ext>
            </a:extLst>
          </p:cNvPr>
          <p:cNvSpPr>
            <a:spLocks noGrp="1"/>
          </p:cNvSpPr>
          <p:nvPr>
            <p:ph type="sldNum" sz="quarter" idx="12"/>
          </p:nvPr>
        </p:nvSpPr>
        <p:spPr>
          <a:xfrm>
            <a:off x="4168762" y="6533621"/>
            <a:ext cx="195567" cy="206467"/>
          </a:xfrm>
        </p:spPr>
        <p:txBody>
          <a:bodyPr/>
          <a:lstStyle/>
          <a:p>
            <a:fld id="{20543D12-8BB2-BA45-8274-84D0F5DC0E85}" type="slidenum">
              <a:rPr lang="en-US" smtClean="0"/>
              <a:t>‹#›</a:t>
            </a:fld>
            <a:endParaRPr lang="en-US"/>
          </a:p>
        </p:txBody>
      </p:sp>
    </p:spTree>
    <p:extLst>
      <p:ext uri="{BB962C8B-B14F-4D97-AF65-F5344CB8AC3E}">
        <p14:creationId xmlns:p14="http://schemas.microsoft.com/office/powerpoint/2010/main" val="648169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p:spTree>
      <p:nvGrpSpPr>
        <p:cNvPr id="1" name=""/>
        <p:cNvGrpSpPr/>
        <p:nvPr/>
      </p:nvGrpSpPr>
      <p:grpSpPr>
        <a:xfrm>
          <a:off x="0" y="0"/>
          <a:ext cx="0" cy="0"/>
          <a:chOff x="0" y="0"/>
          <a:chExt cx="0" cy="0"/>
        </a:xfrm>
      </p:grpSpPr>
      <p:sp>
        <p:nvSpPr>
          <p:cNvPr id="12" name="Rectangle"/>
          <p:cNvSpPr/>
          <p:nvPr/>
        </p:nvSpPr>
        <p:spPr>
          <a:xfrm>
            <a:off x="0" y="0"/>
            <a:ext cx="9144000" cy="635000"/>
          </a:xfrm>
          <a:prstGeom prst="rect">
            <a:avLst/>
          </a:prstGeom>
          <a:solidFill>
            <a:srgbClr val="00A6BA"/>
          </a:solidFill>
          <a:ln w="12700">
            <a:miter lim="400000"/>
          </a:ln>
        </p:spPr>
        <p:txBody>
          <a:bodyPr lIns="19051" tIns="19051" rIns="19051" bIns="19051" anchor="ctr"/>
          <a:lstStyle/>
          <a:p>
            <a:pPr defTabSz="309579">
              <a:defRPr sz="3200">
                <a:solidFill>
                  <a:srgbClr val="FFFFFF"/>
                </a:solidFill>
                <a:latin typeface="Helvetica Neue Medium"/>
                <a:ea typeface="Helvetica Neue Medium"/>
                <a:cs typeface="Helvetica Neue Medium"/>
                <a:sym typeface="Helvetica Neue Medium"/>
              </a:defRPr>
            </a:pPr>
            <a:endParaRPr sz="1200"/>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6" name="Picture 5">
            <a:extLst>
              <a:ext uri="{FF2B5EF4-FFF2-40B4-BE49-F238E27FC236}">
                <a16:creationId xmlns:a16="http://schemas.microsoft.com/office/drawing/2014/main" id="{A90F928C-B535-624D-8F75-F9F5BB29E802}"/>
              </a:ext>
            </a:extLst>
          </p:cNvPr>
          <p:cNvPicPr>
            <a:picLocks noChangeAspect="1"/>
          </p:cNvPicPr>
          <p:nvPr userDrawn="1"/>
        </p:nvPicPr>
        <p:blipFill>
          <a:blip r:embed="rId2"/>
          <a:stretch>
            <a:fillRect/>
          </a:stretch>
        </p:blipFill>
        <p:spPr>
          <a:xfrm>
            <a:off x="8092" y="5424170"/>
            <a:ext cx="9135908" cy="1433831"/>
          </a:xfrm>
          <a:prstGeom prst="rect">
            <a:avLst/>
          </a:prstGeom>
        </p:spPr>
      </p:pic>
    </p:spTree>
    <p:extLst>
      <p:ext uri="{BB962C8B-B14F-4D97-AF65-F5344CB8AC3E}">
        <p14:creationId xmlns:p14="http://schemas.microsoft.com/office/powerpoint/2010/main" val="395840678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Title">
    <p:spTree>
      <p:nvGrpSpPr>
        <p:cNvPr id="1" name=""/>
        <p:cNvGrpSpPr/>
        <p:nvPr/>
      </p:nvGrpSpPr>
      <p:grpSpPr>
        <a:xfrm>
          <a:off x="0" y="0"/>
          <a:ext cx="0" cy="0"/>
          <a:chOff x="0" y="0"/>
          <a:chExt cx="0" cy="0"/>
        </a:xfrm>
      </p:grpSpPr>
      <p:sp>
        <p:nvSpPr>
          <p:cNvPr id="12" name="Rectangle"/>
          <p:cNvSpPr/>
          <p:nvPr/>
        </p:nvSpPr>
        <p:spPr>
          <a:xfrm>
            <a:off x="0" y="0"/>
            <a:ext cx="9144000" cy="635000"/>
          </a:xfrm>
          <a:prstGeom prst="rect">
            <a:avLst/>
          </a:prstGeom>
          <a:solidFill>
            <a:srgbClr val="00A6BA"/>
          </a:solidFill>
          <a:ln w="12700">
            <a:miter lim="400000"/>
          </a:ln>
        </p:spPr>
        <p:txBody>
          <a:bodyPr lIns="19051" tIns="19051" rIns="19051" bIns="19051" anchor="ctr"/>
          <a:lstStyle/>
          <a:p>
            <a:pPr defTabSz="309579">
              <a:defRPr sz="3200">
                <a:solidFill>
                  <a:srgbClr val="FFFFFF"/>
                </a:solidFill>
                <a:latin typeface="Helvetica Neue Medium"/>
                <a:ea typeface="Helvetica Neue Medium"/>
                <a:cs typeface="Helvetica Neue Medium"/>
                <a:sym typeface="Helvetica Neue Medium"/>
              </a:defRPr>
            </a:pPr>
            <a:endParaRPr sz="1200"/>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5" name="Picture 4">
            <a:extLst>
              <a:ext uri="{FF2B5EF4-FFF2-40B4-BE49-F238E27FC236}">
                <a16:creationId xmlns:a16="http://schemas.microsoft.com/office/drawing/2014/main" id="{AFE6507D-58BB-A44F-BF85-E8C2AE718512}"/>
              </a:ext>
            </a:extLst>
          </p:cNvPr>
          <p:cNvPicPr>
            <a:picLocks noChangeAspect="1"/>
          </p:cNvPicPr>
          <p:nvPr userDrawn="1"/>
        </p:nvPicPr>
        <p:blipFill>
          <a:blip r:embed="rId2"/>
          <a:stretch>
            <a:fillRect/>
          </a:stretch>
        </p:blipFill>
        <p:spPr>
          <a:xfrm>
            <a:off x="0" y="5417668"/>
            <a:ext cx="9177346" cy="1440333"/>
          </a:xfrm>
          <a:prstGeom prst="rect">
            <a:avLst/>
          </a:prstGeom>
        </p:spPr>
      </p:pic>
    </p:spTree>
    <p:extLst>
      <p:ext uri="{BB962C8B-B14F-4D97-AF65-F5344CB8AC3E}">
        <p14:creationId xmlns:p14="http://schemas.microsoft.com/office/powerpoint/2010/main" val="315930425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4_Title">
    <p:spTree>
      <p:nvGrpSpPr>
        <p:cNvPr id="1" name=""/>
        <p:cNvGrpSpPr/>
        <p:nvPr/>
      </p:nvGrpSpPr>
      <p:grpSpPr>
        <a:xfrm>
          <a:off x="0" y="0"/>
          <a:ext cx="0" cy="0"/>
          <a:chOff x="0" y="0"/>
          <a:chExt cx="0" cy="0"/>
        </a:xfrm>
      </p:grpSpPr>
      <p:sp>
        <p:nvSpPr>
          <p:cNvPr id="12" name="Rectangle"/>
          <p:cNvSpPr/>
          <p:nvPr/>
        </p:nvSpPr>
        <p:spPr>
          <a:xfrm>
            <a:off x="0" y="0"/>
            <a:ext cx="9144000" cy="635000"/>
          </a:xfrm>
          <a:prstGeom prst="rect">
            <a:avLst/>
          </a:prstGeom>
          <a:solidFill>
            <a:srgbClr val="00A6BA"/>
          </a:solidFill>
          <a:ln w="12700">
            <a:miter lim="400000"/>
          </a:ln>
        </p:spPr>
        <p:txBody>
          <a:bodyPr lIns="19051" tIns="19051" rIns="19051" bIns="19051" anchor="ctr"/>
          <a:lstStyle/>
          <a:p>
            <a:pPr defTabSz="309579">
              <a:defRPr sz="3200">
                <a:solidFill>
                  <a:srgbClr val="FFFFFF"/>
                </a:solidFill>
                <a:latin typeface="Helvetica Neue Medium"/>
                <a:ea typeface="Helvetica Neue Medium"/>
                <a:cs typeface="Helvetica Neue Medium"/>
                <a:sym typeface="Helvetica Neue Medium"/>
              </a:defRPr>
            </a:pPr>
            <a:endParaRPr sz="1200"/>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6" name="Picture 5">
            <a:extLst>
              <a:ext uri="{FF2B5EF4-FFF2-40B4-BE49-F238E27FC236}">
                <a16:creationId xmlns:a16="http://schemas.microsoft.com/office/drawing/2014/main" id="{0970488A-0E78-3E4E-A92E-816973DF5CAF}"/>
              </a:ext>
            </a:extLst>
          </p:cNvPr>
          <p:cNvPicPr>
            <a:picLocks noChangeAspect="1"/>
          </p:cNvPicPr>
          <p:nvPr userDrawn="1"/>
        </p:nvPicPr>
        <p:blipFill>
          <a:blip r:embed="rId2"/>
          <a:stretch>
            <a:fillRect/>
          </a:stretch>
        </p:blipFill>
        <p:spPr>
          <a:xfrm>
            <a:off x="12173" y="5429892"/>
            <a:ext cx="9131827" cy="1433189"/>
          </a:xfrm>
          <a:prstGeom prst="rect">
            <a:avLst/>
          </a:prstGeom>
        </p:spPr>
      </p:pic>
    </p:spTree>
    <p:extLst>
      <p:ext uri="{BB962C8B-B14F-4D97-AF65-F5344CB8AC3E}">
        <p14:creationId xmlns:p14="http://schemas.microsoft.com/office/powerpoint/2010/main" val="236570929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433387" y="-647700"/>
            <a:ext cx="10029825" cy="8009467"/>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452440" y="3562351"/>
            <a:ext cx="8239125" cy="2324100"/>
          </a:xfrm>
          <a:prstGeom prst="rect">
            <a:avLst/>
          </a:prstGeom>
        </p:spPr>
        <p:txBody>
          <a:bodyPr anchor="b"/>
          <a:lstStyle>
            <a:lvl1pPr>
              <a:defRPr sz="4351" spc="-87"/>
            </a:lvl1pPr>
          </a:lstStyle>
          <a:p>
            <a:r>
              <a:t>Presentation Title</a:t>
            </a:r>
          </a:p>
        </p:txBody>
      </p:sp>
      <p:sp>
        <p:nvSpPr>
          <p:cNvPr id="23" name="Author and Date"/>
          <p:cNvSpPr txBox="1">
            <a:spLocks noGrp="1"/>
          </p:cNvSpPr>
          <p:nvPr>
            <p:ph type="body" sz="quarter" idx="22" hasCustomPrompt="1"/>
          </p:nvPr>
        </p:nvSpPr>
        <p:spPr>
          <a:xfrm>
            <a:off x="452886" y="553070"/>
            <a:ext cx="8238233" cy="318489"/>
          </a:xfrm>
          <a:prstGeom prst="rect">
            <a:avLst/>
          </a:prstGeom>
        </p:spPr>
        <p:txBody>
          <a:bodyPr lIns="45719" tIns="45719" rIns="45719" bIns="45719"/>
          <a:lstStyle>
            <a:lvl1pPr marL="0" indent="0" defTabSz="309579">
              <a:lnSpc>
                <a:spcPct val="100000"/>
              </a:lnSpc>
              <a:spcBef>
                <a:spcPts val="0"/>
              </a:spcBef>
              <a:buSzTx/>
              <a:buNone/>
              <a:defRPr sz="1351" b="1"/>
            </a:lvl1pPr>
          </a:lstStyle>
          <a:p>
            <a:r>
              <a:t>Author and Date</a:t>
            </a:r>
          </a:p>
        </p:txBody>
      </p:sp>
      <p:sp>
        <p:nvSpPr>
          <p:cNvPr id="24" name="Body Level One…"/>
          <p:cNvSpPr txBox="1">
            <a:spLocks noGrp="1"/>
          </p:cNvSpPr>
          <p:nvPr>
            <p:ph type="body" sz="quarter" idx="1" hasCustomPrompt="1"/>
          </p:nvPr>
        </p:nvSpPr>
        <p:spPr>
          <a:xfrm>
            <a:off x="452440" y="5804955"/>
            <a:ext cx="8239125" cy="558476"/>
          </a:xfrm>
          <a:prstGeom prst="rect">
            <a:avLst/>
          </a:prstGeom>
        </p:spPr>
        <p:txBody>
          <a:bodyPr/>
          <a:lstStyle>
            <a:lvl1pPr marL="0" indent="0" defTabSz="309579">
              <a:lnSpc>
                <a:spcPct val="100000"/>
              </a:lnSpc>
              <a:spcBef>
                <a:spcPts val="0"/>
              </a:spcBef>
              <a:buSzTx/>
              <a:buNone/>
              <a:defRPr sz="2063" b="1"/>
            </a:lvl1pPr>
            <a:lvl2pPr marL="0" indent="171460" defTabSz="309579">
              <a:lnSpc>
                <a:spcPct val="100000"/>
              </a:lnSpc>
              <a:spcBef>
                <a:spcPts val="0"/>
              </a:spcBef>
              <a:buSzTx/>
              <a:buNone/>
              <a:defRPr sz="2063" b="1"/>
            </a:lvl2pPr>
            <a:lvl3pPr marL="0" indent="342918" defTabSz="309579">
              <a:lnSpc>
                <a:spcPct val="100000"/>
              </a:lnSpc>
              <a:spcBef>
                <a:spcPts val="0"/>
              </a:spcBef>
              <a:buSzTx/>
              <a:buNone/>
              <a:defRPr sz="2063" b="1"/>
            </a:lvl3pPr>
            <a:lvl4pPr marL="0" indent="514378" defTabSz="309579">
              <a:lnSpc>
                <a:spcPct val="100000"/>
              </a:lnSpc>
              <a:spcBef>
                <a:spcPts val="0"/>
              </a:spcBef>
              <a:buSzTx/>
              <a:buNone/>
              <a:defRPr sz="2063" b="1"/>
            </a:lvl4pPr>
            <a:lvl5pPr marL="0" indent="685838" defTabSz="309579">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4114800" y="-101600"/>
            <a:ext cx="4554314" cy="7067551"/>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452440" y="635001"/>
            <a:ext cx="3667125" cy="2941137"/>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452440" y="3530288"/>
            <a:ext cx="3667125" cy="2692712"/>
          </a:xfrm>
          <a:prstGeom prst="rect">
            <a:avLst/>
          </a:prstGeom>
        </p:spPr>
        <p:txBody>
          <a:bodyPr/>
          <a:lstStyle>
            <a:lvl1pPr marL="0" indent="0" defTabSz="309579">
              <a:lnSpc>
                <a:spcPct val="100000"/>
              </a:lnSpc>
              <a:spcBef>
                <a:spcPts val="0"/>
              </a:spcBef>
              <a:buSzTx/>
              <a:buNone/>
              <a:defRPr sz="2063" b="1"/>
            </a:lvl1pPr>
            <a:lvl2pPr marL="0" indent="171460" defTabSz="309579">
              <a:lnSpc>
                <a:spcPct val="100000"/>
              </a:lnSpc>
              <a:spcBef>
                <a:spcPts val="0"/>
              </a:spcBef>
              <a:buSzTx/>
              <a:buNone/>
              <a:defRPr sz="2063" b="1"/>
            </a:lvl2pPr>
            <a:lvl3pPr marL="0" indent="342918" defTabSz="309579">
              <a:lnSpc>
                <a:spcPct val="100000"/>
              </a:lnSpc>
              <a:spcBef>
                <a:spcPts val="0"/>
              </a:spcBef>
              <a:buSzTx/>
              <a:buNone/>
              <a:defRPr sz="2063" b="1"/>
            </a:lvl3pPr>
            <a:lvl4pPr marL="0" indent="514378" defTabSz="309579">
              <a:lnSpc>
                <a:spcPct val="100000"/>
              </a:lnSpc>
              <a:spcBef>
                <a:spcPts val="0"/>
              </a:spcBef>
              <a:buSzTx/>
              <a:buNone/>
              <a:defRPr sz="2063" b="1"/>
            </a:lvl4pPr>
            <a:lvl5pPr marL="0" indent="685838" defTabSz="309579">
              <a:lnSpc>
                <a:spcPct val="100000"/>
              </a:lnSpc>
              <a:spcBef>
                <a:spcPts val="0"/>
              </a:spcBef>
              <a:buSzTx/>
              <a:buNone/>
              <a:defRPr sz="2063"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4471875" y="6523451"/>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452440" y="1186482"/>
            <a:ext cx="8239125" cy="467391"/>
          </a:xfrm>
          <a:prstGeom prst="rect">
            <a:avLst/>
          </a:prstGeom>
        </p:spPr>
        <p:txBody>
          <a:bodyPr lIns="45719" tIns="45719" rIns="45719" bIns="45719"/>
          <a:lstStyle>
            <a:lvl1pPr marL="0" indent="0" defTabSz="309579">
              <a:lnSpc>
                <a:spcPct val="100000"/>
              </a:lnSpc>
              <a:spcBef>
                <a:spcPts val="0"/>
              </a:spcBef>
              <a:buSzTx/>
              <a:buNone/>
              <a:defRPr sz="2063"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452440" y="1186482"/>
            <a:ext cx="3667125" cy="467391"/>
          </a:xfrm>
          <a:prstGeom prst="rect">
            <a:avLst/>
          </a:prstGeom>
        </p:spPr>
        <p:txBody>
          <a:bodyPr lIns="45719" tIns="45719" rIns="45719" bIns="45719"/>
          <a:lstStyle>
            <a:lvl1pPr marL="0" indent="0" defTabSz="309579">
              <a:lnSpc>
                <a:spcPct val="100000"/>
              </a:lnSpc>
              <a:spcBef>
                <a:spcPts val="0"/>
              </a:spcBef>
              <a:buSzTx/>
              <a:buNone/>
              <a:defRPr sz="2063" b="1"/>
            </a:lvl1pPr>
          </a:lstStyle>
          <a:p>
            <a:r>
              <a:t>Slide Subtitle</a:t>
            </a:r>
          </a:p>
        </p:txBody>
      </p:sp>
      <p:sp>
        <p:nvSpPr>
          <p:cNvPr id="61" name="Body Level One…"/>
          <p:cNvSpPr txBox="1">
            <a:spLocks noGrp="1"/>
          </p:cNvSpPr>
          <p:nvPr>
            <p:ph type="body" sz="half" idx="1" hasCustomPrompt="1"/>
          </p:nvPr>
        </p:nvSpPr>
        <p:spPr>
          <a:xfrm>
            <a:off x="452440" y="2124253"/>
            <a:ext cx="3667125" cy="4128315"/>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22"/>
          </p:nvPr>
        </p:nvSpPr>
        <p:spPr>
          <a:xfrm>
            <a:off x="4572000" y="-203633"/>
            <a:ext cx="4093828" cy="7277916"/>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452440" y="539750"/>
            <a:ext cx="3667125" cy="717551"/>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452440" y="539750"/>
            <a:ext cx="8239125" cy="7165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452440" y="2124253"/>
            <a:ext cx="8239125" cy="41280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4471875" y="6521333"/>
            <a:ext cx="195567" cy="206467"/>
          </a:xfrm>
          <a:prstGeom prst="rect">
            <a:avLst/>
          </a:prstGeom>
          <a:ln w="12700">
            <a:miter lim="400000"/>
          </a:ln>
        </p:spPr>
        <p:txBody>
          <a:bodyPr wrap="none" lIns="50800" tIns="50800" rIns="50800" bIns="50800" anchor="b">
            <a:spAutoFit/>
          </a:bodyPr>
          <a:lstStyle>
            <a:lvl1pPr defTabSz="219088">
              <a:defRPr sz="675">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9" r:id="rId19"/>
  </p:sldLayoutIdLst>
  <p:transition spd="med"/>
  <p:txStyles>
    <p:titleStyle>
      <a:lvl1pPr marL="0" marR="0" indent="0" algn="l" defTabSz="914428" rtl="0" latinLnBrk="0">
        <a:lnSpc>
          <a:spcPct val="80000"/>
        </a:lnSpc>
        <a:spcBef>
          <a:spcPts val="0"/>
        </a:spcBef>
        <a:spcAft>
          <a:spcPts val="0"/>
        </a:spcAft>
        <a:buClrTx/>
        <a:buSzTx/>
        <a:buFontTx/>
        <a:buNone/>
        <a:tabLst/>
        <a:defRPr sz="3188" b="1" i="0" u="none" strike="noStrike" cap="none" spc="-64" baseline="0">
          <a:solidFill>
            <a:srgbClr val="000000"/>
          </a:solidFill>
          <a:uFillTx/>
          <a:latin typeface="+mn-lt"/>
          <a:ea typeface="+mn-ea"/>
          <a:cs typeface="+mn-cs"/>
          <a:sym typeface="Helvetica Neue"/>
        </a:defRPr>
      </a:lvl1pPr>
      <a:lvl2pPr marL="0" marR="0" indent="171460" algn="l" defTabSz="914428" rtl="0" latinLnBrk="0">
        <a:lnSpc>
          <a:spcPct val="80000"/>
        </a:lnSpc>
        <a:spcBef>
          <a:spcPts val="0"/>
        </a:spcBef>
        <a:spcAft>
          <a:spcPts val="0"/>
        </a:spcAft>
        <a:buClrTx/>
        <a:buSzTx/>
        <a:buFontTx/>
        <a:buNone/>
        <a:tabLst/>
        <a:defRPr sz="3188" b="1" i="0" u="none" strike="noStrike" cap="none" spc="-64" baseline="0">
          <a:solidFill>
            <a:srgbClr val="000000"/>
          </a:solidFill>
          <a:uFillTx/>
          <a:latin typeface="+mn-lt"/>
          <a:ea typeface="+mn-ea"/>
          <a:cs typeface="+mn-cs"/>
          <a:sym typeface="Helvetica Neue"/>
        </a:defRPr>
      </a:lvl2pPr>
      <a:lvl3pPr marL="0" marR="0" indent="342918" algn="l" defTabSz="914428" rtl="0" latinLnBrk="0">
        <a:lnSpc>
          <a:spcPct val="80000"/>
        </a:lnSpc>
        <a:spcBef>
          <a:spcPts val="0"/>
        </a:spcBef>
        <a:spcAft>
          <a:spcPts val="0"/>
        </a:spcAft>
        <a:buClrTx/>
        <a:buSzTx/>
        <a:buFontTx/>
        <a:buNone/>
        <a:tabLst/>
        <a:defRPr sz="3188" b="1" i="0" u="none" strike="noStrike" cap="none" spc="-64" baseline="0">
          <a:solidFill>
            <a:srgbClr val="000000"/>
          </a:solidFill>
          <a:uFillTx/>
          <a:latin typeface="+mn-lt"/>
          <a:ea typeface="+mn-ea"/>
          <a:cs typeface="+mn-cs"/>
          <a:sym typeface="Helvetica Neue"/>
        </a:defRPr>
      </a:lvl3pPr>
      <a:lvl4pPr marL="0" marR="0" indent="514378" algn="l" defTabSz="914428" rtl="0" latinLnBrk="0">
        <a:lnSpc>
          <a:spcPct val="80000"/>
        </a:lnSpc>
        <a:spcBef>
          <a:spcPts val="0"/>
        </a:spcBef>
        <a:spcAft>
          <a:spcPts val="0"/>
        </a:spcAft>
        <a:buClrTx/>
        <a:buSzTx/>
        <a:buFontTx/>
        <a:buNone/>
        <a:tabLst/>
        <a:defRPr sz="3188" b="1" i="0" u="none" strike="noStrike" cap="none" spc="-64" baseline="0">
          <a:solidFill>
            <a:srgbClr val="000000"/>
          </a:solidFill>
          <a:uFillTx/>
          <a:latin typeface="+mn-lt"/>
          <a:ea typeface="+mn-ea"/>
          <a:cs typeface="+mn-cs"/>
          <a:sym typeface="Helvetica Neue"/>
        </a:defRPr>
      </a:lvl4pPr>
      <a:lvl5pPr marL="0" marR="0" indent="685838" algn="l" defTabSz="914428" rtl="0" latinLnBrk="0">
        <a:lnSpc>
          <a:spcPct val="80000"/>
        </a:lnSpc>
        <a:spcBef>
          <a:spcPts val="0"/>
        </a:spcBef>
        <a:spcAft>
          <a:spcPts val="0"/>
        </a:spcAft>
        <a:buClrTx/>
        <a:buSzTx/>
        <a:buFontTx/>
        <a:buNone/>
        <a:tabLst/>
        <a:defRPr sz="3188" b="1" i="0" u="none" strike="noStrike" cap="none" spc="-64" baseline="0">
          <a:solidFill>
            <a:srgbClr val="000000"/>
          </a:solidFill>
          <a:uFillTx/>
          <a:latin typeface="+mn-lt"/>
          <a:ea typeface="+mn-ea"/>
          <a:cs typeface="+mn-cs"/>
          <a:sym typeface="Helvetica Neue"/>
        </a:defRPr>
      </a:lvl5pPr>
      <a:lvl6pPr marL="0" marR="0" indent="857297" algn="l" defTabSz="914428" rtl="0" latinLnBrk="0">
        <a:lnSpc>
          <a:spcPct val="80000"/>
        </a:lnSpc>
        <a:spcBef>
          <a:spcPts val="0"/>
        </a:spcBef>
        <a:spcAft>
          <a:spcPts val="0"/>
        </a:spcAft>
        <a:buClrTx/>
        <a:buSzTx/>
        <a:buFontTx/>
        <a:buNone/>
        <a:tabLst/>
        <a:defRPr sz="3188" b="1" i="0" u="none" strike="noStrike" cap="none" spc="-64" baseline="0">
          <a:solidFill>
            <a:srgbClr val="000000"/>
          </a:solidFill>
          <a:uFillTx/>
          <a:latin typeface="+mn-lt"/>
          <a:ea typeface="+mn-ea"/>
          <a:cs typeface="+mn-cs"/>
          <a:sym typeface="Helvetica Neue"/>
        </a:defRPr>
      </a:lvl6pPr>
      <a:lvl7pPr marL="0" marR="0" indent="1028757" algn="l" defTabSz="914428" rtl="0" latinLnBrk="0">
        <a:lnSpc>
          <a:spcPct val="80000"/>
        </a:lnSpc>
        <a:spcBef>
          <a:spcPts val="0"/>
        </a:spcBef>
        <a:spcAft>
          <a:spcPts val="0"/>
        </a:spcAft>
        <a:buClrTx/>
        <a:buSzTx/>
        <a:buFontTx/>
        <a:buNone/>
        <a:tabLst/>
        <a:defRPr sz="3188" b="1" i="0" u="none" strike="noStrike" cap="none" spc="-64" baseline="0">
          <a:solidFill>
            <a:srgbClr val="000000"/>
          </a:solidFill>
          <a:uFillTx/>
          <a:latin typeface="+mn-lt"/>
          <a:ea typeface="+mn-ea"/>
          <a:cs typeface="+mn-cs"/>
          <a:sym typeface="Helvetica Neue"/>
        </a:defRPr>
      </a:lvl7pPr>
      <a:lvl8pPr marL="0" marR="0" indent="1200217" algn="l" defTabSz="914428" rtl="0" latinLnBrk="0">
        <a:lnSpc>
          <a:spcPct val="80000"/>
        </a:lnSpc>
        <a:spcBef>
          <a:spcPts val="0"/>
        </a:spcBef>
        <a:spcAft>
          <a:spcPts val="0"/>
        </a:spcAft>
        <a:buClrTx/>
        <a:buSzTx/>
        <a:buFontTx/>
        <a:buNone/>
        <a:tabLst/>
        <a:defRPr sz="3188" b="1" i="0" u="none" strike="noStrike" cap="none" spc="-64" baseline="0">
          <a:solidFill>
            <a:srgbClr val="000000"/>
          </a:solidFill>
          <a:uFillTx/>
          <a:latin typeface="+mn-lt"/>
          <a:ea typeface="+mn-ea"/>
          <a:cs typeface="+mn-cs"/>
          <a:sym typeface="Helvetica Neue"/>
        </a:defRPr>
      </a:lvl8pPr>
      <a:lvl9pPr marL="0" marR="0" indent="1371676" algn="l" defTabSz="914428" rtl="0" latinLnBrk="0">
        <a:lnSpc>
          <a:spcPct val="80000"/>
        </a:lnSpc>
        <a:spcBef>
          <a:spcPts val="0"/>
        </a:spcBef>
        <a:spcAft>
          <a:spcPts val="0"/>
        </a:spcAft>
        <a:buClrTx/>
        <a:buSzTx/>
        <a:buFontTx/>
        <a:buNone/>
        <a:tabLst/>
        <a:defRPr sz="3188" b="1" i="0" u="none" strike="noStrike" cap="none" spc="-64" baseline="0">
          <a:solidFill>
            <a:srgbClr val="000000"/>
          </a:solidFill>
          <a:uFillTx/>
          <a:latin typeface="+mn-lt"/>
          <a:ea typeface="+mn-ea"/>
          <a:cs typeface="+mn-cs"/>
          <a:sym typeface="Helvetica Neue"/>
        </a:defRPr>
      </a:lvl9pPr>
    </p:titleStyle>
    <p:bodyStyle>
      <a:lvl1pPr marL="228613" marR="0" indent="-228613" algn="l" defTabSz="914428" rtl="0" latinLnBrk="0">
        <a:lnSpc>
          <a:spcPct val="90000"/>
        </a:lnSpc>
        <a:spcBef>
          <a:spcPts val="1688"/>
        </a:spcBef>
        <a:spcAft>
          <a:spcPts val="0"/>
        </a:spcAft>
        <a:buClrTx/>
        <a:buSzPct val="123000"/>
        <a:buFontTx/>
        <a:buChar char="•"/>
        <a:tabLst/>
        <a:defRPr sz="1800" b="0" i="0" u="none" strike="noStrike" cap="none" spc="0" baseline="0">
          <a:solidFill>
            <a:srgbClr val="000000"/>
          </a:solidFill>
          <a:uFillTx/>
          <a:latin typeface="+mn-lt"/>
          <a:ea typeface="+mn-ea"/>
          <a:cs typeface="+mn-cs"/>
          <a:sym typeface="Helvetica Neue"/>
        </a:defRPr>
      </a:lvl1pPr>
      <a:lvl2pPr marL="457226" marR="0" indent="-228613" algn="l" defTabSz="914428" rtl="0" latinLnBrk="0">
        <a:lnSpc>
          <a:spcPct val="90000"/>
        </a:lnSpc>
        <a:spcBef>
          <a:spcPts val="1688"/>
        </a:spcBef>
        <a:spcAft>
          <a:spcPts val="0"/>
        </a:spcAft>
        <a:buClrTx/>
        <a:buSzPct val="123000"/>
        <a:buFontTx/>
        <a:buChar char="•"/>
        <a:tabLst/>
        <a:defRPr sz="1800" b="0" i="0" u="none" strike="noStrike" cap="none" spc="0" baseline="0">
          <a:solidFill>
            <a:srgbClr val="000000"/>
          </a:solidFill>
          <a:uFillTx/>
          <a:latin typeface="+mn-lt"/>
          <a:ea typeface="+mn-ea"/>
          <a:cs typeface="+mn-cs"/>
          <a:sym typeface="Helvetica Neue"/>
        </a:defRPr>
      </a:lvl2pPr>
      <a:lvl3pPr marL="685838" marR="0" indent="-228613" algn="l" defTabSz="914428" rtl="0" latinLnBrk="0">
        <a:lnSpc>
          <a:spcPct val="90000"/>
        </a:lnSpc>
        <a:spcBef>
          <a:spcPts val="1688"/>
        </a:spcBef>
        <a:spcAft>
          <a:spcPts val="0"/>
        </a:spcAft>
        <a:buClrTx/>
        <a:buSzPct val="123000"/>
        <a:buFontTx/>
        <a:buChar char="•"/>
        <a:tabLst/>
        <a:defRPr sz="1800" b="0" i="0" u="none" strike="noStrike" cap="none" spc="0" baseline="0">
          <a:solidFill>
            <a:srgbClr val="000000"/>
          </a:solidFill>
          <a:uFillTx/>
          <a:latin typeface="+mn-lt"/>
          <a:ea typeface="+mn-ea"/>
          <a:cs typeface="+mn-cs"/>
          <a:sym typeface="Helvetica Neue"/>
        </a:defRPr>
      </a:lvl3pPr>
      <a:lvl4pPr marL="914450" marR="0" indent="-228613" algn="l" defTabSz="914428" rtl="0" latinLnBrk="0">
        <a:lnSpc>
          <a:spcPct val="90000"/>
        </a:lnSpc>
        <a:spcBef>
          <a:spcPts val="1688"/>
        </a:spcBef>
        <a:spcAft>
          <a:spcPts val="0"/>
        </a:spcAft>
        <a:buClrTx/>
        <a:buSzPct val="123000"/>
        <a:buFontTx/>
        <a:buChar char="•"/>
        <a:tabLst/>
        <a:defRPr sz="1800" b="0" i="0" u="none" strike="noStrike" cap="none" spc="0" baseline="0">
          <a:solidFill>
            <a:srgbClr val="000000"/>
          </a:solidFill>
          <a:uFillTx/>
          <a:latin typeface="+mn-lt"/>
          <a:ea typeface="+mn-ea"/>
          <a:cs typeface="+mn-cs"/>
          <a:sym typeface="Helvetica Neue"/>
        </a:defRPr>
      </a:lvl4pPr>
      <a:lvl5pPr marL="1143062" marR="0" indent="-228613" algn="l" defTabSz="914428" rtl="0" latinLnBrk="0">
        <a:lnSpc>
          <a:spcPct val="90000"/>
        </a:lnSpc>
        <a:spcBef>
          <a:spcPts val="1688"/>
        </a:spcBef>
        <a:spcAft>
          <a:spcPts val="0"/>
        </a:spcAft>
        <a:buClrTx/>
        <a:buSzPct val="123000"/>
        <a:buFontTx/>
        <a:buChar char="•"/>
        <a:tabLst/>
        <a:defRPr sz="1800" b="0" i="0" u="none" strike="noStrike" cap="none" spc="0" baseline="0">
          <a:solidFill>
            <a:srgbClr val="000000"/>
          </a:solidFill>
          <a:uFillTx/>
          <a:latin typeface="+mn-lt"/>
          <a:ea typeface="+mn-ea"/>
          <a:cs typeface="+mn-cs"/>
          <a:sym typeface="Helvetica Neue"/>
        </a:defRPr>
      </a:lvl5pPr>
      <a:lvl6pPr marL="1371676" marR="0" indent="-228613" algn="l" defTabSz="914428" rtl="0" latinLnBrk="0">
        <a:lnSpc>
          <a:spcPct val="90000"/>
        </a:lnSpc>
        <a:spcBef>
          <a:spcPts val="1688"/>
        </a:spcBef>
        <a:spcAft>
          <a:spcPts val="0"/>
        </a:spcAft>
        <a:buClrTx/>
        <a:buSzPct val="123000"/>
        <a:buFontTx/>
        <a:buChar char="•"/>
        <a:tabLst/>
        <a:defRPr sz="1800" b="0" i="0" u="none" strike="noStrike" cap="none" spc="0" baseline="0">
          <a:solidFill>
            <a:srgbClr val="000000"/>
          </a:solidFill>
          <a:uFillTx/>
          <a:latin typeface="+mn-lt"/>
          <a:ea typeface="+mn-ea"/>
          <a:cs typeface="+mn-cs"/>
          <a:sym typeface="Helvetica Neue"/>
        </a:defRPr>
      </a:lvl6pPr>
      <a:lvl7pPr marL="1600288" marR="0" indent="-228613" algn="l" defTabSz="914428" rtl="0" latinLnBrk="0">
        <a:lnSpc>
          <a:spcPct val="90000"/>
        </a:lnSpc>
        <a:spcBef>
          <a:spcPts val="1688"/>
        </a:spcBef>
        <a:spcAft>
          <a:spcPts val="0"/>
        </a:spcAft>
        <a:buClrTx/>
        <a:buSzPct val="123000"/>
        <a:buFontTx/>
        <a:buChar char="•"/>
        <a:tabLst/>
        <a:defRPr sz="1800" b="0" i="0" u="none" strike="noStrike" cap="none" spc="0" baseline="0">
          <a:solidFill>
            <a:srgbClr val="000000"/>
          </a:solidFill>
          <a:uFillTx/>
          <a:latin typeface="+mn-lt"/>
          <a:ea typeface="+mn-ea"/>
          <a:cs typeface="+mn-cs"/>
          <a:sym typeface="Helvetica Neue"/>
        </a:defRPr>
      </a:lvl7pPr>
      <a:lvl8pPr marL="1828901" marR="0" indent="-228613" algn="l" defTabSz="914428" rtl="0" latinLnBrk="0">
        <a:lnSpc>
          <a:spcPct val="90000"/>
        </a:lnSpc>
        <a:spcBef>
          <a:spcPts val="1688"/>
        </a:spcBef>
        <a:spcAft>
          <a:spcPts val="0"/>
        </a:spcAft>
        <a:buClrTx/>
        <a:buSzPct val="123000"/>
        <a:buFontTx/>
        <a:buChar char="•"/>
        <a:tabLst/>
        <a:defRPr sz="1800" b="0" i="0" u="none" strike="noStrike" cap="none" spc="0" baseline="0">
          <a:solidFill>
            <a:srgbClr val="000000"/>
          </a:solidFill>
          <a:uFillTx/>
          <a:latin typeface="+mn-lt"/>
          <a:ea typeface="+mn-ea"/>
          <a:cs typeface="+mn-cs"/>
          <a:sym typeface="Helvetica Neue"/>
        </a:defRPr>
      </a:lvl8pPr>
      <a:lvl9pPr marL="2057514" marR="0" indent="-228613" algn="l" defTabSz="914428" rtl="0" latinLnBrk="0">
        <a:lnSpc>
          <a:spcPct val="90000"/>
        </a:lnSpc>
        <a:spcBef>
          <a:spcPts val="1688"/>
        </a:spcBef>
        <a:spcAft>
          <a:spcPts val="0"/>
        </a:spcAft>
        <a:buClrTx/>
        <a:buSzPct val="123000"/>
        <a:buFontTx/>
        <a:buChar char="•"/>
        <a:tabLst/>
        <a:defRPr sz="1800" b="0" i="0" u="none" strike="noStrike" cap="none" spc="0" baseline="0">
          <a:solidFill>
            <a:srgbClr val="000000"/>
          </a:solidFill>
          <a:uFillTx/>
          <a:latin typeface="+mn-lt"/>
          <a:ea typeface="+mn-ea"/>
          <a:cs typeface="+mn-cs"/>
          <a:sym typeface="Helvetica Neue"/>
        </a:defRPr>
      </a:lvl9pPr>
    </p:bodyStyle>
    <p:otherStyle>
      <a:lvl1pPr marL="0" marR="0" indent="0" algn="ctr" defTabSz="219088"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1pPr>
      <a:lvl2pPr marL="0" marR="0" indent="171460" algn="ctr" defTabSz="219088"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2pPr>
      <a:lvl3pPr marL="0" marR="0" indent="342918" algn="ctr" defTabSz="219088"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3pPr>
      <a:lvl4pPr marL="0" marR="0" indent="514378" algn="ctr" defTabSz="219088"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4pPr>
      <a:lvl5pPr marL="0" marR="0" indent="685838" algn="ctr" defTabSz="219088"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5pPr>
      <a:lvl6pPr marL="0" marR="0" indent="857297" algn="ctr" defTabSz="219088"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6pPr>
      <a:lvl7pPr marL="0" marR="0" indent="1028757" algn="ctr" defTabSz="219088"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7pPr>
      <a:lvl8pPr marL="0" marR="0" indent="1200217" algn="ctr" defTabSz="219088"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8pPr>
      <a:lvl9pPr marL="0" marR="0" indent="1371676" algn="ctr" defTabSz="219088"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10CB-44CE-BEE8-0DA3-8CAF89EE9064}"/>
              </a:ext>
            </a:extLst>
          </p:cNvPr>
          <p:cNvSpPr>
            <a:spLocks noGrp="1"/>
          </p:cNvSpPr>
          <p:nvPr>
            <p:ph type="title"/>
          </p:nvPr>
        </p:nvSpPr>
        <p:spPr>
          <a:xfrm>
            <a:off x="146642" y="232254"/>
            <a:ext cx="8239125" cy="636961"/>
          </a:xfrm>
        </p:spPr>
        <p:txBody>
          <a:bodyPr/>
          <a:lstStyle/>
          <a:p>
            <a:r>
              <a:rPr lang="en-US" dirty="0"/>
              <a:t> Scenario Worksheets</a:t>
            </a:r>
          </a:p>
        </p:txBody>
      </p:sp>
      <p:sp>
        <p:nvSpPr>
          <p:cNvPr id="4" name="TextBox 3">
            <a:extLst>
              <a:ext uri="{FF2B5EF4-FFF2-40B4-BE49-F238E27FC236}">
                <a16:creationId xmlns:a16="http://schemas.microsoft.com/office/drawing/2014/main" id="{1095F3A8-03FC-2CA0-F6F8-B6076DCC0C78}"/>
              </a:ext>
            </a:extLst>
          </p:cNvPr>
          <p:cNvSpPr txBox="1"/>
          <p:nvPr/>
        </p:nvSpPr>
        <p:spPr>
          <a:xfrm>
            <a:off x="360191" y="730716"/>
            <a:ext cx="8423619" cy="25955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defTabSz="2438278"/>
            <a:r>
              <a:rPr lang="en-US" sz="1800" dirty="0"/>
              <a:t>This document contains the templates for a number of worksheets that can be used in scenario planning workshops. These worksheets help provide instructions, guidance and a space to record ideas during small group discussions and exercises. These can be used digitally, or the page setup can be adjusted to allow for hard copy printing at various sizes. Each worksheet or prompt can be customized based on the theme and interests of the group. </a:t>
            </a:r>
          </a:p>
          <a:p>
            <a:pPr algn="l" defTabSz="2438278"/>
            <a:endParaRPr lang="en-US" sz="1800" dirty="0"/>
          </a:p>
          <a:p>
            <a:pPr algn="l" defTabSz="2438278"/>
            <a:endParaRPr lang="en-US" sz="1800" dirty="0"/>
          </a:p>
          <a:p>
            <a:pPr algn="l" defTabSz="2438278"/>
            <a:r>
              <a:rPr lang="en-US" sz="1800" dirty="0"/>
              <a:t>      </a:t>
            </a:r>
          </a:p>
        </p:txBody>
      </p:sp>
      <p:sp>
        <p:nvSpPr>
          <p:cNvPr id="5" name="TextBox 4">
            <a:extLst>
              <a:ext uri="{FF2B5EF4-FFF2-40B4-BE49-F238E27FC236}">
                <a16:creationId xmlns:a16="http://schemas.microsoft.com/office/drawing/2014/main" id="{64343089-42E3-B8FE-9106-A95E4E4127F6}"/>
              </a:ext>
            </a:extLst>
          </p:cNvPr>
          <p:cNvSpPr txBox="1"/>
          <p:nvPr/>
        </p:nvSpPr>
        <p:spPr>
          <a:xfrm>
            <a:off x="361792" y="2896916"/>
            <a:ext cx="8423619" cy="47807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1376328" indent="-1376328" algn="l" defTabSz="2438278"/>
            <a:r>
              <a:rPr lang="en-US" sz="1600" b="1" dirty="0"/>
              <a:t>Slide 2: 	Simple worksheet to construct a 2x2 matrix</a:t>
            </a:r>
          </a:p>
          <a:p>
            <a:pPr marL="1376328" indent="-1376328" algn="l" defTabSz="2438278"/>
            <a:endParaRPr lang="en-US" sz="1600" b="1" dirty="0"/>
          </a:p>
          <a:p>
            <a:pPr marL="1376328" indent="-1376328" algn="l" defTabSz="2438278"/>
            <a:r>
              <a:rPr lang="en-US" sz="1600" b="1" dirty="0"/>
              <a:t>Slides 3 – 5:  	Creating and describing card-based “mini” scenarios</a:t>
            </a:r>
          </a:p>
          <a:p>
            <a:pPr algn="l" defTabSz="2438278"/>
            <a:endParaRPr lang="en-US" sz="1600" b="1" dirty="0"/>
          </a:p>
          <a:p>
            <a:pPr marL="1430303" indent="-1430303" algn="l" defTabSz="2438278"/>
            <a:r>
              <a:rPr lang="en-US" sz="1600" b="1" dirty="0"/>
              <a:t>Slides 6 – 7:  	Describing details of each scenario, including a timeline of future events. </a:t>
            </a:r>
          </a:p>
          <a:p>
            <a:pPr marL="1430303" indent="-1430303" algn="l" defTabSz="2438278"/>
            <a:endParaRPr lang="en-US" sz="1600" b="1" dirty="0"/>
          </a:p>
          <a:p>
            <a:pPr marL="1430303" indent="-1430303" algn="l" defTabSz="2438278"/>
            <a:r>
              <a:rPr lang="en-US" sz="1600" b="1" dirty="0"/>
              <a:t>Slide 8:	Developing implications. Prompts that help identify the relevant challenges and opportunities that exit in each scenario</a:t>
            </a:r>
          </a:p>
          <a:p>
            <a:pPr marL="1430303" indent="-1430303" algn="l" defTabSz="2438278"/>
            <a:endParaRPr lang="en-US" sz="1600" b="1" dirty="0"/>
          </a:p>
          <a:p>
            <a:pPr marL="1430303" indent="-1430303" algn="l" defTabSz="2438278"/>
            <a:r>
              <a:rPr lang="en-US" sz="1600" b="1" dirty="0"/>
              <a:t>Slide 9: 	Generating options. Prompts that help identify the possible actions that should be considered if each scenario played out in the future</a:t>
            </a:r>
          </a:p>
          <a:p>
            <a:pPr marL="1430303" indent="-1430303" algn="l" defTabSz="2438278"/>
            <a:endParaRPr lang="en-US" sz="1600" b="1" dirty="0"/>
          </a:p>
          <a:p>
            <a:pPr marL="1430303" indent="-1430303" algn="l" defTabSz="2438278"/>
            <a:endParaRPr lang="en-US" sz="1600" b="1" dirty="0"/>
          </a:p>
          <a:p>
            <a:pPr algn="l" defTabSz="2438278"/>
            <a:endParaRPr lang="en-US" sz="1600" b="1" dirty="0"/>
          </a:p>
          <a:p>
            <a:pPr algn="l" defTabSz="2438278"/>
            <a:endParaRPr lang="en-US" sz="1600" b="1" dirty="0"/>
          </a:p>
          <a:p>
            <a:pPr algn="l" defTabSz="2438278"/>
            <a:endParaRPr lang="en-US" sz="1600" b="1" dirty="0"/>
          </a:p>
          <a:p>
            <a:pPr algn="l" defTabSz="2438278"/>
            <a:endParaRPr lang="en-US" sz="1600" b="1" dirty="0"/>
          </a:p>
          <a:p>
            <a:pPr algn="l" defTabSz="2438278"/>
            <a:r>
              <a:rPr lang="en-US" sz="1600" b="1" dirty="0"/>
              <a:t>      </a:t>
            </a:r>
          </a:p>
        </p:txBody>
      </p:sp>
    </p:spTree>
    <p:extLst>
      <p:ext uri="{BB962C8B-B14F-4D97-AF65-F5344CB8AC3E}">
        <p14:creationId xmlns:p14="http://schemas.microsoft.com/office/powerpoint/2010/main" val="2770585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10CB-44CE-BEE8-0DA3-8CAF89EE9064}"/>
              </a:ext>
            </a:extLst>
          </p:cNvPr>
          <p:cNvSpPr>
            <a:spLocks noGrp="1"/>
          </p:cNvSpPr>
          <p:nvPr>
            <p:ph type="title"/>
          </p:nvPr>
        </p:nvSpPr>
        <p:spPr>
          <a:xfrm>
            <a:off x="0" y="0"/>
            <a:ext cx="8239125" cy="716583"/>
          </a:xfrm>
        </p:spPr>
        <p:txBody>
          <a:bodyPr>
            <a:normAutofit/>
          </a:bodyPr>
          <a:lstStyle/>
          <a:p>
            <a:r>
              <a:rPr lang="en-US" sz="1800" dirty="0"/>
              <a:t> Simple 2 x 2 worksheet</a:t>
            </a:r>
          </a:p>
        </p:txBody>
      </p:sp>
      <p:sp>
        <p:nvSpPr>
          <p:cNvPr id="3" name="Left-Right Arrow 2">
            <a:extLst>
              <a:ext uri="{FF2B5EF4-FFF2-40B4-BE49-F238E27FC236}">
                <a16:creationId xmlns:a16="http://schemas.microsoft.com/office/drawing/2014/main" id="{F3AD8B51-23AF-E56F-DF76-2E4B80DC695D}"/>
              </a:ext>
            </a:extLst>
          </p:cNvPr>
          <p:cNvSpPr/>
          <p:nvPr/>
        </p:nvSpPr>
        <p:spPr>
          <a:xfrm>
            <a:off x="1470212" y="2941318"/>
            <a:ext cx="5898776" cy="1219200"/>
          </a:xfrm>
          <a:prstGeom prst="leftRightArrow">
            <a:avLst/>
          </a:prstGeom>
          <a:solidFill>
            <a:schemeClr val="tx1">
              <a:lumMod val="40000"/>
              <a:lumOff val="60000"/>
            </a:schemeClr>
          </a:solidFill>
          <a:ln w="12700" cap="flat">
            <a:solidFill>
              <a:schemeClr val="tx1">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4" name="Left-Right Arrow 3">
            <a:extLst>
              <a:ext uri="{FF2B5EF4-FFF2-40B4-BE49-F238E27FC236}">
                <a16:creationId xmlns:a16="http://schemas.microsoft.com/office/drawing/2014/main" id="{D6802644-6A38-1572-22C8-E2F5E7157FA4}"/>
              </a:ext>
            </a:extLst>
          </p:cNvPr>
          <p:cNvSpPr/>
          <p:nvPr/>
        </p:nvSpPr>
        <p:spPr>
          <a:xfrm rot="5400000">
            <a:off x="1909483" y="2914127"/>
            <a:ext cx="5020234" cy="1219200"/>
          </a:xfrm>
          <a:prstGeom prst="leftRightArrow">
            <a:avLst/>
          </a:prstGeom>
          <a:solidFill>
            <a:schemeClr val="tx1">
              <a:lumMod val="40000"/>
              <a:lumOff val="60000"/>
            </a:schemeClr>
          </a:solidFill>
          <a:ln w="12700" cap="flat">
            <a:solidFill>
              <a:schemeClr val="tx1">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5" name="Rectangle 4">
            <a:extLst>
              <a:ext uri="{FF2B5EF4-FFF2-40B4-BE49-F238E27FC236}">
                <a16:creationId xmlns:a16="http://schemas.microsoft.com/office/drawing/2014/main" id="{BE5D9775-03FF-3647-770A-82555C9340DD}"/>
              </a:ext>
            </a:extLst>
          </p:cNvPr>
          <p:cNvSpPr/>
          <p:nvPr/>
        </p:nvSpPr>
        <p:spPr>
          <a:xfrm>
            <a:off x="143436" y="3244635"/>
            <a:ext cx="1326776" cy="681317"/>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6" name="Rectangle 5">
            <a:extLst>
              <a:ext uri="{FF2B5EF4-FFF2-40B4-BE49-F238E27FC236}">
                <a16:creationId xmlns:a16="http://schemas.microsoft.com/office/drawing/2014/main" id="{F96ACD45-3322-BBE8-530A-C35FC2705590}"/>
              </a:ext>
            </a:extLst>
          </p:cNvPr>
          <p:cNvSpPr/>
          <p:nvPr/>
        </p:nvSpPr>
        <p:spPr>
          <a:xfrm>
            <a:off x="7368988" y="3244634"/>
            <a:ext cx="1326776" cy="681317"/>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6BFECEE1-B6AA-C831-9E90-7D49EC8BCCAC}"/>
              </a:ext>
            </a:extLst>
          </p:cNvPr>
          <p:cNvSpPr/>
          <p:nvPr/>
        </p:nvSpPr>
        <p:spPr>
          <a:xfrm>
            <a:off x="3756212" y="332293"/>
            <a:ext cx="1326776" cy="681317"/>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8" name="Rectangle 7">
            <a:extLst>
              <a:ext uri="{FF2B5EF4-FFF2-40B4-BE49-F238E27FC236}">
                <a16:creationId xmlns:a16="http://schemas.microsoft.com/office/drawing/2014/main" id="{508399BD-57C1-CEE8-2220-DEF484AD18B4}"/>
              </a:ext>
            </a:extLst>
          </p:cNvPr>
          <p:cNvSpPr/>
          <p:nvPr/>
        </p:nvSpPr>
        <p:spPr>
          <a:xfrm>
            <a:off x="3756212" y="6087038"/>
            <a:ext cx="1326776" cy="681317"/>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3BB1945D-B7B3-1479-5950-1E959000BD5D}"/>
              </a:ext>
            </a:extLst>
          </p:cNvPr>
          <p:cNvSpPr/>
          <p:nvPr/>
        </p:nvSpPr>
        <p:spPr>
          <a:xfrm>
            <a:off x="600634" y="1025074"/>
            <a:ext cx="2671483" cy="1764586"/>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rPr>
              <a:t>Name and Key Themes</a:t>
            </a: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p:txBody>
      </p:sp>
      <p:sp>
        <p:nvSpPr>
          <p:cNvPr id="10" name="Rectangle 9">
            <a:extLst>
              <a:ext uri="{FF2B5EF4-FFF2-40B4-BE49-F238E27FC236}">
                <a16:creationId xmlns:a16="http://schemas.microsoft.com/office/drawing/2014/main" id="{65F0DE9B-23CC-A846-791A-73D1E44C8931}"/>
              </a:ext>
            </a:extLst>
          </p:cNvPr>
          <p:cNvSpPr/>
          <p:nvPr/>
        </p:nvSpPr>
        <p:spPr>
          <a:xfrm>
            <a:off x="5567083" y="1025074"/>
            <a:ext cx="2671483" cy="1764586"/>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rPr>
              <a:t>Name and Key Themes</a:t>
            </a: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p:txBody>
      </p:sp>
      <p:sp>
        <p:nvSpPr>
          <p:cNvPr id="11" name="Rectangle 10">
            <a:extLst>
              <a:ext uri="{FF2B5EF4-FFF2-40B4-BE49-F238E27FC236}">
                <a16:creationId xmlns:a16="http://schemas.microsoft.com/office/drawing/2014/main" id="{3927D310-F015-8FDF-BF9B-1F745FAE30EB}"/>
              </a:ext>
            </a:extLst>
          </p:cNvPr>
          <p:cNvSpPr/>
          <p:nvPr/>
        </p:nvSpPr>
        <p:spPr>
          <a:xfrm>
            <a:off x="5567082" y="4232807"/>
            <a:ext cx="2671483" cy="1764586"/>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rPr>
              <a:t>Name and Key Themes</a:t>
            </a: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B8BD16D8-67C1-C946-7E4D-320D63D2C009}"/>
              </a:ext>
            </a:extLst>
          </p:cNvPr>
          <p:cNvSpPr/>
          <p:nvPr/>
        </p:nvSpPr>
        <p:spPr>
          <a:xfrm>
            <a:off x="546846" y="4232807"/>
            <a:ext cx="2671483" cy="1764586"/>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rPr>
              <a:t>Name and Key Themes</a:t>
            </a: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lang="en-US" sz="1200" i="1" dirty="0">
              <a:solidFill>
                <a:schemeClr val="tx1">
                  <a:lumMod val="50000"/>
                </a:schemeClr>
              </a:solidFill>
              <a:latin typeface="Helvetica Neue Medium"/>
              <a:ea typeface="Helvetica Neue Medium"/>
              <a:cs typeface="Helvetica Neue Medium"/>
              <a:sym typeface="Helvetica Neue Medium"/>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1200" b="0" i="1" u="none" strike="noStrike" cap="none" spc="0" normalizeH="0" baseline="0" dirty="0">
              <a:ln>
                <a:noFill/>
              </a:ln>
              <a:solidFill>
                <a:schemeClr val="tx1">
                  <a:lumMod val="50000"/>
                </a:schemeClr>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455202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5">
            <a:extLst>
              <a:ext uri="{FF2B5EF4-FFF2-40B4-BE49-F238E27FC236}">
                <a16:creationId xmlns:a16="http://schemas.microsoft.com/office/drawing/2014/main" id="{84B85A32-C341-EF8E-A2BB-F319380F5609}"/>
              </a:ext>
            </a:extLst>
          </p:cNvPr>
          <p:cNvSpPr>
            <a:spLocks noGrp="1"/>
          </p:cNvSpPr>
          <p:nvPr>
            <p:ph type="title"/>
          </p:nvPr>
        </p:nvSpPr>
        <p:spPr bwMode="auto">
          <a:xfrm>
            <a:off x="199270" y="145762"/>
            <a:ext cx="7386865" cy="857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5" tIns="34283" rIns="68565" bIns="34283" numCol="1" anchor="t" anchorCtr="0" compatLnSpc="1">
            <a:prstTxWarp prst="textNoShape">
              <a:avLst/>
            </a:prstTxWarp>
            <a:normAutofit/>
          </a:bodyPr>
          <a:lstStyle/>
          <a:p>
            <a:r>
              <a:rPr lang="en-US" altLang="en-US" sz="2321" dirty="0">
                <a:latin typeface="+mj-lt"/>
                <a:ea typeface="ＭＳ Ｐゴシック" panose="020B0600070205080204" pitchFamily="34" charset="-128"/>
              </a:rPr>
              <a:t>Card Based Scenario Creation: Mini-Scenario (1)</a:t>
            </a:r>
          </a:p>
        </p:txBody>
      </p:sp>
      <p:sp>
        <p:nvSpPr>
          <p:cNvPr id="8" name="TextBox 7">
            <a:extLst>
              <a:ext uri="{FF2B5EF4-FFF2-40B4-BE49-F238E27FC236}">
                <a16:creationId xmlns:a16="http://schemas.microsoft.com/office/drawing/2014/main" id="{40CC69A8-BE80-773B-2AE9-BD53C2858E3E}"/>
              </a:ext>
            </a:extLst>
          </p:cNvPr>
          <p:cNvSpPr txBox="1"/>
          <p:nvPr/>
        </p:nvSpPr>
        <p:spPr>
          <a:xfrm>
            <a:off x="132273" y="982285"/>
            <a:ext cx="1938351" cy="623376"/>
          </a:xfrm>
          <a:prstGeom prst="rect">
            <a:avLst/>
          </a:prstGeom>
          <a:noFill/>
        </p:spPr>
        <p:txBody>
          <a:bodyPr wrap="none" rtlCol="0">
            <a:spAutoFit/>
          </a:bodyPr>
          <a:lstStyle/>
          <a:p>
            <a:r>
              <a:rPr lang="en-US" sz="1800" b="1" dirty="0"/>
              <a:t>Expected future</a:t>
            </a:r>
          </a:p>
          <a:p>
            <a:endParaRPr lang="en-US" sz="1651" b="1" dirty="0"/>
          </a:p>
        </p:txBody>
      </p:sp>
      <p:sp>
        <p:nvSpPr>
          <p:cNvPr id="9" name="TextBox 8">
            <a:extLst>
              <a:ext uri="{FF2B5EF4-FFF2-40B4-BE49-F238E27FC236}">
                <a16:creationId xmlns:a16="http://schemas.microsoft.com/office/drawing/2014/main" id="{7F6F77A6-7286-8CC9-2718-0E383C37FCD3}"/>
              </a:ext>
            </a:extLst>
          </p:cNvPr>
          <p:cNvSpPr txBox="1"/>
          <p:nvPr/>
        </p:nvSpPr>
        <p:spPr>
          <a:xfrm>
            <a:off x="229835" y="1371165"/>
            <a:ext cx="3263828" cy="1015663"/>
          </a:xfrm>
          <a:prstGeom prst="rect">
            <a:avLst/>
          </a:prstGeom>
          <a:noFill/>
        </p:spPr>
        <p:txBody>
          <a:bodyPr wrap="square" rtlCol="0">
            <a:spAutoFit/>
          </a:bodyPr>
          <a:lstStyle/>
          <a:p>
            <a:pPr algn="l"/>
            <a:r>
              <a:rPr lang="en-US" sz="1200" dirty="0"/>
              <a:t>Choose five cards that, when combined, best describe the ‘expected future’ – the story that  East Coast fishing generally assumes will happen given climate change between now and 2042</a:t>
            </a:r>
          </a:p>
        </p:txBody>
      </p:sp>
      <p:sp>
        <p:nvSpPr>
          <p:cNvPr id="10" name="TextBox 9">
            <a:extLst>
              <a:ext uri="{FF2B5EF4-FFF2-40B4-BE49-F238E27FC236}">
                <a16:creationId xmlns:a16="http://schemas.microsoft.com/office/drawing/2014/main" id="{949F085E-9B1A-58C0-040A-27067D95FD12}"/>
              </a:ext>
            </a:extLst>
          </p:cNvPr>
          <p:cNvSpPr txBox="1"/>
          <p:nvPr/>
        </p:nvSpPr>
        <p:spPr>
          <a:xfrm>
            <a:off x="3896641" y="4847213"/>
            <a:ext cx="2267063" cy="1386020"/>
          </a:xfrm>
          <a:prstGeom prst="rect">
            <a:avLst/>
          </a:prstGeom>
          <a:noFill/>
        </p:spPr>
        <p:txBody>
          <a:bodyPr wrap="square" rtlCol="0">
            <a:spAutoFit/>
          </a:bodyPr>
          <a:lstStyle/>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p:txBody>
      </p:sp>
      <p:cxnSp>
        <p:nvCxnSpPr>
          <p:cNvPr id="11" name="Straight Connector 10">
            <a:extLst>
              <a:ext uri="{FF2B5EF4-FFF2-40B4-BE49-F238E27FC236}">
                <a16:creationId xmlns:a16="http://schemas.microsoft.com/office/drawing/2014/main" id="{BAC4B38E-E2FB-3328-E0B6-9C1048B56801}"/>
              </a:ext>
            </a:extLst>
          </p:cNvPr>
          <p:cNvCxnSpPr>
            <a:cxnSpLocks/>
          </p:cNvCxnSpPr>
          <p:nvPr/>
        </p:nvCxnSpPr>
        <p:spPr>
          <a:xfrm>
            <a:off x="2035369" y="3426168"/>
            <a:ext cx="646488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CDA2EC00-FDA0-B769-F27B-ABAFE89CC816}"/>
              </a:ext>
            </a:extLst>
          </p:cNvPr>
          <p:cNvCxnSpPr>
            <a:cxnSpLocks/>
          </p:cNvCxnSpPr>
          <p:nvPr/>
        </p:nvCxnSpPr>
        <p:spPr>
          <a:xfrm flipV="1">
            <a:off x="2035369" y="4324438"/>
            <a:ext cx="6464887" cy="2808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CB85F0C6-10FB-D58C-A200-0B9A311B2931}"/>
              </a:ext>
            </a:extLst>
          </p:cNvPr>
          <p:cNvCxnSpPr>
            <a:cxnSpLocks/>
          </p:cNvCxnSpPr>
          <p:nvPr/>
        </p:nvCxnSpPr>
        <p:spPr>
          <a:xfrm flipV="1">
            <a:off x="2035369" y="5293772"/>
            <a:ext cx="6464887" cy="3393"/>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54E4528C-333B-58C8-B686-C8B4B06FF59E}"/>
              </a:ext>
            </a:extLst>
          </p:cNvPr>
          <p:cNvCxnSpPr>
            <a:cxnSpLocks/>
          </p:cNvCxnSpPr>
          <p:nvPr/>
        </p:nvCxnSpPr>
        <p:spPr>
          <a:xfrm>
            <a:off x="2035369" y="6123488"/>
            <a:ext cx="6464887" cy="0"/>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16BD35A6-A708-D928-3A24-185058DF47F5}"/>
              </a:ext>
            </a:extLst>
          </p:cNvPr>
          <p:cNvSpPr txBox="1"/>
          <p:nvPr/>
        </p:nvSpPr>
        <p:spPr>
          <a:xfrm>
            <a:off x="229835" y="2851656"/>
            <a:ext cx="1610639" cy="776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111" dirty="0"/>
              <a:t>1. Briefly describe the future scenario that this combination of cards creates</a:t>
            </a:r>
          </a:p>
        </p:txBody>
      </p:sp>
      <p:sp>
        <p:nvSpPr>
          <p:cNvPr id="26" name="TextBox 25">
            <a:extLst>
              <a:ext uri="{FF2B5EF4-FFF2-40B4-BE49-F238E27FC236}">
                <a16:creationId xmlns:a16="http://schemas.microsoft.com/office/drawing/2014/main" id="{F6C18A91-0710-64AA-7CF0-EDD3B4B8C2A5}"/>
              </a:ext>
            </a:extLst>
          </p:cNvPr>
          <p:cNvSpPr txBox="1"/>
          <p:nvPr/>
        </p:nvSpPr>
        <p:spPr>
          <a:xfrm>
            <a:off x="253662" y="4019100"/>
            <a:ext cx="1610639" cy="434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111" dirty="0"/>
              <a:t>2. What makes this scenario interesting? </a:t>
            </a:r>
          </a:p>
        </p:txBody>
      </p:sp>
      <p:sp>
        <p:nvSpPr>
          <p:cNvPr id="27" name="TextBox 26">
            <a:extLst>
              <a:ext uri="{FF2B5EF4-FFF2-40B4-BE49-F238E27FC236}">
                <a16:creationId xmlns:a16="http://schemas.microsoft.com/office/drawing/2014/main" id="{897307AD-B295-1009-A3C4-1CA0F0D718E9}"/>
              </a:ext>
            </a:extLst>
          </p:cNvPr>
          <p:cNvSpPr txBox="1"/>
          <p:nvPr/>
        </p:nvSpPr>
        <p:spPr>
          <a:xfrm>
            <a:off x="277746" y="4867633"/>
            <a:ext cx="1562471" cy="776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111" dirty="0"/>
              <a:t>3. What evidence exists today that makes this future seems plausible?</a:t>
            </a:r>
          </a:p>
        </p:txBody>
      </p:sp>
      <p:sp>
        <p:nvSpPr>
          <p:cNvPr id="29" name="TextBox 28">
            <a:extLst>
              <a:ext uri="{FF2B5EF4-FFF2-40B4-BE49-F238E27FC236}">
                <a16:creationId xmlns:a16="http://schemas.microsoft.com/office/drawing/2014/main" id="{FD3B926E-C9BC-55E9-7E22-F22DBC808881}"/>
              </a:ext>
            </a:extLst>
          </p:cNvPr>
          <p:cNvSpPr txBox="1"/>
          <p:nvPr/>
        </p:nvSpPr>
        <p:spPr>
          <a:xfrm>
            <a:off x="289371" y="5705706"/>
            <a:ext cx="1286933" cy="776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111" dirty="0"/>
              <a:t>4. Give this scenario a memorable name</a:t>
            </a:r>
          </a:p>
        </p:txBody>
      </p:sp>
      <p:pic>
        <p:nvPicPr>
          <p:cNvPr id="3" name="Picture 2">
            <a:extLst>
              <a:ext uri="{FF2B5EF4-FFF2-40B4-BE49-F238E27FC236}">
                <a16:creationId xmlns:a16="http://schemas.microsoft.com/office/drawing/2014/main" id="{C78B8191-93E4-67F2-615E-818F9ED2C91D}"/>
              </a:ext>
            </a:extLst>
          </p:cNvPr>
          <p:cNvPicPr>
            <a:picLocks noChangeAspect="1"/>
          </p:cNvPicPr>
          <p:nvPr/>
        </p:nvPicPr>
        <p:blipFill>
          <a:blip r:embed="rId2"/>
          <a:stretch>
            <a:fillRect/>
          </a:stretch>
        </p:blipFill>
        <p:spPr>
          <a:xfrm>
            <a:off x="3526065" y="1039516"/>
            <a:ext cx="5418667" cy="1252361"/>
          </a:xfrm>
          <a:prstGeom prst="rect">
            <a:avLst/>
          </a:prstGeom>
        </p:spPr>
      </p:pic>
    </p:spTree>
    <p:extLst>
      <p:ext uri="{BB962C8B-B14F-4D97-AF65-F5344CB8AC3E}">
        <p14:creationId xmlns:p14="http://schemas.microsoft.com/office/powerpoint/2010/main" val="7223714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0CC69A8-BE80-773B-2AE9-BD53C2858E3E}"/>
              </a:ext>
            </a:extLst>
          </p:cNvPr>
          <p:cNvSpPr txBox="1"/>
          <p:nvPr/>
        </p:nvSpPr>
        <p:spPr>
          <a:xfrm>
            <a:off x="154495" y="1007127"/>
            <a:ext cx="2089033" cy="623376"/>
          </a:xfrm>
          <a:prstGeom prst="rect">
            <a:avLst/>
          </a:prstGeom>
          <a:noFill/>
        </p:spPr>
        <p:txBody>
          <a:bodyPr wrap="none" rtlCol="0">
            <a:spAutoFit/>
          </a:bodyPr>
          <a:lstStyle/>
          <a:p>
            <a:r>
              <a:rPr lang="en-US" sz="1800" b="1" dirty="0"/>
              <a:t>Alternative future</a:t>
            </a:r>
          </a:p>
          <a:p>
            <a:endParaRPr lang="en-US" sz="1651" b="1" dirty="0"/>
          </a:p>
        </p:txBody>
      </p:sp>
      <p:sp>
        <p:nvSpPr>
          <p:cNvPr id="9" name="TextBox 8">
            <a:extLst>
              <a:ext uri="{FF2B5EF4-FFF2-40B4-BE49-F238E27FC236}">
                <a16:creationId xmlns:a16="http://schemas.microsoft.com/office/drawing/2014/main" id="{7F6F77A6-7286-8CC9-2718-0E383C37FCD3}"/>
              </a:ext>
            </a:extLst>
          </p:cNvPr>
          <p:cNvSpPr txBox="1"/>
          <p:nvPr/>
        </p:nvSpPr>
        <p:spPr>
          <a:xfrm>
            <a:off x="229835" y="1489492"/>
            <a:ext cx="3314555" cy="830997"/>
          </a:xfrm>
          <a:prstGeom prst="rect">
            <a:avLst/>
          </a:prstGeom>
          <a:noFill/>
        </p:spPr>
        <p:txBody>
          <a:bodyPr wrap="square" rtlCol="0">
            <a:spAutoFit/>
          </a:bodyPr>
          <a:lstStyle/>
          <a:p>
            <a:pPr lvl="0" algn="l">
              <a:spcBef>
                <a:spcPct val="50000"/>
              </a:spcBef>
            </a:pPr>
            <a:r>
              <a:rPr lang="en-US" altLang="en-US" sz="1200" dirty="0"/>
              <a:t>Turn over at least 2 of the CU cards from your “Expected Future” to create an “Alternative Future”. Keep the PD card. Use 1-2 new CU cards or a Wildcard. </a:t>
            </a:r>
          </a:p>
        </p:txBody>
      </p:sp>
      <p:sp>
        <p:nvSpPr>
          <p:cNvPr id="10" name="TextBox 9">
            <a:extLst>
              <a:ext uri="{FF2B5EF4-FFF2-40B4-BE49-F238E27FC236}">
                <a16:creationId xmlns:a16="http://schemas.microsoft.com/office/drawing/2014/main" id="{949F085E-9B1A-58C0-040A-27067D95FD12}"/>
              </a:ext>
            </a:extLst>
          </p:cNvPr>
          <p:cNvSpPr txBox="1"/>
          <p:nvPr/>
        </p:nvSpPr>
        <p:spPr>
          <a:xfrm>
            <a:off x="3896641" y="4847213"/>
            <a:ext cx="2267063" cy="1386020"/>
          </a:xfrm>
          <a:prstGeom prst="rect">
            <a:avLst/>
          </a:prstGeom>
          <a:noFill/>
        </p:spPr>
        <p:txBody>
          <a:bodyPr wrap="square" rtlCol="0">
            <a:spAutoFit/>
          </a:bodyPr>
          <a:lstStyle/>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p:txBody>
      </p:sp>
      <p:cxnSp>
        <p:nvCxnSpPr>
          <p:cNvPr id="11" name="Straight Connector 10">
            <a:extLst>
              <a:ext uri="{FF2B5EF4-FFF2-40B4-BE49-F238E27FC236}">
                <a16:creationId xmlns:a16="http://schemas.microsoft.com/office/drawing/2014/main" id="{BAC4B38E-E2FB-3328-E0B6-9C1048B56801}"/>
              </a:ext>
            </a:extLst>
          </p:cNvPr>
          <p:cNvCxnSpPr>
            <a:cxnSpLocks/>
          </p:cNvCxnSpPr>
          <p:nvPr/>
        </p:nvCxnSpPr>
        <p:spPr>
          <a:xfrm>
            <a:off x="2035369" y="3426168"/>
            <a:ext cx="646488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CDA2EC00-FDA0-B769-F27B-ABAFE89CC816}"/>
              </a:ext>
            </a:extLst>
          </p:cNvPr>
          <p:cNvCxnSpPr>
            <a:cxnSpLocks/>
          </p:cNvCxnSpPr>
          <p:nvPr/>
        </p:nvCxnSpPr>
        <p:spPr>
          <a:xfrm flipV="1">
            <a:off x="2035369" y="4324438"/>
            <a:ext cx="6464887" cy="2808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CB85F0C6-10FB-D58C-A200-0B9A311B2931}"/>
              </a:ext>
            </a:extLst>
          </p:cNvPr>
          <p:cNvCxnSpPr>
            <a:cxnSpLocks/>
          </p:cNvCxnSpPr>
          <p:nvPr/>
        </p:nvCxnSpPr>
        <p:spPr>
          <a:xfrm flipV="1">
            <a:off x="2035369" y="5293772"/>
            <a:ext cx="6464887" cy="3393"/>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54E4528C-333B-58C8-B686-C8B4B06FF59E}"/>
              </a:ext>
            </a:extLst>
          </p:cNvPr>
          <p:cNvCxnSpPr>
            <a:cxnSpLocks/>
          </p:cNvCxnSpPr>
          <p:nvPr/>
        </p:nvCxnSpPr>
        <p:spPr>
          <a:xfrm>
            <a:off x="2035369" y="6123488"/>
            <a:ext cx="6464887" cy="0"/>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16BD35A6-A708-D928-3A24-185058DF47F5}"/>
              </a:ext>
            </a:extLst>
          </p:cNvPr>
          <p:cNvSpPr txBox="1"/>
          <p:nvPr/>
        </p:nvSpPr>
        <p:spPr>
          <a:xfrm>
            <a:off x="229835" y="2851656"/>
            <a:ext cx="1610639" cy="776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111" dirty="0"/>
              <a:t>1. Briefly describe the future scenario that this combination of cards creates</a:t>
            </a:r>
          </a:p>
        </p:txBody>
      </p:sp>
      <p:sp>
        <p:nvSpPr>
          <p:cNvPr id="26" name="TextBox 25">
            <a:extLst>
              <a:ext uri="{FF2B5EF4-FFF2-40B4-BE49-F238E27FC236}">
                <a16:creationId xmlns:a16="http://schemas.microsoft.com/office/drawing/2014/main" id="{F6C18A91-0710-64AA-7CF0-EDD3B4B8C2A5}"/>
              </a:ext>
            </a:extLst>
          </p:cNvPr>
          <p:cNvSpPr txBox="1"/>
          <p:nvPr/>
        </p:nvSpPr>
        <p:spPr>
          <a:xfrm>
            <a:off x="253662" y="4019100"/>
            <a:ext cx="1610639" cy="434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111" dirty="0"/>
              <a:t>2. What makes this scenario interesting? </a:t>
            </a:r>
          </a:p>
        </p:txBody>
      </p:sp>
      <p:sp>
        <p:nvSpPr>
          <p:cNvPr id="27" name="TextBox 26">
            <a:extLst>
              <a:ext uri="{FF2B5EF4-FFF2-40B4-BE49-F238E27FC236}">
                <a16:creationId xmlns:a16="http://schemas.microsoft.com/office/drawing/2014/main" id="{897307AD-B295-1009-A3C4-1CA0F0D718E9}"/>
              </a:ext>
            </a:extLst>
          </p:cNvPr>
          <p:cNvSpPr txBox="1"/>
          <p:nvPr/>
        </p:nvSpPr>
        <p:spPr>
          <a:xfrm>
            <a:off x="277746" y="4867633"/>
            <a:ext cx="1562471" cy="776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111" dirty="0"/>
              <a:t>3. What evidence exists today that makes this future seems plausible?</a:t>
            </a:r>
          </a:p>
        </p:txBody>
      </p:sp>
      <p:sp>
        <p:nvSpPr>
          <p:cNvPr id="29" name="TextBox 28">
            <a:extLst>
              <a:ext uri="{FF2B5EF4-FFF2-40B4-BE49-F238E27FC236}">
                <a16:creationId xmlns:a16="http://schemas.microsoft.com/office/drawing/2014/main" id="{FD3B926E-C9BC-55E9-7E22-F22DBC808881}"/>
              </a:ext>
            </a:extLst>
          </p:cNvPr>
          <p:cNvSpPr txBox="1"/>
          <p:nvPr/>
        </p:nvSpPr>
        <p:spPr>
          <a:xfrm>
            <a:off x="277744" y="5870058"/>
            <a:ext cx="1286933" cy="776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111" dirty="0"/>
              <a:t>4. Give this scenario a memorable name</a:t>
            </a:r>
          </a:p>
        </p:txBody>
      </p:sp>
      <p:pic>
        <p:nvPicPr>
          <p:cNvPr id="39" name="Picture 38">
            <a:extLst>
              <a:ext uri="{FF2B5EF4-FFF2-40B4-BE49-F238E27FC236}">
                <a16:creationId xmlns:a16="http://schemas.microsoft.com/office/drawing/2014/main" id="{17C31D00-B841-28B5-30D5-AB37B0224CCF}"/>
              </a:ext>
            </a:extLst>
          </p:cNvPr>
          <p:cNvPicPr>
            <a:picLocks noChangeAspect="1"/>
          </p:cNvPicPr>
          <p:nvPr/>
        </p:nvPicPr>
        <p:blipFill>
          <a:blip r:embed="rId2"/>
          <a:stretch>
            <a:fillRect/>
          </a:stretch>
        </p:blipFill>
        <p:spPr>
          <a:xfrm>
            <a:off x="3526065" y="1039516"/>
            <a:ext cx="5418667" cy="1252361"/>
          </a:xfrm>
          <a:prstGeom prst="rect">
            <a:avLst/>
          </a:prstGeom>
        </p:spPr>
      </p:pic>
      <p:sp>
        <p:nvSpPr>
          <p:cNvPr id="3" name="Title 15">
            <a:extLst>
              <a:ext uri="{FF2B5EF4-FFF2-40B4-BE49-F238E27FC236}">
                <a16:creationId xmlns:a16="http://schemas.microsoft.com/office/drawing/2014/main" id="{0FE3EB1F-5017-F846-ECCD-B041B422889A}"/>
              </a:ext>
            </a:extLst>
          </p:cNvPr>
          <p:cNvSpPr>
            <a:spLocks noGrp="1"/>
          </p:cNvSpPr>
          <p:nvPr>
            <p:ph type="title"/>
          </p:nvPr>
        </p:nvSpPr>
        <p:spPr bwMode="auto">
          <a:xfrm>
            <a:off x="199270" y="156036"/>
            <a:ext cx="7386865" cy="857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5" tIns="34283" rIns="68565" bIns="34283" numCol="1" anchor="t" anchorCtr="0" compatLnSpc="1">
            <a:prstTxWarp prst="textNoShape">
              <a:avLst/>
            </a:prstTxWarp>
            <a:normAutofit/>
          </a:bodyPr>
          <a:lstStyle/>
          <a:p>
            <a:r>
              <a:rPr lang="en-US" altLang="en-US" sz="2321" dirty="0">
                <a:latin typeface="+mj-lt"/>
                <a:ea typeface="ＭＳ Ｐゴシック" panose="020B0600070205080204" pitchFamily="34" charset="-128"/>
              </a:rPr>
              <a:t>Card Based Scenario Creation: Mini-Scenario (2)</a:t>
            </a:r>
          </a:p>
        </p:txBody>
      </p:sp>
    </p:spTree>
    <p:extLst>
      <p:ext uri="{BB962C8B-B14F-4D97-AF65-F5344CB8AC3E}">
        <p14:creationId xmlns:p14="http://schemas.microsoft.com/office/powerpoint/2010/main" val="373932220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0CC69A8-BE80-773B-2AE9-BD53C2858E3E}"/>
              </a:ext>
            </a:extLst>
          </p:cNvPr>
          <p:cNvSpPr txBox="1"/>
          <p:nvPr/>
        </p:nvSpPr>
        <p:spPr>
          <a:xfrm>
            <a:off x="163641" y="1015676"/>
            <a:ext cx="2064988" cy="623376"/>
          </a:xfrm>
          <a:prstGeom prst="rect">
            <a:avLst/>
          </a:prstGeom>
          <a:noFill/>
        </p:spPr>
        <p:txBody>
          <a:bodyPr wrap="none" rtlCol="0">
            <a:spAutoFit/>
          </a:bodyPr>
          <a:lstStyle/>
          <a:p>
            <a:r>
              <a:rPr lang="en-US" sz="1800" b="1" dirty="0"/>
              <a:t>Free-Form future</a:t>
            </a:r>
          </a:p>
          <a:p>
            <a:endParaRPr lang="en-US" sz="1651" b="1" dirty="0"/>
          </a:p>
        </p:txBody>
      </p:sp>
      <p:sp>
        <p:nvSpPr>
          <p:cNvPr id="9" name="TextBox 8">
            <a:extLst>
              <a:ext uri="{FF2B5EF4-FFF2-40B4-BE49-F238E27FC236}">
                <a16:creationId xmlns:a16="http://schemas.microsoft.com/office/drawing/2014/main" id="{7F6F77A6-7286-8CC9-2718-0E383C37FCD3}"/>
              </a:ext>
            </a:extLst>
          </p:cNvPr>
          <p:cNvSpPr txBox="1"/>
          <p:nvPr/>
        </p:nvSpPr>
        <p:spPr>
          <a:xfrm>
            <a:off x="253660" y="1438866"/>
            <a:ext cx="3314555" cy="1015663"/>
          </a:xfrm>
          <a:prstGeom prst="rect">
            <a:avLst/>
          </a:prstGeom>
          <a:noFill/>
        </p:spPr>
        <p:txBody>
          <a:bodyPr wrap="square" rtlCol="0">
            <a:spAutoFit/>
          </a:bodyPr>
          <a:lstStyle/>
          <a:p>
            <a:pPr lvl="0" algn="l">
              <a:spcBef>
                <a:spcPct val="50000"/>
              </a:spcBef>
            </a:pPr>
            <a:r>
              <a:rPr lang="en-US" altLang="en-US" sz="1200" dirty="0">
                <a:latin typeface="+mj-lt"/>
              </a:rPr>
              <a:t>What other scenario seems interesting and compelling? Use any combination of cards, with some bias towards those that you have </a:t>
            </a:r>
            <a:r>
              <a:rPr lang="en-US" altLang="en-US" sz="1200" u="sng" dirty="0">
                <a:latin typeface="+mj-lt"/>
              </a:rPr>
              <a:t>not</a:t>
            </a:r>
            <a:r>
              <a:rPr lang="en-US" altLang="en-US" sz="1200" dirty="0">
                <a:latin typeface="+mj-lt"/>
              </a:rPr>
              <a:t> used yet, to create another scenario that is different from the first two</a:t>
            </a:r>
          </a:p>
        </p:txBody>
      </p:sp>
      <p:sp>
        <p:nvSpPr>
          <p:cNvPr id="10" name="TextBox 9">
            <a:extLst>
              <a:ext uri="{FF2B5EF4-FFF2-40B4-BE49-F238E27FC236}">
                <a16:creationId xmlns:a16="http://schemas.microsoft.com/office/drawing/2014/main" id="{949F085E-9B1A-58C0-040A-27067D95FD12}"/>
              </a:ext>
            </a:extLst>
          </p:cNvPr>
          <p:cNvSpPr txBox="1"/>
          <p:nvPr/>
        </p:nvSpPr>
        <p:spPr>
          <a:xfrm>
            <a:off x="3896641" y="4847213"/>
            <a:ext cx="2267063" cy="1386020"/>
          </a:xfrm>
          <a:prstGeom prst="rect">
            <a:avLst/>
          </a:prstGeom>
          <a:noFill/>
        </p:spPr>
        <p:txBody>
          <a:bodyPr wrap="square" rtlCol="0">
            <a:spAutoFit/>
          </a:bodyPr>
          <a:lstStyle/>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a:p>
            <a:pPr marL="192893" indent="-192893" algn="l">
              <a:buFont typeface="+mj-lt"/>
              <a:buAutoNum type="arabicPeriod"/>
            </a:pPr>
            <a:endParaRPr lang="en-US" sz="1051" dirty="0"/>
          </a:p>
        </p:txBody>
      </p:sp>
      <p:cxnSp>
        <p:nvCxnSpPr>
          <p:cNvPr id="11" name="Straight Connector 10">
            <a:extLst>
              <a:ext uri="{FF2B5EF4-FFF2-40B4-BE49-F238E27FC236}">
                <a16:creationId xmlns:a16="http://schemas.microsoft.com/office/drawing/2014/main" id="{BAC4B38E-E2FB-3328-E0B6-9C1048B56801}"/>
              </a:ext>
            </a:extLst>
          </p:cNvPr>
          <p:cNvCxnSpPr>
            <a:cxnSpLocks/>
          </p:cNvCxnSpPr>
          <p:nvPr/>
        </p:nvCxnSpPr>
        <p:spPr>
          <a:xfrm>
            <a:off x="2035369" y="3426168"/>
            <a:ext cx="646488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CDA2EC00-FDA0-B769-F27B-ABAFE89CC816}"/>
              </a:ext>
            </a:extLst>
          </p:cNvPr>
          <p:cNvCxnSpPr>
            <a:cxnSpLocks/>
          </p:cNvCxnSpPr>
          <p:nvPr/>
        </p:nvCxnSpPr>
        <p:spPr>
          <a:xfrm flipV="1">
            <a:off x="2035369" y="4324438"/>
            <a:ext cx="6464887" cy="2808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CB85F0C6-10FB-D58C-A200-0B9A311B2931}"/>
              </a:ext>
            </a:extLst>
          </p:cNvPr>
          <p:cNvCxnSpPr>
            <a:cxnSpLocks/>
          </p:cNvCxnSpPr>
          <p:nvPr/>
        </p:nvCxnSpPr>
        <p:spPr>
          <a:xfrm flipV="1">
            <a:off x="2035369" y="5293772"/>
            <a:ext cx="6464887" cy="3393"/>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54E4528C-333B-58C8-B686-C8B4B06FF59E}"/>
              </a:ext>
            </a:extLst>
          </p:cNvPr>
          <p:cNvCxnSpPr>
            <a:cxnSpLocks/>
          </p:cNvCxnSpPr>
          <p:nvPr/>
        </p:nvCxnSpPr>
        <p:spPr>
          <a:xfrm>
            <a:off x="2035369" y="6123488"/>
            <a:ext cx="6464887" cy="0"/>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16BD35A6-A708-D928-3A24-185058DF47F5}"/>
              </a:ext>
            </a:extLst>
          </p:cNvPr>
          <p:cNvSpPr txBox="1"/>
          <p:nvPr/>
        </p:nvSpPr>
        <p:spPr>
          <a:xfrm>
            <a:off x="229835" y="2851656"/>
            <a:ext cx="1610639" cy="776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111" dirty="0"/>
              <a:t>1. Briefly describe the future scenario that this combination of cards creates</a:t>
            </a:r>
          </a:p>
        </p:txBody>
      </p:sp>
      <p:sp>
        <p:nvSpPr>
          <p:cNvPr id="26" name="TextBox 25">
            <a:extLst>
              <a:ext uri="{FF2B5EF4-FFF2-40B4-BE49-F238E27FC236}">
                <a16:creationId xmlns:a16="http://schemas.microsoft.com/office/drawing/2014/main" id="{F6C18A91-0710-64AA-7CF0-EDD3B4B8C2A5}"/>
              </a:ext>
            </a:extLst>
          </p:cNvPr>
          <p:cNvSpPr txBox="1"/>
          <p:nvPr/>
        </p:nvSpPr>
        <p:spPr>
          <a:xfrm>
            <a:off x="253662" y="4019100"/>
            <a:ext cx="1610639" cy="434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111" dirty="0"/>
              <a:t>2. What makes this scenario interesting? </a:t>
            </a:r>
          </a:p>
        </p:txBody>
      </p:sp>
      <p:sp>
        <p:nvSpPr>
          <p:cNvPr id="27" name="TextBox 26">
            <a:extLst>
              <a:ext uri="{FF2B5EF4-FFF2-40B4-BE49-F238E27FC236}">
                <a16:creationId xmlns:a16="http://schemas.microsoft.com/office/drawing/2014/main" id="{897307AD-B295-1009-A3C4-1CA0F0D718E9}"/>
              </a:ext>
            </a:extLst>
          </p:cNvPr>
          <p:cNvSpPr txBox="1"/>
          <p:nvPr/>
        </p:nvSpPr>
        <p:spPr>
          <a:xfrm>
            <a:off x="277746" y="4867633"/>
            <a:ext cx="1562471" cy="776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111" dirty="0"/>
              <a:t>3. What evidence exists today that makes this future seems plausible?</a:t>
            </a:r>
          </a:p>
        </p:txBody>
      </p:sp>
      <p:sp>
        <p:nvSpPr>
          <p:cNvPr id="29" name="TextBox 28">
            <a:extLst>
              <a:ext uri="{FF2B5EF4-FFF2-40B4-BE49-F238E27FC236}">
                <a16:creationId xmlns:a16="http://schemas.microsoft.com/office/drawing/2014/main" id="{FD3B926E-C9BC-55E9-7E22-F22DBC808881}"/>
              </a:ext>
            </a:extLst>
          </p:cNvPr>
          <p:cNvSpPr txBox="1"/>
          <p:nvPr/>
        </p:nvSpPr>
        <p:spPr>
          <a:xfrm>
            <a:off x="277744" y="5870058"/>
            <a:ext cx="1286933" cy="776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111" dirty="0"/>
              <a:t>4. Give this scenario a memorable name</a:t>
            </a:r>
          </a:p>
        </p:txBody>
      </p:sp>
      <p:pic>
        <p:nvPicPr>
          <p:cNvPr id="34" name="Picture 33">
            <a:extLst>
              <a:ext uri="{FF2B5EF4-FFF2-40B4-BE49-F238E27FC236}">
                <a16:creationId xmlns:a16="http://schemas.microsoft.com/office/drawing/2014/main" id="{A5B3BB6E-BA71-BC9C-69CA-3DDCCFFB8C7F}"/>
              </a:ext>
            </a:extLst>
          </p:cNvPr>
          <p:cNvPicPr>
            <a:picLocks noChangeAspect="1"/>
          </p:cNvPicPr>
          <p:nvPr/>
        </p:nvPicPr>
        <p:blipFill>
          <a:blip r:embed="rId2"/>
          <a:stretch>
            <a:fillRect/>
          </a:stretch>
        </p:blipFill>
        <p:spPr>
          <a:xfrm>
            <a:off x="3526065" y="1039516"/>
            <a:ext cx="5418667" cy="1252361"/>
          </a:xfrm>
          <a:prstGeom prst="rect">
            <a:avLst/>
          </a:prstGeom>
        </p:spPr>
      </p:pic>
      <p:sp>
        <p:nvSpPr>
          <p:cNvPr id="3" name="Title 15">
            <a:extLst>
              <a:ext uri="{FF2B5EF4-FFF2-40B4-BE49-F238E27FC236}">
                <a16:creationId xmlns:a16="http://schemas.microsoft.com/office/drawing/2014/main" id="{68C1DF54-9222-FE92-53E7-D1017AC81643}"/>
              </a:ext>
            </a:extLst>
          </p:cNvPr>
          <p:cNvSpPr>
            <a:spLocks noGrp="1"/>
          </p:cNvSpPr>
          <p:nvPr>
            <p:ph type="title"/>
          </p:nvPr>
        </p:nvSpPr>
        <p:spPr bwMode="auto">
          <a:xfrm>
            <a:off x="199270" y="166310"/>
            <a:ext cx="7386865" cy="857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5" tIns="34283" rIns="68565" bIns="34283" numCol="1" anchor="t" anchorCtr="0" compatLnSpc="1">
            <a:prstTxWarp prst="textNoShape">
              <a:avLst/>
            </a:prstTxWarp>
            <a:normAutofit/>
          </a:bodyPr>
          <a:lstStyle/>
          <a:p>
            <a:r>
              <a:rPr lang="en-US" altLang="en-US" sz="2321" dirty="0">
                <a:latin typeface="+mj-lt"/>
                <a:ea typeface="ＭＳ Ｐゴシック" panose="020B0600070205080204" pitchFamily="34" charset="-128"/>
              </a:rPr>
              <a:t>Card Based Scenario Creation: Mini-Scenario (3)</a:t>
            </a:r>
          </a:p>
        </p:txBody>
      </p:sp>
    </p:spTree>
    <p:extLst>
      <p:ext uri="{BB962C8B-B14F-4D97-AF65-F5344CB8AC3E}">
        <p14:creationId xmlns:p14="http://schemas.microsoft.com/office/powerpoint/2010/main" val="318173394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05D35-BF6D-5029-7199-5296B5566788}"/>
              </a:ext>
            </a:extLst>
          </p:cNvPr>
          <p:cNvSpPr>
            <a:spLocks noGrp="1"/>
          </p:cNvSpPr>
          <p:nvPr>
            <p:ph type="title"/>
          </p:nvPr>
        </p:nvSpPr>
        <p:spPr>
          <a:xfrm>
            <a:off x="59814" y="68493"/>
            <a:ext cx="8239125" cy="537436"/>
          </a:xfrm>
        </p:spPr>
        <p:txBody>
          <a:bodyPr>
            <a:normAutofit/>
          </a:bodyPr>
          <a:lstStyle/>
          <a:p>
            <a:r>
              <a:rPr lang="en-US" sz="2667" dirty="0"/>
              <a:t>Building Out Scenarios (1)</a:t>
            </a:r>
          </a:p>
        </p:txBody>
      </p:sp>
      <p:sp>
        <p:nvSpPr>
          <p:cNvPr id="5" name="TextBox 4">
            <a:extLst>
              <a:ext uri="{FF2B5EF4-FFF2-40B4-BE49-F238E27FC236}">
                <a16:creationId xmlns:a16="http://schemas.microsoft.com/office/drawing/2014/main" id="{74036D83-EB5B-9919-FB4F-5E77548A7C7E}"/>
              </a:ext>
            </a:extLst>
          </p:cNvPr>
          <p:cNvSpPr txBox="1"/>
          <p:nvPr/>
        </p:nvSpPr>
        <p:spPr>
          <a:xfrm>
            <a:off x="4250301" y="448636"/>
            <a:ext cx="79234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914428"/>
            <a:r>
              <a:rPr lang="en-US" sz="1000" dirty="0"/>
              <a:t>Scenario Name?</a:t>
            </a:r>
          </a:p>
        </p:txBody>
      </p:sp>
      <p:cxnSp>
        <p:nvCxnSpPr>
          <p:cNvPr id="6" name="Straight Connector 5">
            <a:extLst>
              <a:ext uri="{FF2B5EF4-FFF2-40B4-BE49-F238E27FC236}">
                <a16:creationId xmlns:a16="http://schemas.microsoft.com/office/drawing/2014/main" id="{D3C948C1-DEA0-9308-5EDF-3EBAC02CC1D5}"/>
              </a:ext>
            </a:extLst>
          </p:cNvPr>
          <p:cNvCxnSpPr>
            <a:cxnSpLocks/>
          </p:cNvCxnSpPr>
          <p:nvPr/>
        </p:nvCxnSpPr>
        <p:spPr>
          <a:xfrm>
            <a:off x="4833473" y="986071"/>
            <a:ext cx="2928471"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8">
            <a:extLst>
              <a:ext uri="{FF2B5EF4-FFF2-40B4-BE49-F238E27FC236}">
                <a16:creationId xmlns:a16="http://schemas.microsoft.com/office/drawing/2014/main" id="{49569B8B-8C46-2FEB-2583-B999701C7A63}"/>
              </a:ext>
            </a:extLst>
          </p:cNvPr>
          <p:cNvSpPr/>
          <p:nvPr/>
        </p:nvSpPr>
        <p:spPr>
          <a:xfrm>
            <a:off x="8298939" y="292611"/>
            <a:ext cx="665768" cy="849492"/>
          </a:xfrm>
          <a:prstGeom prst="rect">
            <a:avLst/>
          </a:prstGeom>
          <a:solidFill>
            <a:schemeClr val="bg1">
              <a:lumMod val="8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10" name="TextBox 9">
            <a:extLst>
              <a:ext uri="{FF2B5EF4-FFF2-40B4-BE49-F238E27FC236}">
                <a16:creationId xmlns:a16="http://schemas.microsoft.com/office/drawing/2014/main" id="{D2E6515A-3FC8-F3FF-4752-EF868DFE0E47}"/>
              </a:ext>
            </a:extLst>
          </p:cNvPr>
          <p:cNvSpPr txBox="1"/>
          <p:nvPr/>
        </p:nvSpPr>
        <p:spPr>
          <a:xfrm>
            <a:off x="124046" y="1132411"/>
            <a:ext cx="3596308" cy="246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914428"/>
            <a:r>
              <a:rPr lang="en-US" sz="1000" dirty="0"/>
              <a:t>1. Describe the important conditions in this scenario:</a:t>
            </a:r>
          </a:p>
        </p:txBody>
      </p:sp>
      <p:sp>
        <p:nvSpPr>
          <p:cNvPr id="11" name="TextBox 10">
            <a:extLst>
              <a:ext uri="{FF2B5EF4-FFF2-40B4-BE49-F238E27FC236}">
                <a16:creationId xmlns:a16="http://schemas.microsoft.com/office/drawing/2014/main" id="{7CDA96EE-ABBB-BED7-1903-FCB2E0CC8B34}"/>
              </a:ext>
            </a:extLst>
          </p:cNvPr>
          <p:cNvSpPr txBox="1"/>
          <p:nvPr/>
        </p:nvSpPr>
        <p:spPr>
          <a:xfrm>
            <a:off x="122845" y="1458287"/>
            <a:ext cx="1870347" cy="1823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4111" tIns="14111" rIns="14111" bIns="14111" numCol="1" spcCol="38100" rtlCol="0" anchor="ctr">
            <a:spAutoFit/>
          </a:bodyPr>
          <a:lstStyle/>
          <a:p>
            <a:pPr defTabSz="677354"/>
            <a:r>
              <a:rPr lang="en-US" sz="1000" dirty="0"/>
              <a:t>CLIMATE / OCEAN / PHYSICAL</a:t>
            </a:r>
          </a:p>
        </p:txBody>
      </p:sp>
      <p:sp>
        <p:nvSpPr>
          <p:cNvPr id="12" name="TextBox 11">
            <a:extLst>
              <a:ext uri="{FF2B5EF4-FFF2-40B4-BE49-F238E27FC236}">
                <a16:creationId xmlns:a16="http://schemas.microsoft.com/office/drawing/2014/main" id="{CAC4A911-77DD-A900-96F5-C796AE5746A8}"/>
              </a:ext>
            </a:extLst>
          </p:cNvPr>
          <p:cNvSpPr txBox="1"/>
          <p:nvPr/>
        </p:nvSpPr>
        <p:spPr>
          <a:xfrm>
            <a:off x="3154446" y="1478184"/>
            <a:ext cx="794733" cy="1823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4111" tIns="14111" rIns="14111" bIns="14111" numCol="1" spcCol="38100" rtlCol="0" anchor="ctr">
            <a:spAutoFit/>
          </a:bodyPr>
          <a:lstStyle/>
          <a:p>
            <a:pPr defTabSz="677354"/>
            <a:r>
              <a:rPr lang="en-US" sz="1000" dirty="0"/>
              <a:t>BIOLOGICAL</a:t>
            </a:r>
          </a:p>
        </p:txBody>
      </p:sp>
      <p:sp>
        <p:nvSpPr>
          <p:cNvPr id="13" name="TextBox 12">
            <a:extLst>
              <a:ext uri="{FF2B5EF4-FFF2-40B4-BE49-F238E27FC236}">
                <a16:creationId xmlns:a16="http://schemas.microsoft.com/office/drawing/2014/main" id="{A60F1846-F971-3AC6-EC9D-007E88CE6697}"/>
              </a:ext>
            </a:extLst>
          </p:cNvPr>
          <p:cNvSpPr txBox="1"/>
          <p:nvPr/>
        </p:nvSpPr>
        <p:spPr>
          <a:xfrm>
            <a:off x="6184802" y="1458287"/>
            <a:ext cx="1339754" cy="1823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4111" tIns="14111" rIns="14111" bIns="14111" numCol="1" spcCol="38100" rtlCol="0" anchor="ctr">
            <a:spAutoFit/>
          </a:bodyPr>
          <a:lstStyle/>
          <a:p>
            <a:pPr defTabSz="677354"/>
            <a:r>
              <a:rPr lang="en-US" sz="1000" dirty="0"/>
              <a:t>SOCIAL &amp; ECONOMIC</a:t>
            </a:r>
          </a:p>
        </p:txBody>
      </p:sp>
      <p:sp>
        <p:nvSpPr>
          <p:cNvPr id="14" name="Rectangle 13">
            <a:extLst>
              <a:ext uri="{FF2B5EF4-FFF2-40B4-BE49-F238E27FC236}">
                <a16:creationId xmlns:a16="http://schemas.microsoft.com/office/drawing/2014/main" id="{EDAC952E-78AE-1C6D-0CDE-3F7E86C5E450}"/>
              </a:ext>
            </a:extLst>
          </p:cNvPr>
          <p:cNvSpPr/>
          <p:nvPr/>
        </p:nvSpPr>
        <p:spPr>
          <a:xfrm>
            <a:off x="124046" y="1832618"/>
            <a:ext cx="2834308" cy="125998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15" name="Rectangle 14">
            <a:extLst>
              <a:ext uri="{FF2B5EF4-FFF2-40B4-BE49-F238E27FC236}">
                <a16:creationId xmlns:a16="http://schemas.microsoft.com/office/drawing/2014/main" id="{C88BDB09-B932-D3AB-DC13-DDADED0419F6}"/>
              </a:ext>
            </a:extLst>
          </p:cNvPr>
          <p:cNvSpPr/>
          <p:nvPr/>
        </p:nvSpPr>
        <p:spPr>
          <a:xfrm>
            <a:off x="3154847" y="1832618"/>
            <a:ext cx="2834308" cy="125998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16" name="Rectangle 15">
            <a:extLst>
              <a:ext uri="{FF2B5EF4-FFF2-40B4-BE49-F238E27FC236}">
                <a16:creationId xmlns:a16="http://schemas.microsoft.com/office/drawing/2014/main" id="{7EF82423-AA41-A7C0-6E1B-C3D045266BA5}"/>
              </a:ext>
            </a:extLst>
          </p:cNvPr>
          <p:cNvSpPr/>
          <p:nvPr/>
        </p:nvSpPr>
        <p:spPr>
          <a:xfrm>
            <a:off x="6185647" y="1832618"/>
            <a:ext cx="2834308" cy="125998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17" name="Pentagon 16">
            <a:extLst>
              <a:ext uri="{FF2B5EF4-FFF2-40B4-BE49-F238E27FC236}">
                <a16:creationId xmlns:a16="http://schemas.microsoft.com/office/drawing/2014/main" id="{1EF28335-3311-8E60-584D-2F030D6A9CD8}"/>
              </a:ext>
            </a:extLst>
          </p:cNvPr>
          <p:cNvSpPr/>
          <p:nvPr/>
        </p:nvSpPr>
        <p:spPr>
          <a:xfrm>
            <a:off x="124046" y="3795283"/>
            <a:ext cx="8785412" cy="1259989"/>
          </a:xfrm>
          <a:prstGeom prst="homePlate">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18" name="TextBox 17">
            <a:extLst>
              <a:ext uri="{FF2B5EF4-FFF2-40B4-BE49-F238E27FC236}">
                <a16:creationId xmlns:a16="http://schemas.microsoft.com/office/drawing/2014/main" id="{20A79819-111D-83BE-EC10-A657BDB6DE75}"/>
              </a:ext>
            </a:extLst>
          </p:cNvPr>
          <p:cNvSpPr txBox="1"/>
          <p:nvPr/>
        </p:nvSpPr>
        <p:spPr>
          <a:xfrm>
            <a:off x="59814" y="3246414"/>
            <a:ext cx="4982834" cy="246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914428"/>
            <a:r>
              <a:rPr lang="en-US" sz="1000" dirty="0"/>
              <a:t>2. What future events and developments create this scenario? </a:t>
            </a:r>
          </a:p>
        </p:txBody>
      </p:sp>
      <p:sp>
        <p:nvSpPr>
          <p:cNvPr id="19" name="TextBox 18">
            <a:extLst>
              <a:ext uri="{FF2B5EF4-FFF2-40B4-BE49-F238E27FC236}">
                <a16:creationId xmlns:a16="http://schemas.microsoft.com/office/drawing/2014/main" id="{4BF4B46D-78F0-FF79-9528-14CA43F74E51}"/>
              </a:ext>
            </a:extLst>
          </p:cNvPr>
          <p:cNvSpPr txBox="1"/>
          <p:nvPr/>
        </p:nvSpPr>
        <p:spPr>
          <a:xfrm>
            <a:off x="125471" y="3548913"/>
            <a:ext cx="310626" cy="1823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4111" tIns="14111" rIns="14111" bIns="14111" numCol="1" spcCol="38100" rtlCol="0" anchor="ctr">
            <a:spAutoFit/>
          </a:bodyPr>
          <a:lstStyle/>
          <a:p>
            <a:pPr defTabSz="677354"/>
            <a:r>
              <a:rPr lang="en-US" sz="1000" dirty="0"/>
              <a:t>2022</a:t>
            </a:r>
          </a:p>
        </p:txBody>
      </p:sp>
      <p:sp>
        <p:nvSpPr>
          <p:cNvPr id="20" name="TextBox 19">
            <a:extLst>
              <a:ext uri="{FF2B5EF4-FFF2-40B4-BE49-F238E27FC236}">
                <a16:creationId xmlns:a16="http://schemas.microsoft.com/office/drawing/2014/main" id="{002576F2-8BEA-2CE3-A53F-8CCFCDA8726E}"/>
              </a:ext>
            </a:extLst>
          </p:cNvPr>
          <p:cNvSpPr txBox="1"/>
          <p:nvPr/>
        </p:nvSpPr>
        <p:spPr>
          <a:xfrm>
            <a:off x="4294059" y="3552005"/>
            <a:ext cx="310626" cy="1823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4111" tIns="14111" rIns="14111" bIns="14111" numCol="1" spcCol="38100" rtlCol="0" anchor="ctr">
            <a:spAutoFit/>
          </a:bodyPr>
          <a:lstStyle/>
          <a:p>
            <a:pPr defTabSz="677354"/>
            <a:r>
              <a:rPr lang="en-US" sz="1000" dirty="0"/>
              <a:t>2032</a:t>
            </a:r>
          </a:p>
        </p:txBody>
      </p:sp>
      <p:sp>
        <p:nvSpPr>
          <p:cNvPr id="21" name="TextBox 20">
            <a:extLst>
              <a:ext uri="{FF2B5EF4-FFF2-40B4-BE49-F238E27FC236}">
                <a16:creationId xmlns:a16="http://schemas.microsoft.com/office/drawing/2014/main" id="{76FEB554-7540-F5C2-AC3E-042ECC1F77A4}"/>
              </a:ext>
            </a:extLst>
          </p:cNvPr>
          <p:cNvSpPr txBox="1"/>
          <p:nvPr/>
        </p:nvSpPr>
        <p:spPr>
          <a:xfrm>
            <a:off x="8462647" y="3555099"/>
            <a:ext cx="310626" cy="1823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4111" tIns="14111" rIns="14111" bIns="14111" numCol="1" spcCol="38100" rtlCol="0" anchor="ctr">
            <a:spAutoFit/>
          </a:bodyPr>
          <a:lstStyle/>
          <a:p>
            <a:pPr defTabSz="677354"/>
            <a:r>
              <a:rPr lang="en-US" sz="1000" dirty="0"/>
              <a:t>2042</a:t>
            </a:r>
          </a:p>
        </p:txBody>
      </p:sp>
      <p:sp>
        <p:nvSpPr>
          <p:cNvPr id="22" name="TextBox 21">
            <a:extLst>
              <a:ext uri="{FF2B5EF4-FFF2-40B4-BE49-F238E27FC236}">
                <a16:creationId xmlns:a16="http://schemas.microsoft.com/office/drawing/2014/main" id="{1201CA01-23E3-79E1-AC12-6FAB057AF2F9}"/>
              </a:ext>
            </a:extLst>
          </p:cNvPr>
          <p:cNvSpPr txBox="1"/>
          <p:nvPr/>
        </p:nvSpPr>
        <p:spPr>
          <a:xfrm>
            <a:off x="124045" y="5290048"/>
            <a:ext cx="6509839" cy="246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914428"/>
            <a:r>
              <a:rPr lang="en-US" sz="1000" dirty="0"/>
              <a:t>3. Describe in detail what has happened to stock availability &amp; distribution in this scenario</a:t>
            </a:r>
          </a:p>
        </p:txBody>
      </p:sp>
      <p:sp>
        <p:nvSpPr>
          <p:cNvPr id="24" name="Rectangle 23">
            <a:extLst>
              <a:ext uri="{FF2B5EF4-FFF2-40B4-BE49-F238E27FC236}">
                <a16:creationId xmlns:a16="http://schemas.microsoft.com/office/drawing/2014/main" id="{56EF92F0-FFF5-3F7B-21E8-5F574FFA8831}"/>
              </a:ext>
            </a:extLst>
          </p:cNvPr>
          <p:cNvSpPr/>
          <p:nvPr/>
        </p:nvSpPr>
        <p:spPr>
          <a:xfrm>
            <a:off x="124046" y="5545109"/>
            <a:ext cx="8895911" cy="849492"/>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781426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05D35-BF6D-5029-7199-5296B5566788}"/>
              </a:ext>
            </a:extLst>
          </p:cNvPr>
          <p:cNvSpPr>
            <a:spLocks noGrp="1"/>
          </p:cNvSpPr>
          <p:nvPr>
            <p:ph type="title"/>
          </p:nvPr>
        </p:nvSpPr>
        <p:spPr>
          <a:xfrm>
            <a:off x="59814" y="125954"/>
            <a:ext cx="8239125" cy="537436"/>
          </a:xfrm>
        </p:spPr>
        <p:txBody>
          <a:bodyPr>
            <a:normAutofit/>
          </a:bodyPr>
          <a:lstStyle/>
          <a:p>
            <a:r>
              <a:rPr lang="en-US" sz="2667" dirty="0"/>
              <a:t>Building Out Scenarios (2)</a:t>
            </a:r>
          </a:p>
        </p:txBody>
      </p:sp>
      <p:sp>
        <p:nvSpPr>
          <p:cNvPr id="5" name="TextBox 4">
            <a:extLst>
              <a:ext uri="{FF2B5EF4-FFF2-40B4-BE49-F238E27FC236}">
                <a16:creationId xmlns:a16="http://schemas.microsoft.com/office/drawing/2014/main" id="{74036D83-EB5B-9919-FB4F-5E77548A7C7E}"/>
              </a:ext>
            </a:extLst>
          </p:cNvPr>
          <p:cNvSpPr txBox="1"/>
          <p:nvPr/>
        </p:nvSpPr>
        <p:spPr>
          <a:xfrm>
            <a:off x="4250301" y="448636"/>
            <a:ext cx="79234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914428"/>
            <a:r>
              <a:rPr lang="en-US" sz="1000" dirty="0"/>
              <a:t>Scenario Name?</a:t>
            </a:r>
          </a:p>
        </p:txBody>
      </p:sp>
      <p:cxnSp>
        <p:nvCxnSpPr>
          <p:cNvPr id="6" name="Straight Connector 5">
            <a:extLst>
              <a:ext uri="{FF2B5EF4-FFF2-40B4-BE49-F238E27FC236}">
                <a16:creationId xmlns:a16="http://schemas.microsoft.com/office/drawing/2014/main" id="{D3C948C1-DEA0-9308-5EDF-3EBAC02CC1D5}"/>
              </a:ext>
            </a:extLst>
          </p:cNvPr>
          <p:cNvCxnSpPr>
            <a:cxnSpLocks/>
          </p:cNvCxnSpPr>
          <p:nvPr/>
        </p:nvCxnSpPr>
        <p:spPr>
          <a:xfrm>
            <a:off x="4833473" y="986071"/>
            <a:ext cx="2928471"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8">
            <a:extLst>
              <a:ext uri="{FF2B5EF4-FFF2-40B4-BE49-F238E27FC236}">
                <a16:creationId xmlns:a16="http://schemas.microsoft.com/office/drawing/2014/main" id="{49569B8B-8C46-2FEB-2583-B999701C7A63}"/>
              </a:ext>
            </a:extLst>
          </p:cNvPr>
          <p:cNvSpPr/>
          <p:nvPr/>
        </p:nvSpPr>
        <p:spPr>
          <a:xfrm>
            <a:off x="8298939" y="307240"/>
            <a:ext cx="665768" cy="712659"/>
          </a:xfrm>
          <a:prstGeom prst="rect">
            <a:avLst/>
          </a:prstGeom>
          <a:solidFill>
            <a:schemeClr val="bg1">
              <a:lumMod val="8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10" name="TextBox 9">
            <a:extLst>
              <a:ext uri="{FF2B5EF4-FFF2-40B4-BE49-F238E27FC236}">
                <a16:creationId xmlns:a16="http://schemas.microsoft.com/office/drawing/2014/main" id="{D2E6515A-3FC8-F3FF-4752-EF868DFE0E47}"/>
              </a:ext>
            </a:extLst>
          </p:cNvPr>
          <p:cNvSpPr txBox="1"/>
          <p:nvPr/>
        </p:nvSpPr>
        <p:spPr>
          <a:xfrm>
            <a:off x="124046" y="1132411"/>
            <a:ext cx="3596308"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914428"/>
            <a:r>
              <a:rPr lang="en-US" sz="1400" dirty="0"/>
              <a:t>4. What is happening in fishing ports up and down the coast?</a:t>
            </a:r>
          </a:p>
        </p:txBody>
      </p:sp>
      <p:sp>
        <p:nvSpPr>
          <p:cNvPr id="14" name="Rectangle 13">
            <a:extLst>
              <a:ext uri="{FF2B5EF4-FFF2-40B4-BE49-F238E27FC236}">
                <a16:creationId xmlns:a16="http://schemas.microsoft.com/office/drawing/2014/main" id="{EDAC952E-78AE-1C6D-0CDE-3F7E86C5E450}"/>
              </a:ext>
            </a:extLst>
          </p:cNvPr>
          <p:cNvSpPr/>
          <p:nvPr/>
        </p:nvSpPr>
        <p:spPr>
          <a:xfrm>
            <a:off x="124046" y="1706518"/>
            <a:ext cx="4261191" cy="9863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16" name="Rectangle 15">
            <a:extLst>
              <a:ext uri="{FF2B5EF4-FFF2-40B4-BE49-F238E27FC236}">
                <a16:creationId xmlns:a16="http://schemas.microsoft.com/office/drawing/2014/main" id="{7EF82423-AA41-A7C0-6E1B-C3D045266BA5}"/>
              </a:ext>
            </a:extLst>
          </p:cNvPr>
          <p:cNvSpPr/>
          <p:nvPr/>
        </p:nvSpPr>
        <p:spPr>
          <a:xfrm>
            <a:off x="4606110" y="1706518"/>
            <a:ext cx="4261191" cy="9863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18" name="TextBox 17">
            <a:extLst>
              <a:ext uri="{FF2B5EF4-FFF2-40B4-BE49-F238E27FC236}">
                <a16:creationId xmlns:a16="http://schemas.microsoft.com/office/drawing/2014/main" id="{20A79819-111D-83BE-EC10-A657BDB6DE75}"/>
              </a:ext>
            </a:extLst>
          </p:cNvPr>
          <p:cNvSpPr txBox="1"/>
          <p:nvPr/>
        </p:nvSpPr>
        <p:spPr>
          <a:xfrm>
            <a:off x="122568" y="3011060"/>
            <a:ext cx="4350837"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914428"/>
            <a:r>
              <a:rPr lang="en-US" sz="1400" dirty="0"/>
              <a:t>6. What are the main causes for optimism in this scenario? </a:t>
            </a:r>
          </a:p>
        </p:txBody>
      </p:sp>
      <p:sp>
        <p:nvSpPr>
          <p:cNvPr id="22" name="TextBox 21">
            <a:extLst>
              <a:ext uri="{FF2B5EF4-FFF2-40B4-BE49-F238E27FC236}">
                <a16:creationId xmlns:a16="http://schemas.microsoft.com/office/drawing/2014/main" id="{1201CA01-23E3-79E1-AC12-6FAB057AF2F9}"/>
              </a:ext>
            </a:extLst>
          </p:cNvPr>
          <p:cNvSpPr txBox="1"/>
          <p:nvPr/>
        </p:nvSpPr>
        <p:spPr>
          <a:xfrm>
            <a:off x="59814" y="5146847"/>
            <a:ext cx="3503659"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914428"/>
            <a:r>
              <a:rPr lang="en-US" sz="1400" dirty="0"/>
              <a:t>8. What are the main pressures facing fishery managers? </a:t>
            </a:r>
          </a:p>
        </p:txBody>
      </p:sp>
      <p:sp>
        <p:nvSpPr>
          <p:cNvPr id="24" name="Rectangle 23">
            <a:extLst>
              <a:ext uri="{FF2B5EF4-FFF2-40B4-BE49-F238E27FC236}">
                <a16:creationId xmlns:a16="http://schemas.microsoft.com/office/drawing/2014/main" id="{56EF92F0-FFF5-3F7B-21E8-5F574FFA8831}"/>
              </a:ext>
            </a:extLst>
          </p:cNvPr>
          <p:cNvSpPr/>
          <p:nvPr/>
        </p:nvSpPr>
        <p:spPr>
          <a:xfrm>
            <a:off x="122568" y="5670067"/>
            <a:ext cx="4261191" cy="849492"/>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23" name="TextBox 22">
            <a:extLst>
              <a:ext uri="{FF2B5EF4-FFF2-40B4-BE49-F238E27FC236}">
                <a16:creationId xmlns:a16="http://schemas.microsoft.com/office/drawing/2014/main" id="{8EA3A7E7-23F4-8665-1B48-676FB1DD7C34}"/>
              </a:ext>
            </a:extLst>
          </p:cNvPr>
          <p:cNvSpPr txBox="1"/>
          <p:nvPr/>
        </p:nvSpPr>
        <p:spPr>
          <a:xfrm>
            <a:off x="4572001" y="1152795"/>
            <a:ext cx="3596308"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914428"/>
            <a:r>
              <a:rPr lang="en-US" sz="1400" dirty="0"/>
              <a:t>5. What regional variations are important to note?</a:t>
            </a:r>
          </a:p>
        </p:txBody>
      </p:sp>
      <p:sp>
        <p:nvSpPr>
          <p:cNvPr id="25" name="Rectangle 24">
            <a:extLst>
              <a:ext uri="{FF2B5EF4-FFF2-40B4-BE49-F238E27FC236}">
                <a16:creationId xmlns:a16="http://schemas.microsoft.com/office/drawing/2014/main" id="{A775B09D-812E-C1DB-5821-A1099C7DD922}"/>
              </a:ext>
            </a:extLst>
          </p:cNvPr>
          <p:cNvSpPr/>
          <p:nvPr/>
        </p:nvSpPr>
        <p:spPr>
          <a:xfrm>
            <a:off x="124046" y="3585330"/>
            <a:ext cx="4261191" cy="125998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26" name="TextBox 25">
            <a:extLst>
              <a:ext uri="{FF2B5EF4-FFF2-40B4-BE49-F238E27FC236}">
                <a16:creationId xmlns:a16="http://schemas.microsoft.com/office/drawing/2014/main" id="{47F3F0F1-BD2E-9EBA-0D8C-98AA4038B5D7}"/>
              </a:ext>
            </a:extLst>
          </p:cNvPr>
          <p:cNvSpPr txBox="1"/>
          <p:nvPr/>
        </p:nvSpPr>
        <p:spPr>
          <a:xfrm>
            <a:off x="4572000" y="3011060"/>
            <a:ext cx="3596308"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914428"/>
            <a:r>
              <a:rPr lang="en-US" sz="1400" dirty="0"/>
              <a:t>7. What are the main causes for concern in this scenario?</a:t>
            </a:r>
          </a:p>
        </p:txBody>
      </p:sp>
      <p:sp>
        <p:nvSpPr>
          <p:cNvPr id="27" name="Rectangle 26">
            <a:extLst>
              <a:ext uri="{FF2B5EF4-FFF2-40B4-BE49-F238E27FC236}">
                <a16:creationId xmlns:a16="http://schemas.microsoft.com/office/drawing/2014/main" id="{8E314484-9E66-DB7F-8FD3-B6AEF6EAA58C}"/>
              </a:ext>
            </a:extLst>
          </p:cNvPr>
          <p:cNvSpPr/>
          <p:nvPr/>
        </p:nvSpPr>
        <p:spPr>
          <a:xfrm>
            <a:off x="4606110" y="3585330"/>
            <a:ext cx="4261191" cy="125998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28" name="Rectangle 27">
            <a:extLst>
              <a:ext uri="{FF2B5EF4-FFF2-40B4-BE49-F238E27FC236}">
                <a16:creationId xmlns:a16="http://schemas.microsoft.com/office/drawing/2014/main" id="{FC8DFCD9-2CA0-B2B7-539A-2110AF7C97A6}"/>
              </a:ext>
            </a:extLst>
          </p:cNvPr>
          <p:cNvSpPr/>
          <p:nvPr/>
        </p:nvSpPr>
        <p:spPr>
          <a:xfrm>
            <a:off x="4606109" y="5670067"/>
            <a:ext cx="4261191" cy="849492"/>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29" name="TextBox 28">
            <a:extLst>
              <a:ext uri="{FF2B5EF4-FFF2-40B4-BE49-F238E27FC236}">
                <a16:creationId xmlns:a16="http://schemas.microsoft.com/office/drawing/2014/main" id="{2D6FCA50-0C8D-CFE0-56EE-B695F4E2331D}"/>
              </a:ext>
            </a:extLst>
          </p:cNvPr>
          <p:cNvSpPr txBox="1"/>
          <p:nvPr/>
        </p:nvSpPr>
        <p:spPr>
          <a:xfrm>
            <a:off x="4606109" y="4931403"/>
            <a:ext cx="4179303"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914428"/>
            <a:r>
              <a:rPr lang="en-US" sz="1400" dirty="0"/>
              <a:t>9. What are the most important differences between this scenario (in 2042) and today’s world in 2022? </a:t>
            </a:r>
          </a:p>
        </p:txBody>
      </p:sp>
    </p:spTree>
    <p:extLst>
      <p:ext uri="{BB962C8B-B14F-4D97-AF65-F5344CB8AC3E}">
        <p14:creationId xmlns:p14="http://schemas.microsoft.com/office/powerpoint/2010/main" val="770906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63B9-22E9-D0B7-A72C-056161A50581}"/>
              </a:ext>
            </a:extLst>
          </p:cNvPr>
          <p:cNvSpPr>
            <a:spLocks noGrp="1"/>
          </p:cNvSpPr>
          <p:nvPr>
            <p:ph type="title"/>
          </p:nvPr>
        </p:nvSpPr>
        <p:spPr>
          <a:xfrm>
            <a:off x="147640" y="163233"/>
            <a:ext cx="8239125" cy="716583"/>
          </a:xfrm>
        </p:spPr>
        <p:txBody>
          <a:bodyPr/>
          <a:lstStyle/>
          <a:p>
            <a:r>
              <a:rPr lang="en-US" dirty="0"/>
              <a:t>Developing Implications</a:t>
            </a:r>
          </a:p>
        </p:txBody>
      </p:sp>
      <p:sp>
        <p:nvSpPr>
          <p:cNvPr id="3" name="TextBox 2">
            <a:extLst>
              <a:ext uri="{FF2B5EF4-FFF2-40B4-BE49-F238E27FC236}">
                <a16:creationId xmlns:a16="http://schemas.microsoft.com/office/drawing/2014/main" id="{E4D942F8-4FE3-581D-CECD-3F1158A4CE75}"/>
              </a:ext>
            </a:extLst>
          </p:cNvPr>
          <p:cNvSpPr txBox="1"/>
          <p:nvPr/>
        </p:nvSpPr>
        <p:spPr>
          <a:xfrm>
            <a:off x="0" y="856197"/>
            <a:ext cx="4078084" cy="2616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100" dirty="0"/>
              <a:t>What are the implications for </a:t>
            </a:r>
            <a:r>
              <a:rPr lang="en-US" sz="1100" b="1" dirty="0"/>
              <a:t>data &amp; science </a:t>
            </a:r>
            <a:r>
              <a:rPr lang="en-US" sz="1100" dirty="0"/>
              <a:t>in this scenario?</a:t>
            </a:r>
          </a:p>
        </p:txBody>
      </p:sp>
      <p:sp>
        <p:nvSpPr>
          <p:cNvPr id="4" name="Rectangle 3">
            <a:extLst>
              <a:ext uri="{FF2B5EF4-FFF2-40B4-BE49-F238E27FC236}">
                <a16:creationId xmlns:a16="http://schemas.microsoft.com/office/drawing/2014/main" id="{59EB730D-0C21-92AC-D46D-BFF825056383}"/>
              </a:ext>
            </a:extLst>
          </p:cNvPr>
          <p:cNvSpPr/>
          <p:nvPr/>
        </p:nvSpPr>
        <p:spPr>
          <a:xfrm>
            <a:off x="124046" y="1695018"/>
            <a:ext cx="2117130" cy="1670486"/>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71ABCE57-2B83-16C4-3058-0F431294826F}"/>
              </a:ext>
            </a:extLst>
          </p:cNvPr>
          <p:cNvSpPr/>
          <p:nvPr/>
        </p:nvSpPr>
        <p:spPr>
          <a:xfrm>
            <a:off x="2365077" y="1695018"/>
            <a:ext cx="2117130" cy="1670486"/>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15" name="TextBox 14">
            <a:extLst>
              <a:ext uri="{FF2B5EF4-FFF2-40B4-BE49-F238E27FC236}">
                <a16:creationId xmlns:a16="http://schemas.microsoft.com/office/drawing/2014/main" id="{D1F2BD5A-3FFE-85EA-F680-A98E5CF2EDDD}"/>
              </a:ext>
            </a:extLst>
          </p:cNvPr>
          <p:cNvSpPr txBox="1"/>
          <p:nvPr/>
        </p:nvSpPr>
        <p:spPr>
          <a:xfrm>
            <a:off x="124046" y="1355799"/>
            <a:ext cx="1399422" cy="2641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1050" b="0" i="0" u="none" strike="noStrike" cap="none" spc="0" normalizeH="0" baseline="0" dirty="0">
                <a:ln>
                  <a:noFill/>
                </a:ln>
                <a:solidFill>
                  <a:srgbClr val="5E5E5E"/>
                </a:solidFill>
                <a:effectLst/>
                <a:uFillTx/>
                <a:latin typeface="+mn-lt"/>
                <a:ea typeface="+mn-ea"/>
                <a:cs typeface="+mn-cs"/>
                <a:sym typeface="Helvetica Neue"/>
              </a:rPr>
              <a:t>Challenges/Concerns</a:t>
            </a:r>
          </a:p>
        </p:txBody>
      </p:sp>
      <p:sp>
        <p:nvSpPr>
          <p:cNvPr id="16" name="TextBox 15">
            <a:extLst>
              <a:ext uri="{FF2B5EF4-FFF2-40B4-BE49-F238E27FC236}">
                <a16:creationId xmlns:a16="http://schemas.microsoft.com/office/drawing/2014/main" id="{83F1045E-D6F9-CCC1-76DD-03D15C2C9405}"/>
              </a:ext>
            </a:extLst>
          </p:cNvPr>
          <p:cNvSpPr txBox="1"/>
          <p:nvPr/>
        </p:nvSpPr>
        <p:spPr>
          <a:xfrm>
            <a:off x="2300419" y="1348010"/>
            <a:ext cx="1360950" cy="2641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1050" b="0" i="0" u="none" strike="noStrike" cap="none" spc="0" normalizeH="0" baseline="0" dirty="0">
                <a:ln>
                  <a:noFill/>
                </a:ln>
                <a:solidFill>
                  <a:srgbClr val="5E5E5E"/>
                </a:solidFill>
                <a:effectLst/>
                <a:uFillTx/>
                <a:latin typeface="+mn-lt"/>
                <a:ea typeface="+mn-ea"/>
                <a:cs typeface="+mn-cs"/>
                <a:sym typeface="Helvetica Neue"/>
              </a:rPr>
              <a:t>Opportunities/Hopes</a:t>
            </a:r>
          </a:p>
        </p:txBody>
      </p:sp>
      <p:sp>
        <p:nvSpPr>
          <p:cNvPr id="17" name="TextBox 16">
            <a:extLst>
              <a:ext uri="{FF2B5EF4-FFF2-40B4-BE49-F238E27FC236}">
                <a16:creationId xmlns:a16="http://schemas.microsoft.com/office/drawing/2014/main" id="{862DCFB1-3B6F-F35A-9A1E-0BEE93088E86}"/>
              </a:ext>
            </a:extLst>
          </p:cNvPr>
          <p:cNvSpPr txBox="1"/>
          <p:nvPr/>
        </p:nvSpPr>
        <p:spPr>
          <a:xfrm>
            <a:off x="4482207" y="791153"/>
            <a:ext cx="4078084"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100" dirty="0"/>
              <a:t>What are the implications for </a:t>
            </a:r>
            <a:r>
              <a:rPr lang="en-US" sz="1100" b="1" dirty="0"/>
              <a:t>cross-jurisdictional governance </a:t>
            </a:r>
            <a:r>
              <a:rPr lang="en-US" sz="1100" dirty="0"/>
              <a:t>in this scenario?</a:t>
            </a:r>
          </a:p>
        </p:txBody>
      </p:sp>
      <p:sp>
        <p:nvSpPr>
          <p:cNvPr id="18" name="TextBox 17">
            <a:extLst>
              <a:ext uri="{FF2B5EF4-FFF2-40B4-BE49-F238E27FC236}">
                <a16:creationId xmlns:a16="http://schemas.microsoft.com/office/drawing/2014/main" id="{3D9A35B3-5FFA-8390-F2A1-59BFAA333B3C}"/>
              </a:ext>
            </a:extLst>
          </p:cNvPr>
          <p:cNvSpPr txBox="1"/>
          <p:nvPr/>
        </p:nvSpPr>
        <p:spPr>
          <a:xfrm>
            <a:off x="4606110" y="1334393"/>
            <a:ext cx="1399422" cy="2641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1050" b="0" i="0" u="none" strike="noStrike" cap="none" spc="0" normalizeH="0" baseline="0" dirty="0">
                <a:ln>
                  <a:noFill/>
                </a:ln>
                <a:solidFill>
                  <a:srgbClr val="5E5E5E"/>
                </a:solidFill>
                <a:effectLst/>
                <a:uFillTx/>
                <a:latin typeface="+mn-lt"/>
                <a:ea typeface="+mn-ea"/>
                <a:cs typeface="+mn-cs"/>
                <a:sym typeface="Helvetica Neue"/>
              </a:rPr>
              <a:t>Challenges/Concerns</a:t>
            </a:r>
          </a:p>
        </p:txBody>
      </p:sp>
      <p:sp>
        <p:nvSpPr>
          <p:cNvPr id="19" name="TextBox 18">
            <a:extLst>
              <a:ext uri="{FF2B5EF4-FFF2-40B4-BE49-F238E27FC236}">
                <a16:creationId xmlns:a16="http://schemas.microsoft.com/office/drawing/2014/main" id="{7EFC9AA3-35E5-E8D4-E5A1-81549F4A2122}"/>
              </a:ext>
            </a:extLst>
          </p:cNvPr>
          <p:cNvSpPr txBox="1"/>
          <p:nvPr/>
        </p:nvSpPr>
        <p:spPr>
          <a:xfrm>
            <a:off x="6841468" y="1333846"/>
            <a:ext cx="1360950" cy="2641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1050" b="0" i="0" u="none" strike="noStrike" cap="none" spc="0" normalizeH="0" baseline="0" dirty="0">
                <a:ln>
                  <a:noFill/>
                </a:ln>
                <a:solidFill>
                  <a:srgbClr val="5E5E5E"/>
                </a:solidFill>
                <a:effectLst/>
                <a:uFillTx/>
                <a:latin typeface="+mn-lt"/>
                <a:ea typeface="+mn-ea"/>
                <a:cs typeface="+mn-cs"/>
                <a:sym typeface="Helvetica Neue"/>
              </a:rPr>
              <a:t>Opportunities/Hopes</a:t>
            </a:r>
          </a:p>
        </p:txBody>
      </p:sp>
      <p:sp>
        <p:nvSpPr>
          <p:cNvPr id="20" name="Rectangle 19">
            <a:extLst>
              <a:ext uri="{FF2B5EF4-FFF2-40B4-BE49-F238E27FC236}">
                <a16:creationId xmlns:a16="http://schemas.microsoft.com/office/drawing/2014/main" id="{C33601A2-10DE-E3AD-EACD-15EF030D55A3}"/>
              </a:ext>
            </a:extLst>
          </p:cNvPr>
          <p:cNvSpPr/>
          <p:nvPr/>
        </p:nvSpPr>
        <p:spPr>
          <a:xfrm>
            <a:off x="4661793" y="1695018"/>
            <a:ext cx="2117130" cy="1670486"/>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21" name="Rectangle 20">
            <a:extLst>
              <a:ext uri="{FF2B5EF4-FFF2-40B4-BE49-F238E27FC236}">
                <a16:creationId xmlns:a16="http://schemas.microsoft.com/office/drawing/2014/main" id="{9CB74EAC-7AF8-733D-0576-AB6F98957C0F}"/>
              </a:ext>
            </a:extLst>
          </p:cNvPr>
          <p:cNvSpPr/>
          <p:nvPr/>
        </p:nvSpPr>
        <p:spPr>
          <a:xfrm>
            <a:off x="6902824" y="1695018"/>
            <a:ext cx="2117130" cy="1670486"/>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22" name="TextBox 21">
            <a:extLst>
              <a:ext uri="{FF2B5EF4-FFF2-40B4-BE49-F238E27FC236}">
                <a16:creationId xmlns:a16="http://schemas.microsoft.com/office/drawing/2014/main" id="{7D1F01FA-15E1-2927-AFCB-C014B95EE316}"/>
              </a:ext>
            </a:extLst>
          </p:cNvPr>
          <p:cNvSpPr txBox="1"/>
          <p:nvPr/>
        </p:nvSpPr>
        <p:spPr>
          <a:xfrm>
            <a:off x="-143838" y="4191355"/>
            <a:ext cx="4078084"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100" dirty="0"/>
              <a:t>What are the implications for </a:t>
            </a:r>
            <a:r>
              <a:rPr lang="en-US" sz="1100" b="1" dirty="0"/>
              <a:t>other ocean users </a:t>
            </a:r>
            <a:r>
              <a:rPr lang="en-US" sz="1100" dirty="0"/>
              <a:t>in this scenario?</a:t>
            </a:r>
          </a:p>
        </p:txBody>
      </p:sp>
      <p:sp>
        <p:nvSpPr>
          <p:cNvPr id="23" name="TextBox 22">
            <a:extLst>
              <a:ext uri="{FF2B5EF4-FFF2-40B4-BE49-F238E27FC236}">
                <a16:creationId xmlns:a16="http://schemas.microsoft.com/office/drawing/2014/main" id="{884C574F-1669-6E5D-BF65-78DA1F024A32}"/>
              </a:ext>
            </a:extLst>
          </p:cNvPr>
          <p:cNvSpPr txBox="1"/>
          <p:nvPr/>
        </p:nvSpPr>
        <p:spPr>
          <a:xfrm>
            <a:off x="124046" y="4675986"/>
            <a:ext cx="1399422" cy="2641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1050" b="0" i="0" u="none" strike="noStrike" cap="none" spc="0" normalizeH="0" baseline="0" dirty="0">
                <a:ln>
                  <a:noFill/>
                </a:ln>
                <a:solidFill>
                  <a:srgbClr val="5E5E5E"/>
                </a:solidFill>
                <a:effectLst/>
                <a:uFillTx/>
                <a:latin typeface="+mn-lt"/>
                <a:ea typeface="+mn-ea"/>
                <a:cs typeface="+mn-cs"/>
                <a:sym typeface="Helvetica Neue"/>
              </a:rPr>
              <a:t>Challenges/Concerns</a:t>
            </a:r>
          </a:p>
        </p:txBody>
      </p:sp>
      <p:sp>
        <p:nvSpPr>
          <p:cNvPr id="24" name="TextBox 23">
            <a:extLst>
              <a:ext uri="{FF2B5EF4-FFF2-40B4-BE49-F238E27FC236}">
                <a16:creationId xmlns:a16="http://schemas.microsoft.com/office/drawing/2014/main" id="{6585C546-95D1-50A6-6C57-A8A36B70C193}"/>
              </a:ext>
            </a:extLst>
          </p:cNvPr>
          <p:cNvSpPr txBox="1"/>
          <p:nvPr/>
        </p:nvSpPr>
        <p:spPr>
          <a:xfrm>
            <a:off x="2300419" y="4668197"/>
            <a:ext cx="1360950" cy="2641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1050" b="0" i="0" u="none" strike="noStrike" cap="none" spc="0" normalizeH="0" baseline="0" dirty="0">
                <a:ln>
                  <a:noFill/>
                </a:ln>
                <a:solidFill>
                  <a:srgbClr val="5E5E5E"/>
                </a:solidFill>
                <a:effectLst/>
                <a:uFillTx/>
                <a:latin typeface="+mn-lt"/>
                <a:ea typeface="+mn-ea"/>
                <a:cs typeface="+mn-cs"/>
                <a:sym typeface="Helvetica Neue"/>
              </a:rPr>
              <a:t>Opportunities/Hopes</a:t>
            </a:r>
          </a:p>
        </p:txBody>
      </p:sp>
      <p:sp>
        <p:nvSpPr>
          <p:cNvPr id="25" name="Rectangle 24">
            <a:extLst>
              <a:ext uri="{FF2B5EF4-FFF2-40B4-BE49-F238E27FC236}">
                <a16:creationId xmlns:a16="http://schemas.microsoft.com/office/drawing/2014/main" id="{B3DAD1D5-5E8D-E2D1-35C0-817807F196E3}"/>
              </a:ext>
            </a:extLst>
          </p:cNvPr>
          <p:cNvSpPr/>
          <p:nvPr/>
        </p:nvSpPr>
        <p:spPr>
          <a:xfrm>
            <a:off x="147640" y="5024281"/>
            <a:ext cx="2117130" cy="1670486"/>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26" name="Rectangle 25">
            <a:extLst>
              <a:ext uri="{FF2B5EF4-FFF2-40B4-BE49-F238E27FC236}">
                <a16:creationId xmlns:a16="http://schemas.microsoft.com/office/drawing/2014/main" id="{EFD6AD54-664C-B485-55E4-FAD242113D2A}"/>
              </a:ext>
            </a:extLst>
          </p:cNvPr>
          <p:cNvSpPr/>
          <p:nvPr/>
        </p:nvSpPr>
        <p:spPr>
          <a:xfrm>
            <a:off x="2388671" y="5024281"/>
            <a:ext cx="2117130" cy="1670486"/>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27" name="Rectangle 26">
            <a:extLst>
              <a:ext uri="{FF2B5EF4-FFF2-40B4-BE49-F238E27FC236}">
                <a16:creationId xmlns:a16="http://schemas.microsoft.com/office/drawing/2014/main" id="{003CF9B4-3EAD-F053-911A-66F834A56202}"/>
              </a:ext>
            </a:extLst>
          </p:cNvPr>
          <p:cNvSpPr/>
          <p:nvPr/>
        </p:nvSpPr>
        <p:spPr>
          <a:xfrm>
            <a:off x="4685387" y="5024281"/>
            <a:ext cx="2117130" cy="1670486"/>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28" name="Rectangle 27">
            <a:extLst>
              <a:ext uri="{FF2B5EF4-FFF2-40B4-BE49-F238E27FC236}">
                <a16:creationId xmlns:a16="http://schemas.microsoft.com/office/drawing/2014/main" id="{3BFCABAC-5044-79D2-91CD-15F83EED3CCC}"/>
              </a:ext>
            </a:extLst>
          </p:cNvPr>
          <p:cNvSpPr/>
          <p:nvPr/>
        </p:nvSpPr>
        <p:spPr>
          <a:xfrm>
            <a:off x="6926418" y="5024281"/>
            <a:ext cx="2117130" cy="1670486"/>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29" name="TextBox 28">
            <a:extLst>
              <a:ext uri="{FF2B5EF4-FFF2-40B4-BE49-F238E27FC236}">
                <a16:creationId xmlns:a16="http://schemas.microsoft.com/office/drawing/2014/main" id="{30BDA232-3DFE-C4A8-9C0B-D38465E2E313}"/>
              </a:ext>
            </a:extLst>
          </p:cNvPr>
          <p:cNvSpPr txBox="1"/>
          <p:nvPr/>
        </p:nvSpPr>
        <p:spPr>
          <a:xfrm>
            <a:off x="4482207" y="4170001"/>
            <a:ext cx="4078084"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100" dirty="0"/>
              <a:t>What are the implications for </a:t>
            </a:r>
            <a:r>
              <a:rPr lang="en-US" sz="1100" b="1" dirty="0"/>
              <a:t>management flexibility </a:t>
            </a:r>
            <a:r>
              <a:rPr lang="en-US" sz="1100" dirty="0"/>
              <a:t>in this scenario? </a:t>
            </a:r>
          </a:p>
        </p:txBody>
      </p:sp>
      <p:sp>
        <p:nvSpPr>
          <p:cNvPr id="30" name="TextBox 29">
            <a:extLst>
              <a:ext uri="{FF2B5EF4-FFF2-40B4-BE49-F238E27FC236}">
                <a16:creationId xmlns:a16="http://schemas.microsoft.com/office/drawing/2014/main" id="{F4EB64FA-D4E9-AE0F-6E69-BF8DBA2898B8}"/>
              </a:ext>
            </a:extLst>
          </p:cNvPr>
          <p:cNvSpPr txBox="1"/>
          <p:nvPr/>
        </p:nvSpPr>
        <p:spPr>
          <a:xfrm>
            <a:off x="4726451" y="4675986"/>
            <a:ext cx="1399422" cy="2641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1050" b="0" i="0" u="none" strike="noStrike" cap="none" spc="0" normalizeH="0" baseline="0" dirty="0">
                <a:ln>
                  <a:noFill/>
                </a:ln>
                <a:solidFill>
                  <a:srgbClr val="5E5E5E"/>
                </a:solidFill>
                <a:effectLst/>
                <a:uFillTx/>
                <a:latin typeface="+mn-lt"/>
                <a:ea typeface="+mn-ea"/>
                <a:cs typeface="+mn-cs"/>
                <a:sym typeface="Helvetica Neue"/>
              </a:rPr>
              <a:t>Challenges/Concerns</a:t>
            </a:r>
          </a:p>
        </p:txBody>
      </p:sp>
      <p:sp>
        <p:nvSpPr>
          <p:cNvPr id="31" name="TextBox 30">
            <a:extLst>
              <a:ext uri="{FF2B5EF4-FFF2-40B4-BE49-F238E27FC236}">
                <a16:creationId xmlns:a16="http://schemas.microsoft.com/office/drawing/2014/main" id="{A187E44B-3866-D741-5297-6B0AFE685BF0}"/>
              </a:ext>
            </a:extLst>
          </p:cNvPr>
          <p:cNvSpPr txBox="1"/>
          <p:nvPr/>
        </p:nvSpPr>
        <p:spPr>
          <a:xfrm>
            <a:off x="6902824" y="4668197"/>
            <a:ext cx="1360950" cy="2641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1050" b="0" i="0" u="none" strike="noStrike" cap="none" spc="0" normalizeH="0" baseline="0" dirty="0">
                <a:ln>
                  <a:noFill/>
                </a:ln>
                <a:solidFill>
                  <a:srgbClr val="5E5E5E"/>
                </a:solidFill>
                <a:effectLst/>
                <a:uFillTx/>
                <a:latin typeface="+mn-lt"/>
                <a:ea typeface="+mn-ea"/>
                <a:cs typeface="+mn-cs"/>
                <a:sym typeface="Helvetica Neue"/>
              </a:rPr>
              <a:t>Opportunities/Hopes</a:t>
            </a:r>
          </a:p>
        </p:txBody>
      </p:sp>
      <p:sp>
        <p:nvSpPr>
          <p:cNvPr id="32" name="TextBox 31">
            <a:extLst>
              <a:ext uri="{FF2B5EF4-FFF2-40B4-BE49-F238E27FC236}">
                <a16:creationId xmlns:a16="http://schemas.microsoft.com/office/drawing/2014/main" id="{F87E698D-99F1-A86D-0B00-4087306E922F}"/>
              </a:ext>
            </a:extLst>
          </p:cNvPr>
          <p:cNvSpPr txBox="1"/>
          <p:nvPr/>
        </p:nvSpPr>
        <p:spPr>
          <a:xfrm>
            <a:off x="5774774" y="108095"/>
            <a:ext cx="79234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914428"/>
            <a:r>
              <a:rPr lang="en-US" sz="1000" dirty="0"/>
              <a:t>Scenario Name?</a:t>
            </a:r>
          </a:p>
        </p:txBody>
      </p:sp>
      <p:cxnSp>
        <p:nvCxnSpPr>
          <p:cNvPr id="33" name="Straight Connector 32">
            <a:extLst>
              <a:ext uri="{FF2B5EF4-FFF2-40B4-BE49-F238E27FC236}">
                <a16:creationId xmlns:a16="http://schemas.microsoft.com/office/drawing/2014/main" id="{6C026766-EE83-A2B6-A1C7-DE0C2929F18F}"/>
              </a:ext>
            </a:extLst>
          </p:cNvPr>
          <p:cNvCxnSpPr>
            <a:cxnSpLocks/>
          </p:cNvCxnSpPr>
          <p:nvPr/>
        </p:nvCxnSpPr>
        <p:spPr>
          <a:xfrm>
            <a:off x="6567121" y="434304"/>
            <a:ext cx="1453611" cy="0"/>
          </a:xfrm>
          <a:prstGeom prst="line">
            <a:avLst/>
          </a:prstGeom>
        </p:spPr>
        <p:style>
          <a:lnRef idx="2">
            <a:schemeClr val="accent1"/>
          </a:lnRef>
          <a:fillRef idx="0">
            <a:schemeClr val="accent1"/>
          </a:fillRef>
          <a:effectRef idx="1">
            <a:schemeClr val="accent1"/>
          </a:effectRef>
          <a:fontRef idx="minor">
            <a:schemeClr val="tx1"/>
          </a:fontRef>
        </p:style>
      </p:cxnSp>
      <p:sp>
        <p:nvSpPr>
          <p:cNvPr id="34" name="Rectangle 33">
            <a:extLst>
              <a:ext uri="{FF2B5EF4-FFF2-40B4-BE49-F238E27FC236}">
                <a16:creationId xmlns:a16="http://schemas.microsoft.com/office/drawing/2014/main" id="{D9D7595F-F7B0-FCEB-99CA-541C55CA2C53}"/>
              </a:ext>
            </a:extLst>
          </p:cNvPr>
          <p:cNvSpPr/>
          <p:nvPr/>
        </p:nvSpPr>
        <p:spPr>
          <a:xfrm>
            <a:off x="8386764" y="113572"/>
            <a:ext cx="608185" cy="438995"/>
          </a:xfrm>
          <a:prstGeom prst="rect">
            <a:avLst/>
          </a:prstGeom>
          <a:solidFill>
            <a:schemeClr val="bg1">
              <a:lumMod val="8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158873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63B9-22E9-D0B7-A72C-056161A50581}"/>
              </a:ext>
            </a:extLst>
          </p:cNvPr>
          <p:cNvSpPr>
            <a:spLocks noGrp="1"/>
          </p:cNvSpPr>
          <p:nvPr>
            <p:ph type="title"/>
          </p:nvPr>
        </p:nvSpPr>
        <p:spPr>
          <a:xfrm>
            <a:off x="82571" y="87687"/>
            <a:ext cx="8239125" cy="716583"/>
          </a:xfrm>
        </p:spPr>
        <p:txBody>
          <a:bodyPr/>
          <a:lstStyle/>
          <a:p>
            <a:r>
              <a:rPr lang="en-US" dirty="0"/>
              <a:t>Generating Options</a:t>
            </a:r>
          </a:p>
        </p:txBody>
      </p:sp>
      <p:sp>
        <p:nvSpPr>
          <p:cNvPr id="4" name="TextBox 3">
            <a:extLst>
              <a:ext uri="{FF2B5EF4-FFF2-40B4-BE49-F238E27FC236}">
                <a16:creationId xmlns:a16="http://schemas.microsoft.com/office/drawing/2014/main" id="{2D3B7213-CE34-8B84-8136-9E35ECEECED0}"/>
              </a:ext>
            </a:extLst>
          </p:cNvPr>
          <p:cNvSpPr txBox="1"/>
          <p:nvPr/>
        </p:nvSpPr>
        <p:spPr>
          <a:xfrm>
            <a:off x="7039104" y="3885985"/>
            <a:ext cx="1880542" cy="103592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rtl="0">
              <a:spcBef>
                <a:spcPts val="0"/>
              </a:spcBef>
              <a:spcAft>
                <a:spcPts val="0"/>
              </a:spcAft>
            </a:pPr>
            <a:br>
              <a:rPr lang="en-US" b="0" dirty="0">
                <a:effectLst/>
              </a:rPr>
            </a:br>
            <a:br>
              <a:rPr lang="en-US" b="0" dirty="0">
                <a:effectLst/>
              </a:rPr>
            </a:br>
            <a:r>
              <a:rPr lang="en-US" sz="1050" b="0" i="0" u="none" strike="noStrike" dirty="0">
                <a:solidFill>
                  <a:srgbClr val="5E5E5E"/>
                </a:solidFill>
                <a:effectLst/>
                <a:latin typeface="Arial" panose="020B0604020202020204" pitchFamily="34" charset="0"/>
              </a:rPr>
              <a:t>What existing practices would you stop doing? </a:t>
            </a:r>
            <a:endParaRPr lang="en-US" b="0" dirty="0">
              <a:effectLst/>
            </a:endParaRPr>
          </a:p>
          <a:p>
            <a:pPr rtl="0">
              <a:spcBef>
                <a:spcPts val="0"/>
              </a:spcBef>
              <a:spcAft>
                <a:spcPts val="0"/>
              </a:spcAft>
            </a:pPr>
            <a:br>
              <a:rPr lang="en-US" b="0" dirty="0">
                <a:effectLst/>
              </a:rPr>
            </a:br>
            <a:endParaRPr lang="en-US" dirty="0"/>
          </a:p>
        </p:txBody>
      </p:sp>
      <p:sp>
        <p:nvSpPr>
          <p:cNvPr id="3" name="Rectangle 2">
            <a:extLst>
              <a:ext uri="{FF2B5EF4-FFF2-40B4-BE49-F238E27FC236}">
                <a16:creationId xmlns:a16="http://schemas.microsoft.com/office/drawing/2014/main" id="{4BC615CC-074E-AEF3-3009-8FCFE645085B}"/>
              </a:ext>
            </a:extLst>
          </p:cNvPr>
          <p:cNvSpPr/>
          <p:nvPr/>
        </p:nvSpPr>
        <p:spPr>
          <a:xfrm>
            <a:off x="82571" y="1435728"/>
            <a:ext cx="2117130" cy="1944150"/>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5" name="Rectangle 4">
            <a:extLst>
              <a:ext uri="{FF2B5EF4-FFF2-40B4-BE49-F238E27FC236}">
                <a16:creationId xmlns:a16="http://schemas.microsoft.com/office/drawing/2014/main" id="{CB5480D4-D972-8BF1-D517-8AD31367A69C}"/>
              </a:ext>
            </a:extLst>
          </p:cNvPr>
          <p:cNvSpPr/>
          <p:nvPr/>
        </p:nvSpPr>
        <p:spPr>
          <a:xfrm>
            <a:off x="2323602" y="1435728"/>
            <a:ext cx="2117130" cy="1944150"/>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6" name="Rectangle 5">
            <a:extLst>
              <a:ext uri="{FF2B5EF4-FFF2-40B4-BE49-F238E27FC236}">
                <a16:creationId xmlns:a16="http://schemas.microsoft.com/office/drawing/2014/main" id="{1A786B10-52A6-FB10-7864-7C1F76596E72}"/>
              </a:ext>
            </a:extLst>
          </p:cNvPr>
          <p:cNvSpPr/>
          <p:nvPr/>
        </p:nvSpPr>
        <p:spPr>
          <a:xfrm>
            <a:off x="4620318" y="1435728"/>
            <a:ext cx="2117130" cy="1944150"/>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9E37B4AA-0583-A93C-3B12-AF99A0ED7A99}"/>
              </a:ext>
            </a:extLst>
          </p:cNvPr>
          <p:cNvSpPr/>
          <p:nvPr/>
        </p:nvSpPr>
        <p:spPr>
          <a:xfrm>
            <a:off x="6861349" y="1435728"/>
            <a:ext cx="2117130" cy="1944150"/>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8" name="Rectangle 7">
            <a:extLst>
              <a:ext uri="{FF2B5EF4-FFF2-40B4-BE49-F238E27FC236}">
                <a16:creationId xmlns:a16="http://schemas.microsoft.com/office/drawing/2014/main" id="{7E8B9504-0700-01A3-1252-C9909B0A02A8}"/>
              </a:ext>
            </a:extLst>
          </p:cNvPr>
          <p:cNvSpPr/>
          <p:nvPr/>
        </p:nvSpPr>
        <p:spPr>
          <a:xfrm>
            <a:off x="147640" y="4671695"/>
            <a:ext cx="2117130" cy="1944150"/>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C2DC5691-46D8-2203-07BE-0F1C1CA3631E}"/>
              </a:ext>
            </a:extLst>
          </p:cNvPr>
          <p:cNvSpPr/>
          <p:nvPr/>
        </p:nvSpPr>
        <p:spPr>
          <a:xfrm>
            <a:off x="2388671" y="4671695"/>
            <a:ext cx="2117130" cy="1944150"/>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10" name="Rectangle 9">
            <a:extLst>
              <a:ext uri="{FF2B5EF4-FFF2-40B4-BE49-F238E27FC236}">
                <a16:creationId xmlns:a16="http://schemas.microsoft.com/office/drawing/2014/main" id="{3A4CFBF4-0ACB-BE22-9C1F-45C6FF665AA1}"/>
              </a:ext>
            </a:extLst>
          </p:cNvPr>
          <p:cNvSpPr/>
          <p:nvPr/>
        </p:nvSpPr>
        <p:spPr>
          <a:xfrm>
            <a:off x="4685387" y="4671695"/>
            <a:ext cx="2117130" cy="1944150"/>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11" name="Rectangle 10">
            <a:extLst>
              <a:ext uri="{FF2B5EF4-FFF2-40B4-BE49-F238E27FC236}">
                <a16:creationId xmlns:a16="http://schemas.microsoft.com/office/drawing/2014/main" id="{90B2FA76-96C8-75F5-5855-9BE5EEE08E18}"/>
              </a:ext>
            </a:extLst>
          </p:cNvPr>
          <p:cNvSpPr/>
          <p:nvPr/>
        </p:nvSpPr>
        <p:spPr>
          <a:xfrm>
            <a:off x="6926418" y="4671695"/>
            <a:ext cx="2117130" cy="1944150"/>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12" name="TextBox 11">
            <a:extLst>
              <a:ext uri="{FF2B5EF4-FFF2-40B4-BE49-F238E27FC236}">
                <a16:creationId xmlns:a16="http://schemas.microsoft.com/office/drawing/2014/main" id="{BA4DAC37-387B-5EB2-847D-E3DD12FF8ECA}"/>
              </a:ext>
            </a:extLst>
          </p:cNvPr>
          <p:cNvSpPr txBox="1"/>
          <p:nvPr/>
        </p:nvSpPr>
        <p:spPr>
          <a:xfrm>
            <a:off x="5774774" y="108095"/>
            <a:ext cx="79234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914428"/>
            <a:r>
              <a:rPr lang="en-US" sz="1000" dirty="0"/>
              <a:t>Scenario Name?</a:t>
            </a:r>
          </a:p>
        </p:txBody>
      </p:sp>
      <p:cxnSp>
        <p:nvCxnSpPr>
          <p:cNvPr id="13" name="Straight Connector 12">
            <a:extLst>
              <a:ext uri="{FF2B5EF4-FFF2-40B4-BE49-F238E27FC236}">
                <a16:creationId xmlns:a16="http://schemas.microsoft.com/office/drawing/2014/main" id="{FB47D17F-96DA-A88E-DE95-7822FAC565E9}"/>
              </a:ext>
            </a:extLst>
          </p:cNvPr>
          <p:cNvCxnSpPr>
            <a:cxnSpLocks/>
          </p:cNvCxnSpPr>
          <p:nvPr/>
        </p:nvCxnSpPr>
        <p:spPr>
          <a:xfrm>
            <a:off x="6567121" y="434304"/>
            <a:ext cx="1453611"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3F145E7-EE30-E112-4499-FAB0C331E0EB}"/>
              </a:ext>
            </a:extLst>
          </p:cNvPr>
          <p:cNvSpPr/>
          <p:nvPr/>
        </p:nvSpPr>
        <p:spPr>
          <a:xfrm>
            <a:off x="8386764" y="113572"/>
            <a:ext cx="608185" cy="438995"/>
          </a:xfrm>
          <a:prstGeom prst="rect">
            <a:avLst/>
          </a:prstGeom>
          <a:solidFill>
            <a:schemeClr val="bg1">
              <a:lumMod val="8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4111" tIns="14111" rIns="14111" bIns="14111" numCol="1" spcCol="38100" rtlCol="0" anchor="ctr">
            <a:spAutoFit/>
          </a:bodyPr>
          <a:lstStyle/>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a:p>
            <a:pPr defTabSz="229318"/>
            <a:endParaRPr lang="en-US" sz="889" dirty="0">
              <a:solidFill>
                <a:srgbClr val="FFFFFF"/>
              </a:solidFill>
              <a:latin typeface="Helvetica Neue Medium"/>
              <a:ea typeface="Helvetica Neue Medium"/>
              <a:cs typeface="Helvetica Neue Medium"/>
              <a:sym typeface="Helvetica Neue Medium"/>
            </a:endParaRPr>
          </a:p>
        </p:txBody>
      </p:sp>
      <p:sp>
        <p:nvSpPr>
          <p:cNvPr id="16" name="TextBox 15">
            <a:extLst>
              <a:ext uri="{FF2B5EF4-FFF2-40B4-BE49-F238E27FC236}">
                <a16:creationId xmlns:a16="http://schemas.microsoft.com/office/drawing/2014/main" id="{D57158EE-BB55-4CCE-7353-6D410DA61882}"/>
              </a:ext>
            </a:extLst>
          </p:cNvPr>
          <p:cNvSpPr txBox="1"/>
          <p:nvPr/>
        </p:nvSpPr>
        <p:spPr>
          <a:xfrm>
            <a:off x="0" y="1002144"/>
            <a:ext cx="2301411"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rtl="0">
              <a:spcBef>
                <a:spcPts val="0"/>
              </a:spcBef>
              <a:spcAft>
                <a:spcPts val="0"/>
              </a:spcAft>
            </a:pPr>
            <a:r>
              <a:rPr lang="en-US" sz="1000" b="0" i="0" u="none" strike="noStrike" dirty="0">
                <a:solidFill>
                  <a:srgbClr val="5E5E5E"/>
                </a:solidFill>
                <a:effectLst/>
                <a:latin typeface="Arial" panose="020B0604020202020204" pitchFamily="34" charset="0"/>
              </a:rPr>
              <a:t>What new investments would you need to make?</a:t>
            </a:r>
            <a:endParaRPr lang="en-US" b="0" dirty="0">
              <a:effectLst/>
            </a:endParaRPr>
          </a:p>
        </p:txBody>
      </p:sp>
      <p:sp>
        <p:nvSpPr>
          <p:cNvPr id="18" name="TextBox 17">
            <a:extLst>
              <a:ext uri="{FF2B5EF4-FFF2-40B4-BE49-F238E27FC236}">
                <a16:creationId xmlns:a16="http://schemas.microsoft.com/office/drawing/2014/main" id="{49C51138-8F36-E7FD-D3D5-0F90150B3DD6}"/>
              </a:ext>
            </a:extLst>
          </p:cNvPr>
          <p:cNvSpPr txBox="1"/>
          <p:nvPr/>
        </p:nvSpPr>
        <p:spPr>
          <a:xfrm>
            <a:off x="2393692" y="1002144"/>
            <a:ext cx="1952090"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rtl="0">
              <a:spcBef>
                <a:spcPts val="0"/>
              </a:spcBef>
              <a:spcAft>
                <a:spcPts val="0"/>
              </a:spcAft>
            </a:pPr>
            <a:r>
              <a:rPr lang="en-US" sz="1000" b="0" i="0" u="none" strike="noStrike" dirty="0">
                <a:solidFill>
                  <a:srgbClr val="5E5E5E"/>
                </a:solidFill>
                <a:effectLst/>
                <a:latin typeface="Arial" panose="020B0604020202020204" pitchFamily="34" charset="0"/>
              </a:rPr>
              <a:t>What new relationships would you build? </a:t>
            </a:r>
            <a:endParaRPr lang="en-US" b="0" dirty="0">
              <a:effectLst/>
            </a:endParaRPr>
          </a:p>
        </p:txBody>
      </p:sp>
      <p:sp>
        <p:nvSpPr>
          <p:cNvPr id="20" name="TextBox 19">
            <a:extLst>
              <a:ext uri="{FF2B5EF4-FFF2-40B4-BE49-F238E27FC236}">
                <a16:creationId xmlns:a16="http://schemas.microsoft.com/office/drawing/2014/main" id="{B107D895-401A-9BD5-420C-14CCE5C43FA2}"/>
              </a:ext>
            </a:extLst>
          </p:cNvPr>
          <p:cNvSpPr txBox="1"/>
          <p:nvPr/>
        </p:nvSpPr>
        <p:spPr>
          <a:xfrm>
            <a:off x="6737448" y="929621"/>
            <a:ext cx="2117130"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rtl="0">
              <a:spcBef>
                <a:spcPts val="0"/>
              </a:spcBef>
              <a:spcAft>
                <a:spcPts val="0"/>
              </a:spcAft>
            </a:pPr>
            <a:r>
              <a:rPr lang="en-US" sz="1000" b="0" i="0" u="none" strike="noStrike" dirty="0">
                <a:solidFill>
                  <a:srgbClr val="5E5E5E"/>
                </a:solidFill>
                <a:effectLst/>
                <a:latin typeface="Arial" panose="020B0604020202020204" pitchFamily="34" charset="0"/>
              </a:rPr>
              <a:t>What changes in policies or regulations would you lobby for?</a:t>
            </a:r>
            <a:endParaRPr lang="en-US" b="0" dirty="0">
              <a:effectLst/>
            </a:endParaRPr>
          </a:p>
        </p:txBody>
      </p:sp>
      <p:sp>
        <p:nvSpPr>
          <p:cNvPr id="22" name="TextBox 21">
            <a:extLst>
              <a:ext uri="{FF2B5EF4-FFF2-40B4-BE49-F238E27FC236}">
                <a16:creationId xmlns:a16="http://schemas.microsoft.com/office/drawing/2014/main" id="{98662C03-9B2F-9C02-1C73-5FB1C97E37A2}"/>
              </a:ext>
            </a:extLst>
          </p:cNvPr>
          <p:cNvSpPr txBox="1"/>
          <p:nvPr/>
        </p:nvSpPr>
        <p:spPr>
          <a:xfrm>
            <a:off x="4592904" y="3854486"/>
            <a:ext cx="2144544" cy="7103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rtl="0">
              <a:spcBef>
                <a:spcPts val="0"/>
              </a:spcBef>
              <a:spcAft>
                <a:spcPts val="0"/>
              </a:spcAft>
            </a:pPr>
            <a:br>
              <a:rPr lang="en-US" b="0" dirty="0">
                <a:effectLst/>
              </a:rPr>
            </a:br>
            <a:br>
              <a:rPr lang="en-US" b="0" dirty="0">
                <a:effectLst/>
              </a:rPr>
            </a:br>
            <a:r>
              <a:rPr lang="en-US" sz="1000" b="0" i="0" u="none" strike="noStrike" dirty="0">
                <a:solidFill>
                  <a:srgbClr val="5E5E5E"/>
                </a:solidFill>
                <a:effectLst/>
                <a:latin typeface="Arial" panose="020B0604020202020204" pitchFamily="34" charset="0"/>
              </a:rPr>
              <a:t>What new information would you need to acquire? </a:t>
            </a:r>
            <a:endParaRPr lang="en-US" b="0" dirty="0">
              <a:effectLst/>
            </a:endParaRPr>
          </a:p>
        </p:txBody>
      </p:sp>
      <p:sp>
        <p:nvSpPr>
          <p:cNvPr id="24" name="TextBox 23">
            <a:extLst>
              <a:ext uri="{FF2B5EF4-FFF2-40B4-BE49-F238E27FC236}">
                <a16:creationId xmlns:a16="http://schemas.microsoft.com/office/drawing/2014/main" id="{2143B128-1274-CDD8-7A60-1A936BB32FA0}"/>
              </a:ext>
            </a:extLst>
          </p:cNvPr>
          <p:cNvSpPr txBox="1"/>
          <p:nvPr/>
        </p:nvSpPr>
        <p:spPr>
          <a:xfrm>
            <a:off x="55885" y="4009592"/>
            <a:ext cx="2300639" cy="5552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rtl="0">
              <a:spcBef>
                <a:spcPts val="0"/>
              </a:spcBef>
              <a:spcAft>
                <a:spcPts val="0"/>
              </a:spcAft>
            </a:pPr>
            <a:br>
              <a:rPr lang="en-US" b="0" dirty="0">
                <a:effectLst/>
              </a:rPr>
            </a:br>
            <a:r>
              <a:rPr lang="en-US" sz="1000" b="0" i="0" u="none" strike="noStrike" dirty="0">
                <a:solidFill>
                  <a:srgbClr val="5E5E5E"/>
                </a:solidFill>
                <a:effectLst/>
                <a:latin typeface="Arial" panose="020B0604020202020204" pitchFamily="34" charset="0"/>
              </a:rPr>
              <a:t>What new practices would you need to learn and apply? </a:t>
            </a:r>
            <a:endParaRPr lang="en-US" b="0" dirty="0">
              <a:effectLst/>
            </a:endParaRPr>
          </a:p>
        </p:txBody>
      </p:sp>
      <p:sp>
        <p:nvSpPr>
          <p:cNvPr id="26" name="TextBox 25">
            <a:extLst>
              <a:ext uri="{FF2B5EF4-FFF2-40B4-BE49-F238E27FC236}">
                <a16:creationId xmlns:a16="http://schemas.microsoft.com/office/drawing/2014/main" id="{3FCE31F0-A88A-A58A-1A27-7CD9F5A2C58B}"/>
              </a:ext>
            </a:extLst>
          </p:cNvPr>
          <p:cNvSpPr txBox="1"/>
          <p:nvPr/>
        </p:nvSpPr>
        <p:spPr>
          <a:xfrm>
            <a:off x="2384747" y="4057699"/>
            <a:ext cx="2117130" cy="8642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rtl="0">
              <a:spcBef>
                <a:spcPts val="0"/>
              </a:spcBef>
              <a:spcAft>
                <a:spcPts val="0"/>
              </a:spcAft>
            </a:pPr>
            <a:r>
              <a:rPr lang="en-US" sz="1000" b="0" i="0" u="none" strike="noStrike" dirty="0">
                <a:solidFill>
                  <a:srgbClr val="5E5E5E"/>
                </a:solidFill>
                <a:effectLst/>
                <a:latin typeface="Arial" panose="020B0604020202020204" pitchFamily="34" charset="0"/>
              </a:rPr>
              <a:t>What types of skills / experience would you need to develop or recruit for? </a:t>
            </a:r>
            <a:endParaRPr lang="en-US" b="0" dirty="0">
              <a:effectLst/>
            </a:endParaRPr>
          </a:p>
          <a:p>
            <a:br>
              <a:rPr lang="en-US" dirty="0"/>
            </a:br>
            <a:endParaRPr lang="en-US" dirty="0"/>
          </a:p>
        </p:txBody>
      </p:sp>
      <p:sp>
        <p:nvSpPr>
          <p:cNvPr id="27" name="TextBox 26">
            <a:extLst>
              <a:ext uri="{FF2B5EF4-FFF2-40B4-BE49-F238E27FC236}">
                <a16:creationId xmlns:a16="http://schemas.microsoft.com/office/drawing/2014/main" id="{2E898873-D39A-442C-64DD-229EAFCA5647}"/>
              </a:ext>
            </a:extLst>
          </p:cNvPr>
          <p:cNvSpPr txBox="1"/>
          <p:nvPr/>
        </p:nvSpPr>
        <p:spPr>
          <a:xfrm>
            <a:off x="4572000" y="991855"/>
            <a:ext cx="1952090"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rtl="0">
              <a:spcBef>
                <a:spcPts val="0"/>
              </a:spcBef>
              <a:spcAft>
                <a:spcPts val="0"/>
              </a:spcAft>
            </a:pPr>
            <a:r>
              <a:rPr lang="en-US" sz="1000" b="0" i="0" u="none" strike="noStrike" dirty="0">
                <a:solidFill>
                  <a:srgbClr val="5E5E5E"/>
                </a:solidFill>
                <a:effectLst/>
                <a:latin typeface="Arial" panose="020B0604020202020204" pitchFamily="34" charset="0"/>
              </a:rPr>
              <a:t>What new markets / customer needs would you serve?</a:t>
            </a:r>
            <a:endParaRPr lang="en-US" b="0" dirty="0">
              <a:effectLst/>
            </a:endParaRPr>
          </a:p>
        </p:txBody>
      </p:sp>
    </p:spTree>
    <p:extLst>
      <p:ext uri="{BB962C8B-B14F-4D97-AF65-F5344CB8AC3E}">
        <p14:creationId xmlns:p14="http://schemas.microsoft.com/office/powerpoint/2010/main" val="1082597065"/>
      </p:ext>
    </p:extLst>
  </p:cSld>
  <p:clrMapOvr>
    <a:masterClrMapping/>
  </p:clrMapOvr>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0FF0983EB3C041AF1AEA4B1776CF3D" ma:contentTypeVersion="19" ma:contentTypeDescription="Create a new document." ma:contentTypeScope="" ma:versionID="6d55fca89d9d2d6963909036008498a7">
  <xsd:schema xmlns:xsd="http://www.w3.org/2001/XMLSchema" xmlns:xs="http://www.w3.org/2001/XMLSchema" xmlns:p="http://schemas.microsoft.com/office/2006/metadata/properties" xmlns:ns2="0828a74d-2a10-4f39-8652-5d70f27fbd04" xmlns:ns3="52a5111d-dddf-4872-8e35-e0441c780081" targetNamespace="http://schemas.microsoft.com/office/2006/metadata/properties" ma:root="true" ma:fieldsID="c53036306f5f4ed3a4e8f3fd1a17febc" ns2:_="" ns3:_="">
    <xsd:import namespace="0828a74d-2a10-4f39-8652-5d70f27fbd04"/>
    <xsd:import namespace="52a5111d-dddf-4872-8e35-e0441c780081"/>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EventHashCode" minOccurs="0"/>
                <xsd:element ref="ns3:MediaServiceGenerationTime" minOccurs="0"/>
                <xsd:element ref="ns3:MediaServiceOCR"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28a74d-2a10-4f39-8652-5d70f27fbd0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6" nillable="true" ma:displayName="Taxonomy Catch All Column" ma:hidden="true" ma:list="{581c6589-e5d7-45f6-80b0-9dee2715bdd8}" ma:internalName="TaxCatchAll" ma:showField="CatchAllData" ma:web="0828a74d-2a10-4f39-8652-5d70f27fbd0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2a5111d-dddf-4872-8e35-e0441c78008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d769d857-b826-47db-9965-77d7a5ccc83d"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D27E54-1E09-4E4B-9697-3D3C3AD96057}"/>
</file>

<file path=customXml/itemProps2.xml><?xml version="1.0" encoding="utf-8"?>
<ds:datastoreItem xmlns:ds="http://schemas.openxmlformats.org/officeDocument/2006/customXml" ds:itemID="{12084526-0C96-4EA9-B334-B35D4DDB27E1}"/>
</file>

<file path=docProps/app.xml><?xml version="1.0" encoding="utf-8"?>
<Properties xmlns="http://schemas.openxmlformats.org/officeDocument/2006/extended-properties" xmlns:vt="http://schemas.openxmlformats.org/officeDocument/2006/docPropsVTypes">
  <TotalTime>12712</TotalTime>
  <Words>778</Words>
  <Application>Microsoft Macintosh PowerPoint</Application>
  <PresentationFormat>On-screen Show (4:3)</PresentationFormat>
  <Paragraphs>383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Helvetica Neue</vt:lpstr>
      <vt:lpstr>Helvetica Neue Medium</vt:lpstr>
      <vt:lpstr>21_BasicWhite</vt:lpstr>
      <vt:lpstr> Scenario Worksheets</vt:lpstr>
      <vt:lpstr> Simple 2 x 2 worksheet</vt:lpstr>
      <vt:lpstr>Card Based Scenario Creation: Mini-Scenario (1)</vt:lpstr>
      <vt:lpstr>Card Based Scenario Creation: Mini-Scenario (2)</vt:lpstr>
      <vt:lpstr>Card Based Scenario Creation: Mini-Scenario (3)</vt:lpstr>
      <vt:lpstr>Building Out Scenarios (1)</vt:lpstr>
      <vt:lpstr>Building Out Scenarios (2)</vt:lpstr>
      <vt:lpstr>Developing Implications</vt:lpstr>
      <vt:lpstr>Generating Options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Jonathan Star</cp:lastModifiedBy>
  <cp:revision>63</cp:revision>
  <cp:lastPrinted>2022-06-02T20:39:15Z</cp:lastPrinted>
  <dcterms:modified xsi:type="dcterms:W3CDTF">2023-06-06T20:17:03Z</dcterms:modified>
</cp:coreProperties>
</file>