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8"/>
  </p:notesMasterIdLst>
  <p:sldIdLst>
    <p:sldId id="326" r:id="rId4"/>
    <p:sldId id="327" r:id="rId5"/>
    <p:sldId id="328" r:id="rId6"/>
    <p:sldId id="329" r:id="rId7"/>
    <p:sldId id="330" r:id="rId8"/>
    <p:sldId id="331" r:id="rId9"/>
    <p:sldId id="333" r:id="rId10"/>
    <p:sldId id="336" r:id="rId11"/>
    <p:sldId id="337" r:id="rId12"/>
    <p:sldId id="338" r:id="rId13"/>
    <p:sldId id="343" r:id="rId14"/>
    <p:sldId id="335" r:id="rId15"/>
    <p:sldId id="339" r:id="rId16"/>
    <p:sldId id="34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8000"/>
    <a:srgbClr val="5F5F5F"/>
    <a:srgbClr val="808080"/>
    <a:srgbClr val="00FF00"/>
    <a:srgbClr val="FF0000"/>
    <a:srgbClr val="00FFFF"/>
    <a:srgbClr val="0000FF"/>
    <a:srgbClr val="080808"/>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53" autoAdjust="0"/>
  </p:normalViewPr>
  <p:slideViewPr>
    <p:cSldViewPr>
      <p:cViewPr>
        <p:scale>
          <a:sx n="90" d="100"/>
          <a:sy n="90" d="100"/>
        </p:scale>
        <p:origin x="-140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DCA30-2ED5-41C4-A072-F195EC56C9D7}" type="datetimeFigureOut">
              <a:rPr lang="en-US" smtClean="0"/>
              <a:pPr/>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7E218-9473-4E4E-BA13-22C19D998763}" type="slidenum">
              <a:rPr lang="en-US" smtClean="0"/>
              <a:pPr/>
              <a:t>‹#›</a:t>
            </a:fld>
            <a:endParaRPr lang="en-US"/>
          </a:p>
        </p:txBody>
      </p:sp>
    </p:spTree>
    <p:extLst>
      <p:ext uri="{BB962C8B-B14F-4D97-AF65-F5344CB8AC3E}">
        <p14:creationId xmlns:p14="http://schemas.microsoft.com/office/powerpoint/2010/main" val="396831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043" y="685800"/>
            <a:ext cx="7681913" cy="1523495"/>
          </a:xfrm>
        </p:spPr>
        <p:txBody>
          <a:bodyPr>
            <a:noAutofit/>
          </a:bodyPr>
          <a:lstStyle>
            <a:lvl1pPr>
              <a:lnSpc>
                <a:spcPct val="90000"/>
              </a:lnSpc>
              <a:defRPr sz="3600">
                <a:latin typeface="Lucida San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1043" y="2743200"/>
            <a:ext cx="7681913" cy="461665"/>
          </a:xfrm>
        </p:spPr>
        <p:txBody>
          <a:bodyPr>
            <a:noAutofit/>
          </a:bodyPr>
          <a:lstStyle>
            <a:lvl1pPr marL="0" indent="0" algn="l">
              <a:lnSpc>
                <a:spcPct val="90000"/>
              </a:lnSpc>
              <a:spcBef>
                <a:spcPts val="0"/>
              </a:spcBef>
              <a:buNone/>
              <a:defRPr>
                <a:solidFill>
                  <a:schemeClr val="tx1">
                    <a:tint val="75000"/>
                  </a:schemeClr>
                </a:solidFill>
                <a:latin typeface="Lucida Sans"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9805"/>
            <a:ext cx="7726627" cy="950395"/>
          </a:xfrm>
        </p:spPr>
        <p:txBody>
          <a:bodyPr anchor="t" anchorCtr="0">
            <a:noAutofit/>
          </a:bodyPr>
          <a:lstStyle>
            <a:lvl1pPr>
              <a:lnSpc>
                <a:spcPct val="90000"/>
              </a:lnSpc>
              <a:defRPr sz="3600">
                <a:latin typeface="Lucida San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latin typeface="Lucida Sans"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lvl1pPr>
              <a:defRPr sz="3600">
                <a:latin typeface="Lucida Sans"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025170"/>
          </a:xfrm>
        </p:spPr>
        <p:txBody>
          <a:bodyPr/>
          <a:lstStyle>
            <a:lvl1pPr>
              <a:lnSpc>
                <a:spcPct val="90000"/>
              </a:lnSpc>
              <a:defRPr>
                <a:latin typeface="Lucida Sans" pitchFamily="34" charset="0"/>
              </a:defRPr>
            </a:lvl1pPr>
            <a:lvl2pPr>
              <a:lnSpc>
                <a:spcPct val="90000"/>
              </a:lnSpc>
              <a:defRPr>
                <a:latin typeface="Lucida Sans" pitchFamily="34" charset="0"/>
              </a:defRPr>
            </a:lvl2pPr>
            <a:lvl3pPr>
              <a:lnSpc>
                <a:spcPct val="90000"/>
              </a:lnSpc>
              <a:defRPr>
                <a:latin typeface="Lucida Sans" pitchFamily="34" charset="0"/>
              </a:defRPr>
            </a:lvl3pPr>
            <a:lvl4pPr>
              <a:lnSpc>
                <a:spcPct val="90000"/>
              </a:lnSpc>
              <a:defRPr>
                <a:latin typeface="Lucida Sans" pitchFamily="34" charset="0"/>
              </a:defRPr>
            </a:lvl4pPr>
            <a:lvl5pPr>
              <a:lnSpc>
                <a:spcPct val="90000"/>
              </a:lnSpc>
              <a:defRPr>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lvl1pPr>
              <a:defRPr sz="36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025170"/>
          </a:xfrm>
        </p:spPr>
        <p:txBody>
          <a:bodyPr/>
          <a:lstStyle>
            <a:lvl1pPr>
              <a:lnSpc>
                <a:spcPct val="90000"/>
              </a:lnSpc>
              <a:defRPr>
                <a:latin typeface="Lucida Sans" pitchFamily="34" charset="0"/>
              </a:defRPr>
            </a:lvl1pPr>
            <a:lvl2pPr>
              <a:lnSpc>
                <a:spcPct val="90000"/>
              </a:lnSpc>
              <a:defRPr>
                <a:latin typeface="Lucida Sans" pitchFamily="34" charset="0"/>
              </a:defRPr>
            </a:lvl2pPr>
            <a:lvl3pPr>
              <a:lnSpc>
                <a:spcPct val="90000"/>
              </a:lnSpc>
              <a:defRPr>
                <a:latin typeface="Lucida Sans" pitchFamily="34" charset="0"/>
              </a:defRPr>
            </a:lvl3pPr>
            <a:lvl4pPr>
              <a:lnSpc>
                <a:spcPct val="90000"/>
              </a:lnSpc>
              <a:defRPr>
                <a:latin typeface="Lucida Sans" pitchFamily="34" charset="0"/>
              </a:defRPr>
            </a:lvl4pPr>
            <a:lvl5pPr>
              <a:lnSpc>
                <a:spcPct val="90000"/>
              </a:lnSpc>
              <a:defRPr>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lvl1pPr>
              <a:defRPr sz="3600">
                <a:latin typeface="Lucida Sans"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985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828800"/>
            <a:ext cx="8382000" cy="332399"/>
          </a:xfrm>
          <a:prstGeom prst="rect">
            <a:avLst/>
          </a:prstGeom>
        </p:spPr>
        <p:txBody>
          <a:bodyPr vert="horz" lIns="0" tIns="0" rIns="0" bIns="0" rtlCol="0">
            <a:spAutoFit/>
          </a:bodyPr>
          <a:lstStyle/>
          <a:p>
            <a:pPr lvl="0"/>
            <a:r>
              <a:rPr lang="en-US" dirty="0" smtClean="0"/>
              <a:t>Click to edit Master text styles</a:t>
            </a:r>
          </a:p>
        </p:txBody>
      </p:sp>
      <p:pic>
        <p:nvPicPr>
          <p:cNvPr id="4" name="Picture 3" descr="footer_graphic.png"/>
          <p:cNvPicPr>
            <a:picLocks noChangeAspect="1"/>
          </p:cNvPicPr>
          <p:nvPr/>
        </p:nvPicPr>
        <p:blipFill>
          <a:blip r:embed="rId13" cstate="print"/>
          <a:stretch>
            <a:fillRect/>
          </a:stretch>
        </p:blipFill>
        <p:spPr>
          <a:xfrm>
            <a:off x="0" y="5435827"/>
            <a:ext cx="9144000" cy="1420586"/>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96000" y="6172200"/>
            <a:ext cx="2441448" cy="654205"/>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9" r:id="rId5"/>
    <p:sldLayoutId id="2147483670" r:id="rId6"/>
    <p:sldLayoutId id="2147483671" r:id="rId7"/>
    <p:sldLayoutId id="2147483672" r:id="rId8"/>
    <p:sldLayoutId id="2147483673" r:id="rId9"/>
    <p:sldLayoutId id="2147483661" r:id="rId10"/>
  </p:sldLayoutIdLst>
  <p:transition>
    <p:fade/>
  </p:transition>
  <p:txStyles>
    <p:titleStyle>
      <a:lvl1pPr algn="ctr" defTabSz="914363" rtl="0" eaLnBrk="1" latinLnBrk="0" hangingPunct="1">
        <a:lnSpc>
          <a:spcPct val="90000"/>
        </a:lnSpc>
        <a:spcBef>
          <a:spcPct val="0"/>
        </a:spcBef>
        <a:buNone/>
        <a:defRPr lang="en-US" sz="3600" b="1" kern="1200" cap="none" spc="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Lucida Sans" pitchFamily="34" charset="0"/>
          <a:ea typeface="+mn-ea"/>
          <a:cs typeface="Arial" charset="0"/>
        </a:defRPr>
      </a:lvl1pPr>
    </p:titleStyle>
    <p:bodyStyle>
      <a:lvl1pPr marL="0" indent="0" algn="l" defTabSz="914363" rtl="0" eaLnBrk="1" latinLnBrk="0" hangingPunct="1">
        <a:lnSpc>
          <a:spcPct val="90000"/>
        </a:lnSpc>
        <a:spcBef>
          <a:spcPct val="20000"/>
        </a:spcBef>
        <a:buFontTx/>
        <a:buNone/>
        <a:defRPr sz="2400" kern="1200">
          <a:solidFill>
            <a:schemeClr val="tx1"/>
          </a:solidFill>
          <a:latin typeface="Myriad Pro" pitchFamily="34" charset="0"/>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Microsoft_Excel_97-2003_Worksheet1.xls"/><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47" y="685800"/>
            <a:ext cx="9151545" cy="1200329"/>
          </a:xfrm>
          <a:prstGeom prst="rect">
            <a:avLst/>
          </a:prstGeom>
          <a:noFill/>
        </p:spPr>
        <p:txBody>
          <a:bodyPr wrap="square" rtlCol="0">
            <a:spAutoFit/>
          </a:bodyPr>
          <a:lstStyle/>
          <a:p>
            <a:pPr algn="ctr"/>
            <a:r>
              <a:rPr lang="en-US" sz="3600" dirty="0" smtClean="0">
                <a:solidFill>
                  <a:srgbClr val="FFFF00"/>
                </a:solidFill>
              </a:rPr>
              <a:t>Potential approaches for assessment and management of forage stocks</a:t>
            </a:r>
            <a:endParaRPr lang="en-US" sz="3600" dirty="0">
              <a:solidFill>
                <a:srgbClr val="FFFF00"/>
              </a:solidFill>
            </a:endParaRPr>
          </a:p>
        </p:txBody>
      </p:sp>
      <p:sp>
        <p:nvSpPr>
          <p:cNvPr id="9" name="TextBox 8"/>
          <p:cNvSpPr txBox="1"/>
          <p:nvPr/>
        </p:nvSpPr>
        <p:spPr>
          <a:xfrm>
            <a:off x="0" y="2576423"/>
            <a:ext cx="9143998" cy="1631216"/>
          </a:xfrm>
          <a:prstGeom prst="rect">
            <a:avLst/>
          </a:prstGeom>
          <a:noFill/>
        </p:spPr>
        <p:txBody>
          <a:bodyPr wrap="square" rtlCol="0">
            <a:spAutoFit/>
          </a:bodyPr>
          <a:lstStyle/>
          <a:p>
            <a:pPr algn="ctr"/>
            <a:r>
              <a:rPr lang="en-US" sz="2800" dirty="0" smtClean="0"/>
              <a:t>MAFMC Forage Fish Workshop</a:t>
            </a:r>
          </a:p>
          <a:p>
            <a:pPr algn="ctr"/>
            <a:endParaRPr lang="en-US" sz="2400" dirty="0" smtClean="0"/>
          </a:p>
          <a:p>
            <a:pPr algn="ctr"/>
            <a:r>
              <a:rPr lang="en-US" sz="2400" dirty="0" smtClean="0"/>
              <a:t>Robert J. Latour</a:t>
            </a:r>
          </a:p>
          <a:p>
            <a:pPr algn="ctr"/>
            <a:r>
              <a:rPr lang="en-US" sz="2400" dirty="0" smtClean="0"/>
              <a:t>April 11, 2013</a:t>
            </a:r>
          </a:p>
        </p:txBody>
      </p:sp>
    </p:spTree>
    <p:extLst>
      <p:ext uri="{BB962C8B-B14F-4D97-AF65-F5344CB8AC3E}">
        <p14:creationId xmlns:p14="http://schemas.microsoft.com/office/powerpoint/2010/main" val="295266940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46" y="134033"/>
            <a:ext cx="9151545" cy="646331"/>
          </a:xfrm>
          <a:prstGeom prst="rect">
            <a:avLst/>
          </a:prstGeom>
          <a:noFill/>
        </p:spPr>
        <p:txBody>
          <a:bodyPr wrap="square" rtlCol="0">
            <a:spAutoFit/>
          </a:bodyPr>
          <a:lstStyle/>
          <a:p>
            <a:pPr algn="ctr"/>
            <a:r>
              <a:rPr lang="en-US" sz="3600" dirty="0" smtClean="0">
                <a:solidFill>
                  <a:srgbClr val="FFFF00"/>
                </a:solidFill>
                <a:latin typeface="Calibri" pitchFamily="34" charset="0"/>
              </a:rPr>
              <a:t>ABC control rule/Council risk policy</a:t>
            </a:r>
            <a:endParaRPr lang="en-US" sz="3600" dirty="0">
              <a:solidFill>
                <a:srgbClr val="FFFF00"/>
              </a:solidFill>
              <a:latin typeface="Calibri" pitchFamily="34" charset="0"/>
            </a:endParaRPr>
          </a:p>
        </p:txBody>
      </p:sp>
      <p:grpSp>
        <p:nvGrpSpPr>
          <p:cNvPr id="33" name="Group 32"/>
          <p:cNvGrpSpPr/>
          <p:nvPr/>
        </p:nvGrpSpPr>
        <p:grpSpPr>
          <a:xfrm>
            <a:off x="1066800" y="2438400"/>
            <a:ext cx="7391400" cy="2209800"/>
            <a:chOff x="1066800" y="2971800"/>
            <a:chExt cx="7391400" cy="2015996"/>
          </a:xfrm>
        </p:grpSpPr>
        <p:sp>
          <p:nvSpPr>
            <p:cNvPr id="5" name="TextBox 4"/>
            <p:cNvSpPr txBox="1"/>
            <p:nvPr/>
          </p:nvSpPr>
          <p:spPr>
            <a:xfrm>
              <a:off x="3352800" y="2971800"/>
              <a:ext cx="1958634" cy="646331"/>
            </a:xfrm>
            <a:prstGeom prst="rect">
              <a:avLst/>
            </a:prstGeom>
            <a:noFill/>
            <a:ln w="25400">
              <a:solidFill>
                <a:schemeClr val="tx1"/>
              </a:solidFill>
            </a:ln>
          </p:spPr>
          <p:txBody>
            <a:bodyPr wrap="square" rtlCol="0">
              <a:spAutoFit/>
            </a:bodyPr>
            <a:lstStyle/>
            <a:p>
              <a:pPr algn="ctr"/>
              <a:r>
                <a:rPr lang="en-US" dirty="0" smtClean="0">
                  <a:latin typeface="Calibri" pitchFamily="34" charset="0"/>
                </a:rPr>
                <a:t>Formally defined forage stock</a:t>
              </a:r>
              <a:endParaRPr lang="en-US" dirty="0">
                <a:latin typeface="Calibri" pitchFamily="34" charset="0"/>
              </a:endParaRPr>
            </a:p>
          </p:txBody>
        </p:sp>
        <p:cxnSp>
          <p:nvCxnSpPr>
            <p:cNvPr id="8" name="Straight Arrow Connector 7"/>
            <p:cNvCxnSpPr/>
            <p:nvPr/>
          </p:nvCxnSpPr>
          <p:spPr>
            <a:xfrm flipH="1">
              <a:off x="4332117" y="3646041"/>
              <a:ext cx="8438" cy="5054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Left-Right Arrow 18"/>
            <p:cNvSpPr/>
            <p:nvPr/>
          </p:nvSpPr>
          <p:spPr>
            <a:xfrm>
              <a:off x="2875034" y="4151531"/>
              <a:ext cx="3143769" cy="152399"/>
            </a:xfrm>
            <a:prstGeom prst="leftRightArrow">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66800" y="4341465"/>
              <a:ext cx="2263434" cy="646331"/>
            </a:xfrm>
            <a:prstGeom prst="rect">
              <a:avLst/>
            </a:prstGeom>
            <a:noFill/>
            <a:ln w="25400">
              <a:solidFill>
                <a:schemeClr val="tx1"/>
              </a:solidFill>
            </a:ln>
          </p:spPr>
          <p:txBody>
            <a:bodyPr wrap="square" rtlCol="0">
              <a:spAutoFit/>
            </a:bodyPr>
            <a:lstStyle/>
            <a:p>
              <a:pPr algn="ctr"/>
              <a:r>
                <a:rPr lang="en-US" dirty="0" smtClean="0">
                  <a:latin typeface="Calibri" pitchFamily="34" charset="0"/>
                </a:rPr>
                <a:t>Guestimate; constant over age, time</a:t>
              </a:r>
              <a:endParaRPr lang="en-US" dirty="0">
                <a:latin typeface="Calibri" pitchFamily="34" charset="0"/>
              </a:endParaRPr>
            </a:p>
          </p:txBody>
        </p:sp>
        <p:sp>
          <p:nvSpPr>
            <p:cNvPr id="23" name="TextBox 22"/>
            <p:cNvSpPr txBox="1"/>
            <p:nvPr/>
          </p:nvSpPr>
          <p:spPr>
            <a:xfrm>
              <a:off x="4413248" y="3795639"/>
              <a:ext cx="1958634" cy="369332"/>
            </a:xfrm>
            <a:prstGeom prst="rect">
              <a:avLst/>
            </a:prstGeom>
            <a:noFill/>
            <a:ln w="25400">
              <a:noFill/>
            </a:ln>
          </p:spPr>
          <p:txBody>
            <a:bodyPr wrap="square" rtlCol="0">
              <a:spAutoFit/>
            </a:bodyPr>
            <a:lstStyle/>
            <a:p>
              <a:pPr algn="ctr"/>
              <a:r>
                <a:rPr lang="en-US" dirty="0" smtClean="0">
                  <a:latin typeface="Calibri" pitchFamily="34" charset="0"/>
                </a:rPr>
                <a:t>M gradient</a:t>
              </a:r>
              <a:endParaRPr lang="en-US" dirty="0">
                <a:latin typeface="Calibri" pitchFamily="34" charset="0"/>
              </a:endParaRPr>
            </a:p>
          </p:txBody>
        </p:sp>
        <p:sp>
          <p:nvSpPr>
            <p:cNvPr id="24" name="TextBox 23"/>
            <p:cNvSpPr txBox="1"/>
            <p:nvPr/>
          </p:nvSpPr>
          <p:spPr>
            <a:xfrm>
              <a:off x="5105400" y="4339301"/>
              <a:ext cx="3352800" cy="646331"/>
            </a:xfrm>
            <a:prstGeom prst="rect">
              <a:avLst/>
            </a:prstGeom>
            <a:noFill/>
            <a:ln w="25400">
              <a:solidFill>
                <a:schemeClr val="tx1"/>
              </a:solidFill>
            </a:ln>
          </p:spPr>
          <p:txBody>
            <a:bodyPr wrap="square" rtlCol="0">
              <a:spAutoFit/>
            </a:bodyPr>
            <a:lstStyle/>
            <a:p>
              <a:pPr algn="ctr"/>
              <a:r>
                <a:rPr lang="en-US" dirty="0">
                  <a:latin typeface="Calibri" pitchFamily="34" charset="0"/>
                </a:rPr>
                <a:t>M</a:t>
              </a:r>
              <a:r>
                <a:rPr lang="en-US" baseline="-25000" dirty="0">
                  <a:latin typeface="Calibri" pitchFamily="34" charset="0"/>
                </a:rPr>
                <a:t>2</a:t>
              </a:r>
              <a:r>
                <a:rPr lang="en-US" dirty="0">
                  <a:latin typeface="Calibri" pitchFamily="34" charset="0"/>
                </a:rPr>
                <a:t> modeled; ‘complete’ suite of predators; age &amp; time varying</a:t>
              </a:r>
              <a:r>
                <a:rPr lang="en-US" baseline="-25000" dirty="0">
                  <a:latin typeface="Calibri" pitchFamily="34" charset="0"/>
                </a:rPr>
                <a:t> </a:t>
              </a:r>
              <a:endParaRPr lang="en-US" dirty="0">
                <a:latin typeface="Calibri" pitchFamily="34" charset="0"/>
              </a:endParaRPr>
            </a:p>
          </p:txBody>
        </p:sp>
      </p:grpSp>
      <p:sp>
        <p:nvSpPr>
          <p:cNvPr id="27" name="Rectangle 26"/>
          <p:cNvSpPr/>
          <p:nvPr/>
        </p:nvSpPr>
        <p:spPr>
          <a:xfrm>
            <a:off x="76200" y="1600200"/>
            <a:ext cx="5181600" cy="461665"/>
          </a:xfrm>
          <a:prstGeom prst="rect">
            <a:avLst/>
          </a:prstGeom>
        </p:spPr>
        <p:txBody>
          <a:bodyPr wrap="square">
            <a:spAutoFit/>
          </a:bodyPr>
          <a:lstStyle/>
          <a:p>
            <a:pPr marL="342900" indent="-342900">
              <a:buFont typeface="Arial" pitchFamily="34" charset="0"/>
              <a:buChar char="•"/>
            </a:pPr>
            <a:r>
              <a:rPr lang="en-US" sz="2400" dirty="0" smtClean="0">
                <a:latin typeface="Calibri" pitchFamily="34" charset="0"/>
              </a:rPr>
              <a:t>ABC </a:t>
            </a:r>
            <a:r>
              <a:rPr lang="en-US" sz="2400" dirty="0">
                <a:latin typeface="Calibri" pitchFamily="34" charset="0"/>
              </a:rPr>
              <a:t>based on </a:t>
            </a:r>
            <a:r>
              <a:rPr lang="en-US" sz="2400" dirty="0" smtClean="0">
                <a:latin typeface="Calibri" pitchFamily="34" charset="0"/>
              </a:rPr>
              <a:t>P* = P*-</a:t>
            </a:r>
            <a:r>
              <a:rPr lang="en-US" sz="2400" i="1" dirty="0" smtClean="0">
                <a:latin typeface="Calibri" pitchFamily="34" charset="0"/>
              </a:rPr>
              <a:t>f</a:t>
            </a:r>
            <a:r>
              <a:rPr lang="en-US" sz="2400" dirty="0" smtClean="0">
                <a:latin typeface="Calibri" pitchFamily="34" charset="0"/>
              </a:rPr>
              <a:t>(M gradient)</a:t>
            </a:r>
            <a:endParaRPr lang="en-US" sz="2400" dirty="0">
              <a:latin typeface="Calibri" pitchFamily="34" charset="0"/>
            </a:endParaRPr>
          </a:p>
        </p:txBody>
      </p:sp>
      <p:sp>
        <p:nvSpPr>
          <p:cNvPr id="28" name="TextBox 27"/>
          <p:cNvSpPr txBox="1"/>
          <p:nvPr/>
        </p:nvSpPr>
        <p:spPr>
          <a:xfrm>
            <a:off x="76201" y="914400"/>
            <a:ext cx="8915400" cy="461665"/>
          </a:xfrm>
          <a:prstGeom prst="rect">
            <a:avLst/>
          </a:prstGeom>
          <a:noFill/>
        </p:spPr>
        <p:txBody>
          <a:bodyPr wrap="square" rtlCol="0">
            <a:spAutoFit/>
          </a:bodyPr>
          <a:lstStyle/>
          <a:p>
            <a:pPr marL="342900" indent="-342900">
              <a:buFont typeface="Arial" pitchFamily="34" charset="0"/>
              <a:buChar char="•"/>
            </a:pPr>
            <a:r>
              <a:rPr lang="en-US" sz="2400" dirty="0" smtClean="0">
                <a:latin typeface="Calibri" pitchFamily="34" charset="0"/>
              </a:rPr>
              <a:t>Option, link P* to treatment of M in assessment </a:t>
            </a:r>
            <a:endParaRPr lang="en-US" sz="4400" dirty="0">
              <a:latin typeface="Calibri" pitchFamily="34" charset="0"/>
            </a:endParaRPr>
          </a:p>
        </p:txBody>
      </p:sp>
      <p:sp>
        <p:nvSpPr>
          <p:cNvPr id="34" name="Rectangle 33"/>
          <p:cNvSpPr/>
          <p:nvPr/>
        </p:nvSpPr>
        <p:spPr>
          <a:xfrm>
            <a:off x="76200" y="5250359"/>
            <a:ext cx="6934200" cy="769441"/>
          </a:xfrm>
          <a:prstGeom prst="rect">
            <a:avLst/>
          </a:prstGeom>
        </p:spPr>
        <p:txBody>
          <a:bodyPr wrap="square">
            <a:spAutoFit/>
          </a:bodyPr>
          <a:lstStyle/>
          <a:p>
            <a:pPr marL="342900" indent="-342900">
              <a:buFont typeface="Arial" pitchFamily="34" charset="0"/>
              <a:buChar char="•"/>
            </a:pPr>
            <a:r>
              <a:rPr lang="en-US" sz="2400" dirty="0" smtClean="0">
                <a:latin typeface="Calibri" pitchFamily="34" charset="0"/>
              </a:rPr>
              <a:t>Potentially plausible for Level 1, 2, 3* assessments</a:t>
            </a:r>
          </a:p>
          <a:p>
            <a:pPr lvl="2"/>
            <a:r>
              <a:rPr lang="en-US" sz="2000" dirty="0" smtClean="0">
                <a:latin typeface="Calibri" pitchFamily="34" charset="0"/>
              </a:rPr>
              <a:t>* when  SSC elects to define OFL distribution </a:t>
            </a:r>
            <a:endParaRPr lang="en-US" sz="2000" dirty="0">
              <a:latin typeface="Calibri" pitchFamily="34" charset="0"/>
            </a:endParaRPr>
          </a:p>
        </p:txBody>
      </p:sp>
    </p:spTree>
    <p:extLst>
      <p:ext uri="{BB962C8B-B14F-4D97-AF65-F5344CB8AC3E}">
        <p14:creationId xmlns:p14="http://schemas.microsoft.com/office/powerpoint/2010/main" val="23538277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46" y="134033"/>
            <a:ext cx="9151545" cy="646331"/>
          </a:xfrm>
          <a:prstGeom prst="rect">
            <a:avLst/>
          </a:prstGeom>
          <a:noFill/>
        </p:spPr>
        <p:txBody>
          <a:bodyPr wrap="square" rtlCol="0">
            <a:spAutoFit/>
          </a:bodyPr>
          <a:lstStyle/>
          <a:p>
            <a:pPr algn="ctr"/>
            <a:r>
              <a:rPr lang="en-US" sz="3600" dirty="0" smtClean="0">
                <a:solidFill>
                  <a:srgbClr val="FFFF00"/>
                </a:solidFill>
                <a:latin typeface="Calibri" pitchFamily="34" charset="0"/>
              </a:rPr>
              <a:t>ABC control rule/Council risk policy</a:t>
            </a:r>
            <a:endParaRPr lang="en-US" sz="3600" dirty="0">
              <a:solidFill>
                <a:srgbClr val="FFFF00"/>
              </a:solidFill>
              <a:latin typeface="Calibri" pitchFamily="34" charset="0"/>
            </a:endParaRPr>
          </a:p>
        </p:txBody>
      </p:sp>
      <p:grpSp>
        <p:nvGrpSpPr>
          <p:cNvPr id="2" name="Group 1"/>
          <p:cNvGrpSpPr/>
          <p:nvPr/>
        </p:nvGrpSpPr>
        <p:grpSpPr>
          <a:xfrm>
            <a:off x="1066800" y="1717804"/>
            <a:ext cx="7391400" cy="1863596"/>
            <a:chOff x="1066800" y="2971800"/>
            <a:chExt cx="7391400" cy="2015996"/>
          </a:xfrm>
        </p:grpSpPr>
        <p:sp>
          <p:nvSpPr>
            <p:cNvPr id="5" name="TextBox 4"/>
            <p:cNvSpPr txBox="1"/>
            <p:nvPr/>
          </p:nvSpPr>
          <p:spPr>
            <a:xfrm>
              <a:off x="3352800" y="2971800"/>
              <a:ext cx="1958634" cy="646331"/>
            </a:xfrm>
            <a:prstGeom prst="rect">
              <a:avLst/>
            </a:prstGeom>
            <a:noFill/>
            <a:ln w="25400">
              <a:solidFill>
                <a:schemeClr val="tx1"/>
              </a:solidFill>
            </a:ln>
          </p:spPr>
          <p:txBody>
            <a:bodyPr wrap="square" rtlCol="0">
              <a:spAutoFit/>
            </a:bodyPr>
            <a:lstStyle/>
            <a:p>
              <a:pPr algn="ctr"/>
              <a:r>
                <a:rPr lang="en-US" dirty="0" smtClean="0">
                  <a:latin typeface="Calibri" pitchFamily="34" charset="0"/>
                </a:rPr>
                <a:t>Formally defined forage stock</a:t>
              </a:r>
              <a:endParaRPr lang="en-US" dirty="0">
                <a:latin typeface="Calibri" pitchFamily="34" charset="0"/>
              </a:endParaRPr>
            </a:p>
          </p:txBody>
        </p:sp>
        <p:cxnSp>
          <p:nvCxnSpPr>
            <p:cNvPr id="8" name="Straight Arrow Connector 7"/>
            <p:cNvCxnSpPr/>
            <p:nvPr/>
          </p:nvCxnSpPr>
          <p:spPr>
            <a:xfrm flipH="1">
              <a:off x="4332117" y="3646041"/>
              <a:ext cx="8438" cy="5054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Left-Right Arrow 18"/>
            <p:cNvSpPr/>
            <p:nvPr/>
          </p:nvSpPr>
          <p:spPr>
            <a:xfrm>
              <a:off x="2875034" y="4151531"/>
              <a:ext cx="3143769" cy="152399"/>
            </a:xfrm>
            <a:prstGeom prst="leftRightArrow">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66800" y="4341465"/>
              <a:ext cx="2263434" cy="646331"/>
            </a:xfrm>
            <a:prstGeom prst="rect">
              <a:avLst/>
            </a:prstGeom>
            <a:noFill/>
            <a:ln w="25400">
              <a:solidFill>
                <a:schemeClr val="tx1"/>
              </a:solidFill>
            </a:ln>
          </p:spPr>
          <p:txBody>
            <a:bodyPr wrap="square" rtlCol="0">
              <a:spAutoFit/>
            </a:bodyPr>
            <a:lstStyle/>
            <a:p>
              <a:pPr algn="ctr"/>
              <a:r>
                <a:rPr lang="en-US" dirty="0" smtClean="0">
                  <a:latin typeface="Calibri" pitchFamily="34" charset="0"/>
                </a:rPr>
                <a:t>Guestimate; constant over age, time</a:t>
              </a:r>
              <a:endParaRPr lang="en-US" dirty="0">
                <a:latin typeface="Calibri" pitchFamily="34" charset="0"/>
              </a:endParaRPr>
            </a:p>
          </p:txBody>
        </p:sp>
        <p:sp>
          <p:nvSpPr>
            <p:cNvPr id="23" name="TextBox 22"/>
            <p:cNvSpPr txBox="1"/>
            <p:nvPr/>
          </p:nvSpPr>
          <p:spPr>
            <a:xfrm>
              <a:off x="4413248" y="3795639"/>
              <a:ext cx="1958634" cy="369332"/>
            </a:xfrm>
            <a:prstGeom prst="rect">
              <a:avLst/>
            </a:prstGeom>
            <a:noFill/>
            <a:ln w="25400">
              <a:noFill/>
            </a:ln>
          </p:spPr>
          <p:txBody>
            <a:bodyPr wrap="square" rtlCol="0">
              <a:spAutoFit/>
            </a:bodyPr>
            <a:lstStyle/>
            <a:p>
              <a:pPr algn="ctr"/>
              <a:r>
                <a:rPr lang="en-US" dirty="0" smtClean="0">
                  <a:latin typeface="Calibri" pitchFamily="34" charset="0"/>
                </a:rPr>
                <a:t>M gradient</a:t>
              </a:r>
              <a:endParaRPr lang="en-US" dirty="0">
                <a:latin typeface="Calibri" pitchFamily="34" charset="0"/>
              </a:endParaRPr>
            </a:p>
          </p:txBody>
        </p:sp>
        <p:sp>
          <p:nvSpPr>
            <p:cNvPr id="24" name="TextBox 23"/>
            <p:cNvSpPr txBox="1"/>
            <p:nvPr/>
          </p:nvSpPr>
          <p:spPr>
            <a:xfrm>
              <a:off x="5105400" y="4339301"/>
              <a:ext cx="3352800" cy="646331"/>
            </a:xfrm>
            <a:prstGeom prst="rect">
              <a:avLst/>
            </a:prstGeom>
            <a:noFill/>
            <a:ln w="25400">
              <a:solidFill>
                <a:schemeClr val="tx1"/>
              </a:solidFill>
            </a:ln>
          </p:spPr>
          <p:txBody>
            <a:bodyPr wrap="square" rtlCol="0">
              <a:spAutoFit/>
            </a:bodyPr>
            <a:lstStyle/>
            <a:p>
              <a:pPr algn="ctr"/>
              <a:r>
                <a:rPr lang="en-US" dirty="0">
                  <a:latin typeface="Calibri" pitchFamily="34" charset="0"/>
                </a:rPr>
                <a:t>M</a:t>
              </a:r>
              <a:r>
                <a:rPr lang="en-US" baseline="-25000" dirty="0">
                  <a:latin typeface="Calibri" pitchFamily="34" charset="0"/>
                </a:rPr>
                <a:t>2</a:t>
              </a:r>
              <a:r>
                <a:rPr lang="en-US" dirty="0">
                  <a:latin typeface="Calibri" pitchFamily="34" charset="0"/>
                </a:rPr>
                <a:t> modeled; ‘complete’ suite of predators; age &amp; time varying</a:t>
              </a:r>
              <a:r>
                <a:rPr lang="en-US" baseline="-25000" dirty="0">
                  <a:latin typeface="Calibri" pitchFamily="34" charset="0"/>
                </a:rPr>
                <a:t> </a:t>
              </a:r>
              <a:endParaRPr lang="en-US" dirty="0">
                <a:latin typeface="Calibri" pitchFamily="34" charset="0"/>
              </a:endParaRPr>
            </a:p>
          </p:txBody>
        </p:sp>
      </p:grpSp>
      <p:sp>
        <p:nvSpPr>
          <p:cNvPr id="27" name="Rectangle 26"/>
          <p:cNvSpPr/>
          <p:nvPr/>
        </p:nvSpPr>
        <p:spPr>
          <a:xfrm>
            <a:off x="64916" y="4114800"/>
            <a:ext cx="8534401" cy="769441"/>
          </a:xfrm>
          <a:prstGeom prst="rect">
            <a:avLst/>
          </a:prstGeom>
        </p:spPr>
        <p:txBody>
          <a:bodyPr wrap="square">
            <a:spAutoFit/>
          </a:bodyPr>
          <a:lstStyle/>
          <a:p>
            <a:pPr marL="342900" indent="-342900">
              <a:buFont typeface="Arial" pitchFamily="34" charset="0"/>
              <a:buChar char="•"/>
            </a:pPr>
            <a:r>
              <a:rPr lang="en-US" sz="2200" dirty="0" smtClean="0">
                <a:latin typeface="Calibri" pitchFamily="34" charset="0"/>
              </a:rPr>
              <a:t>ABC = X% </a:t>
            </a:r>
            <a:r>
              <a:rPr lang="en-US" sz="2200" i="1" dirty="0" smtClean="0">
                <a:latin typeface="Calibri" pitchFamily="34" charset="0"/>
              </a:rPr>
              <a:t>* </a:t>
            </a:r>
            <a:r>
              <a:rPr lang="en-US" sz="2200" dirty="0" smtClean="0">
                <a:latin typeface="Calibri" pitchFamily="34" charset="0"/>
              </a:rPr>
              <a:t>OFL or OFL proxy, where </a:t>
            </a:r>
            <a:r>
              <a:rPr lang="en-US" sz="2200" dirty="0">
                <a:latin typeface="Calibri" pitchFamily="34" charset="0"/>
              </a:rPr>
              <a:t>X% </a:t>
            </a:r>
            <a:r>
              <a:rPr lang="en-US" sz="2200" dirty="0" smtClean="0">
                <a:latin typeface="Calibri" pitchFamily="34" charset="0"/>
              </a:rPr>
              <a:t>represents acknowledged additional buffering for forage role</a:t>
            </a:r>
            <a:endParaRPr lang="en-US" sz="2200" dirty="0">
              <a:latin typeface="Calibri" pitchFamily="34" charset="0"/>
            </a:endParaRPr>
          </a:p>
        </p:txBody>
      </p:sp>
      <p:sp>
        <p:nvSpPr>
          <p:cNvPr id="12" name="TextBox 11"/>
          <p:cNvSpPr txBox="1"/>
          <p:nvPr/>
        </p:nvSpPr>
        <p:spPr>
          <a:xfrm>
            <a:off x="76201" y="914400"/>
            <a:ext cx="4876799" cy="461665"/>
          </a:xfrm>
          <a:prstGeom prst="rect">
            <a:avLst/>
          </a:prstGeom>
          <a:noFill/>
        </p:spPr>
        <p:txBody>
          <a:bodyPr wrap="square" rtlCol="0">
            <a:spAutoFit/>
          </a:bodyPr>
          <a:lstStyle/>
          <a:p>
            <a:pPr marL="342900" indent="-342900">
              <a:buFont typeface="Arial" pitchFamily="34" charset="0"/>
              <a:buChar char="•"/>
            </a:pPr>
            <a:r>
              <a:rPr lang="en-US" sz="2400" dirty="0" smtClean="0">
                <a:latin typeface="Calibri" pitchFamily="34" charset="0"/>
              </a:rPr>
              <a:t>Level 4 assessments – </a:t>
            </a:r>
            <a:r>
              <a:rPr lang="en-US" sz="2400" i="1" dirty="0" smtClean="0">
                <a:latin typeface="Calibri" pitchFamily="34" charset="0"/>
              </a:rPr>
              <a:t>ad hoc</a:t>
            </a:r>
            <a:endParaRPr lang="en-US" sz="4400" i="1" dirty="0">
              <a:latin typeface="Calibri" pitchFamily="34" charset="0"/>
            </a:endParaRPr>
          </a:p>
        </p:txBody>
      </p:sp>
      <p:sp>
        <p:nvSpPr>
          <p:cNvPr id="13" name="Rectangle 12"/>
          <p:cNvSpPr/>
          <p:nvPr/>
        </p:nvSpPr>
        <p:spPr>
          <a:xfrm>
            <a:off x="38987" y="5095726"/>
            <a:ext cx="8534401" cy="830997"/>
          </a:xfrm>
          <a:prstGeom prst="rect">
            <a:avLst/>
          </a:prstGeom>
        </p:spPr>
        <p:txBody>
          <a:bodyPr wrap="square">
            <a:spAutoFit/>
          </a:bodyPr>
          <a:lstStyle/>
          <a:p>
            <a:pPr marL="342900" indent="-342900">
              <a:buFont typeface="Arial" pitchFamily="34" charset="0"/>
              <a:buChar char="•"/>
            </a:pPr>
            <a:r>
              <a:rPr lang="en-US" sz="2400" dirty="0" smtClean="0">
                <a:latin typeface="Calibri" pitchFamily="34" charset="0"/>
              </a:rPr>
              <a:t>-</a:t>
            </a:r>
            <a:r>
              <a:rPr lang="en-US" sz="2400" i="1" dirty="0">
                <a:latin typeface="Calibri" pitchFamily="34" charset="0"/>
              </a:rPr>
              <a:t>f</a:t>
            </a:r>
            <a:r>
              <a:rPr lang="en-US" sz="2400" dirty="0">
                <a:latin typeface="Calibri" pitchFamily="34" charset="0"/>
              </a:rPr>
              <a:t>(M gradient</a:t>
            </a:r>
            <a:r>
              <a:rPr lang="en-US" sz="2400" dirty="0" smtClean="0">
                <a:latin typeface="Calibri" pitchFamily="34" charset="0"/>
              </a:rPr>
              <a:t>) can be arbitrary; need scientific rationale for buffers</a:t>
            </a:r>
            <a:endParaRPr lang="en-US" sz="2400" dirty="0">
              <a:latin typeface="Calibri" pitchFamily="34" charset="0"/>
            </a:endParaRPr>
          </a:p>
        </p:txBody>
      </p:sp>
    </p:spTree>
    <p:extLst>
      <p:ext uri="{BB962C8B-B14F-4D97-AF65-F5344CB8AC3E}">
        <p14:creationId xmlns:p14="http://schemas.microsoft.com/office/powerpoint/2010/main" val="10949859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99" y="1779849"/>
            <a:ext cx="9161527" cy="1446550"/>
          </a:xfrm>
          <a:prstGeom prst="rect">
            <a:avLst/>
          </a:prstGeom>
          <a:noFill/>
        </p:spPr>
        <p:txBody>
          <a:bodyPr wrap="square" rtlCol="0">
            <a:spAutoFit/>
          </a:bodyPr>
          <a:lstStyle/>
          <a:p>
            <a:pPr marL="457200" indent="-457200">
              <a:buFont typeface="Arial" pitchFamily="34" charset="0"/>
              <a:buChar char="•"/>
            </a:pPr>
            <a:r>
              <a:rPr lang="en-US" sz="2400" dirty="0" smtClean="0">
                <a:latin typeface="Calibri" pitchFamily="34" charset="0"/>
              </a:rPr>
              <a:t>Atypical life history: </a:t>
            </a:r>
            <a:endParaRPr lang="en-US" sz="800" dirty="0" smtClean="0">
              <a:latin typeface="Calibri" pitchFamily="34" charset="0"/>
            </a:endParaRPr>
          </a:p>
          <a:p>
            <a:r>
              <a:rPr lang="en-US" sz="2400" dirty="0" smtClean="0">
                <a:latin typeface="Calibri" pitchFamily="34" charset="0"/>
              </a:rPr>
              <a:t> </a:t>
            </a:r>
            <a:r>
              <a:rPr lang="en-US" sz="2400" dirty="0">
                <a:latin typeface="Calibri" pitchFamily="34" charset="0"/>
              </a:rPr>
              <a:t>	</a:t>
            </a:r>
            <a:r>
              <a:rPr lang="en-US" sz="2000" dirty="0" smtClean="0">
                <a:latin typeface="Calibri" pitchFamily="34" charset="0"/>
              </a:rPr>
              <a:t>– results </a:t>
            </a:r>
            <a:r>
              <a:rPr lang="en-US" sz="2000" dirty="0">
                <a:latin typeface="Calibri" pitchFamily="34" charset="0"/>
              </a:rPr>
              <a:t>in greater vulnerability to </a:t>
            </a:r>
            <a:r>
              <a:rPr lang="en-US" sz="2000" dirty="0" smtClean="0">
                <a:latin typeface="Calibri" pitchFamily="34" charset="0"/>
              </a:rPr>
              <a:t>exploitation, and life history has </a:t>
            </a:r>
            <a:r>
              <a:rPr lang="en-US" sz="2000" dirty="0">
                <a:latin typeface="Calibri" pitchFamily="34" charset="0"/>
              </a:rPr>
              <a:t>not </a:t>
            </a:r>
            <a:r>
              <a:rPr lang="en-US" sz="2000" dirty="0" smtClean="0">
                <a:latin typeface="Calibri" pitchFamily="34" charset="0"/>
              </a:rPr>
              <a:t>been</a:t>
            </a:r>
          </a:p>
          <a:p>
            <a:r>
              <a:rPr lang="en-US" sz="2000" dirty="0" smtClean="0">
                <a:latin typeface="Calibri" pitchFamily="34" charset="0"/>
              </a:rPr>
              <a:t>		fully </a:t>
            </a:r>
            <a:r>
              <a:rPr lang="en-US" sz="2000" dirty="0">
                <a:latin typeface="Calibri" pitchFamily="34" charset="0"/>
              </a:rPr>
              <a:t>addressed through the </a:t>
            </a:r>
            <a:r>
              <a:rPr lang="en-US" sz="2000" dirty="0" smtClean="0">
                <a:latin typeface="Calibri" pitchFamily="34" charset="0"/>
              </a:rPr>
              <a:t>stock assessment </a:t>
            </a:r>
            <a:r>
              <a:rPr lang="en-US" sz="2000" dirty="0">
                <a:latin typeface="Calibri" pitchFamily="34" charset="0"/>
              </a:rPr>
              <a:t>and </a:t>
            </a:r>
            <a:r>
              <a:rPr lang="en-US" sz="2000" dirty="0" smtClean="0">
                <a:latin typeface="Calibri" pitchFamily="34" charset="0"/>
              </a:rPr>
              <a:t>BRP development 		process</a:t>
            </a:r>
            <a:r>
              <a:rPr lang="en-US" sz="2000" dirty="0">
                <a:latin typeface="Calibri" pitchFamily="34" charset="0"/>
              </a:rPr>
              <a:t>.</a:t>
            </a:r>
            <a:endParaRPr lang="en-US" sz="4000" dirty="0">
              <a:latin typeface="Calibri" pitchFamily="34" charset="0"/>
            </a:endParaRPr>
          </a:p>
        </p:txBody>
      </p:sp>
      <p:grpSp>
        <p:nvGrpSpPr>
          <p:cNvPr id="15" name="Group 14"/>
          <p:cNvGrpSpPr/>
          <p:nvPr/>
        </p:nvGrpSpPr>
        <p:grpSpPr>
          <a:xfrm>
            <a:off x="685800" y="3599318"/>
            <a:ext cx="4038600" cy="2649082"/>
            <a:chOff x="152400" y="3823581"/>
            <a:chExt cx="4038600" cy="2649082"/>
          </a:xfrm>
        </p:grpSpPr>
        <p:graphicFrame>
          <p:nvGraphicFramePr>
            <p:cNvPr id="8" name="Object 7"/>
            <p:cNvGraphicFramePr>
              <a:graphicFrameLocks noChangeAspect="1"/>
            </p:cNvGraphicFramePr>
            <p:nvPr>
              <p:extLst>
                <p:ext uri="{D42A27DB-BD31-4B8C-83A1-F6EECF244321}">
                  <p14:modId xmlns:p14="http://schemas.microsoft.com/office/powerpoint/2010/main" val="4136256894"/>
                </p:ext>
              </p:extLst>
            </p:nvPr>
          </p:nvGraphicFramePr>
          <p:xfrm>
            <a:off x="152400" y="3823581"/>
            <a:ext cx="4038600" cy="2649082"/>
          </p:xfrm>
          <a:graphic>
            <a:graphicData uri="http://schemas.openxmlformats.org/presentationml/2006/ole">
              <mc:AlternateContent xmlns:mc="http://schemas.openxmlformats.org/markup-compatibility/2006">
                <mc:Choice xmlns:v="urn:schemas-microsoft-com:vml" Requires="v">
                  <p:oleObj spid="_x0000_s3102" name="Chart" r:id="rId3" imgW="6876991" imgH="4153019" progId="Excel.Chart.8">
                    <p:embed/>
                  </p:oleObj>
                </mc:Choice>
                <mc:Fallback>
                  <p:oleObj name="Chart" r:id="rId3" imgW="6876991" imgH="415301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23581"/>
                          <a:ext cx="4038600" cy="2649082"/>
                        </a:xfrm>
                        <a:prstGeom prst="rect">
                          <a:avLst/>
                        </a:prstGeom>
                        <a:noFill/>
                        <a:ln>
                          <a:solidFill>
                            <a:schemeClr val="tx1"/>
                          </a:solidFill>
                        </a:ln>
                      </p:spPr>
                    </p:pic>
                  </p:oleObj>
                </mc:Fallback>
              </mc:AlternateContent>
            </a:graphicData>
          </a:graphic>
        </p:graphicFrame>
        <p:sp>
          <p:nvSpPr>
            <p:cNvPr id="9" name="TextBox 8"/>
            <p:cNvSpPr txBox="1"/>
            <p:nvPr/>
          </p:nvSpPr>
          <p:spPr>
            <a:xfrm>
              <a:off x="1957738" y="4118394"/>
              <a:ext cx="952505" cy="338554"/>
            </a:xfrm>
            <a:prstGeom prst="rect">
              <a:avLst/>
            </a:prstGeom>
            <a:noFill/>
          </p:spPr>
          <p:txBody>
            <a:bodyPr wrap="none" rtlCol="0">
              <a:spAutoFit/>
            </a:bodyPr>
            <a:lstStyle/>
            <a:p>
              <a:r>
                <a:rPr lang="en-US" sz="1600" dirty="0" smtClean="0">
                  <a:solidFill>
                    <a:schemeClr val="bg1"/>
                  </a:solidFill>
                  <a:latin typeface="Calibri" pitchFamily="34" charset="0"/>
                </a:rPr>
                <a:t>P* = 0.40</a:t>
              </a:r>
              <a:endParaRPr lang="en-US" sz="1600" dirty="0">
                <a:solidFill>
                  <a:schemeClr val="bg1"/>
                </a:solidFill>
                <a:latin typeface="Calibri" pitchFamily="34" charset="0"/>
              </a:endParaRPr>
            </a:p>
          </p:txBody>
        </p:sp>
        <p:sp>
          <p:nvSpPr>
            <p:cNvPr id="10" name="TextBox 9"/>
            <p:cNvSpPr txBox="1"/>
            <p:nvPr/>
          </p:nvSpPr>
          <p:spPr>
            <a:xfrm>
              <a:off x="3186037" y="4648200"/>
              <a:ext cx="952505" cy="338554"/>
            </a:xfrm>
            <a:prstGeom prst="rect">
              <a:avLst/>
            </a:prstGeom>
            <a:noFill/>
          </p:spPr>
          <p:txBody>
            <a:bodyPr wrap="none" rtlCol="0">
              <a:spAutoFit/>
            </a:bodyPr>
            <a:lstStyle/>
            <a:p>
              <a:r>
                <a:rPr lang="en-US" sz="1600" dirty="0" smtClean="0">
                  <a:solidFill>
                    <a:srgbClr val="5F5F5F"/>
                  </a:solidFill>
                  <a:latin typeface="Calibri" pitchFamily="34" charset="0"/>
                </a:rPr>
                <a:t>P* = 0.35</a:t>
              </a:r>
              <a:endParaRPr lang="en-US" sz="1600" dirty="0">
                <a:solidFill>
                  <a:srgbClr val="5F5F5F"/>
                </a:solidFill>
                <a:latin typeface="Calibri" pitchFamily="34" charset="0"/>
              </a:endParaRPr>
            </a:p>
          </p:txBody>
        </p:sp>
        <p:cxnSp>
          <p:nvCxnSpPr>
            <p:cNvPr id="12" name="Straight Connector 11"/>
            <p:cNvCxnSpPr/>
            <p:nvPr/>
          </p:nvCxnSpPr>
          <p:spPr>
            <a:xfrm flipV="1">
              <a:off x="636270" y="4906748"/>
              <a:ext cx="1089660" cy="1154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25930" y="4906748"/>
              <a:ext cx="231267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7400" y="4919246"/>
              <a:ext cx="952505" cy="338554"/>
            </a:xfrm>
            <a:prstGeom prst="rect">
              <a:avLst/>
            </a:prstGeom>
            <a:noFill/>
          </p:spPr>
          <p:txBody>
            <a:bodyPr wrap="none" rtlCol="0">
              <a:spAutoFit/>
            </a:bodyPr>
            <a:lstStyle/>
            <a:p>
              <a:r>
                <a:rPr lang="en-US" sz="1600" dirty="0" smtClean="0">
                  <a:solidFill>
                    <a:srgbClr val="0070C0"/>
                  </a:solidFill>
                  <a:latin typeface="Calibri" pitchFamily="34" charset="0"/>
                </a:rPr>
                <a:t>P* &lt; 0.35</a:t>
              </a:r>
              <a:endParaRPr lang="en-US" sz="1600" dirty="0">
                <a:solidFill>
                  <a:srgbClr val="0070C0"/>
                </a:solidFill>
                <a:latin typeface="Calibri" pitchFamily="34" charset="0"/>
              </a:endParaRPr>
            </a:p>
          </p:txBody>
        </p:sp>
      </p:grpSp>
      <p:sp>
        <p:nvSpPr>
          <p:cNvPr id="13" name="Rectangle 12"/>
          <p:cNvSpPr/>
          <p:nvPr/>
        </p:nvSpPr>
        <p:spPr>
          <a:xfrm>
            <a:off x="31898" y="1094049"/>
            <a:ext cx="5759301" cy="461665"/>
          </a:xfrm>
          <a:prstGeom prst="rect">
            <a:avLst/>
          </a:prstGeom>
        </p:spPr>
        <p:txBody>
          <a:bodyPr wrap="square">
            <a:spAutoFit/>
          </a:bodyPr>
          <a:lstStyle/>
          <a:p>
            <a:pPr marL="342900" indent="-342900">
              <a:buFont typeface="Arial" pitchFamily="34" charset="0"/>
              <a:buChar char="•"/>
            </a:pPr>
            <a:r>
              <a:rPr lang="en-US" sz="2400" dirty="0" smtClean="0">
                <a:latin typeface="Calibri" pitchFamily="34" charset="0"/>
              </a:rPr>
              <a:t>ABC </a:t>
            </a:r>
            <a:r>
              <a:rPr lang="en-US" sz="2400" dirty="0">
                <a:latin typeface="Calibri" pitchFamily="34" charset="0"/>
              </a:rPr>
              <a:t>based on </a:t>
            </a:r>
            <a:r>
              <a:rPr lang="en-US" sz="2400" dirty="0" smtClean="0">
                <a:latin typeface="Calibri" pitchFamily="34" charset="0"/>
              </a:rPr>
              <a:t>P* = P*- </a:t>
            </a:r>
            <a:r>
              <a:rPr lang="en-US" sz="2400" i="1" dirty="0" smtClean="0">
                <a:latin typeface="Calibri" pitchFamily="34" charset="0"/>
              </a:rPr>
              <a:t>f</a:t>
            </a:r>
            <a:r>
              <a:rPr lang="en-US" sz="2400" dirty="0" smtClean="0">
                <a:latin typeface="Calibri" pitchFamily="34" charset="0"/>
              </a:rPr>
              <a:t>(M gradient) </a:t>
            </a:r>
            <a:endParaRPr lang="en-US" sz="2400" dirty="0">
              <a:latin typeface="Calibri" pitchFamily="34" charset="0"/>
            </a:endParaRPr>
          </a:p>
        </p:txBody>
      </p:sp>
      <p:sp>
        <p:nvSpPr>
          <p:cNvPr id="17" name="TextBox 16"/>
          <p:cNvSpPr txBox="1"/>
          <p:nvPr/>
        </p:nvSpPr>
        <p:spPr>
          <a:xfrm>
            <a:off x="-7546" y="134033"/>
            <a:ext cx="9151545" cy="646331"/>
          </a:xfrm>
          <a:prstGeom prst="rect">
            <a:avLst/>
          </a:prstGeom>
          <a:noFill/>
        </p:spPr>
        <p:txBody>
          <a:bodyPr wrap="square" rtlCol="0">
            <a:spAutoFit/>
          </a:bodyPr>
          <a:lstStyle/>
          <a:p>
            <a:pPr algn="ctr"/>
            <a:r>
              <a:rPr lang="en-US" sz="3600" dirty="0" smtClean="0">
                <a:solidFill>
                  <a:srgbClr val="FFFF00"/>
                </a:solidFill>
                <a:latin typeface="Calibri" pitchFamily="34" charset="0"/>
              </a:rPr>
              <a:t>ABC control rule/Council risk policy</a:t>
            </a:r>
            <a:endParaRPr lang="en-US" sz="3600" dirty="0">
              <a:solidFill>
                <a:srgbClr val="FFFF00"/>
              </a:solidFill>
              <a:latin typeface="Calibri" pitchFamily="34" charset="0"/>
            </a:endParaRPr>
          </a:p>
        </p:txBody>
      </p:sp>
    </p:spTree>
    <p:extLst>
      <p:ext uri="{BB962C8B-B14F-4D97-AF65-F5344CB8AC3E}">
        <p14:creationId xmlns:p14="http://schemas.microsoft.com/office/powerpoint/2010/main" val="76895570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46" y="134033"/>
            <a:ext cx="9151545" cy="646331"/>
          </a:xfrm>
          <a:prstGeom prst="rect">
            <a:avLst/>
          </a:prstGeom>
          <a:noFill/>
        </p:spPr>
        <p:txBody>
          <a:bodyPr wrap="square" rtlCol="0">
            <a:spAutoFit/>
          </a:bodyPr>
          <a:lstStyle/>
          <a:p>
            <a:pPr algn="ctr"/>
            <a:r>
              <a:rPr lang="en-US" sz="3600" dirty="0" smtClean="0">
                <a:solidFill>
                  <a:srgbClr val="FFFF00"/>
                </a:solidFill>
                <a:latin typeface="Calibri" pitchFamily="34" charset="0"/>
              </a:rPr>
              <a:t>Accounting versus managing</a:t>
            </a:r>
            <a:endParaRPr lang="en-US" sz="3600" dirty="0">
              <a:solidFill>
                <a:srgbClr val="FFFF00"/>
              </a:solidFill>
              <a:latin typeface="Calibri" pitchFamily="34" charset="0"/>
            </a:endParaRPr>
          </a:p>
        </p:txBody>
      </p:sp>
      <p:sp>
        <p:nvSpPr>
          <p:cNvPr id="4" name="TextBox 3"/>
          <p:cNvSpPr txBox="1"/>
          <p:nvPr/>
        </p:nvSpPr>
        <p:spPr>
          <a:xfrm>
            <a:off x="0" y="1143000"/>
            <a:ext cx="9151545" cy="830997"/>
          </a:xfrm>
          <a:prstGeom prst="rect">
            <a:avLst/>
          </a:prstGeom>
          <a:noFill/>
        </p:spPr>
        <p:txBody>
          <a:bodyPr wrap="square" rtlCol="0">
            <a:spAutoFit/>
          </a:bodyPr>
          <a:lstStyle/>
          <a:p>
            <a:pPr marL="457200" indent="-457200">
              <a:buFont typeface="Arial" pitchFamily="34" charset="0"/>
              <a:buChar char="•"/>
            </a:pPr>
            <a:r>
              <a:rPr lang="en-US" sz="2400" dirty="0" smtClean="0">
                <a:latin typeface="Calibri" pitchFamily="34" charset="0"/>
              </a:rPr>
              <a:t>Enhanced treatment of M within assessments serves to describe historical predation demand</a:t>
            </a:r>
          </a:p>
        </p:txBody>
      </p:sp>
      <p:sp>
        <p:nvSpPr>
          <p:cNvPr id="7" name="TextBox 6"/>
          <p:cNvSpPr txBox="1"/>
          <p:nvPr/>
        </p:nvSpPr>
        <p:spPr>
          <a:xfrm>
            <a:off x="4857" y="2217003"/>
            <a:ext cx="9151545" cy="461665"/>
          </a:xfrm>
          <a:prstGeom prst="rect">
            <a:avLst/>
          </a:prstGeom>
          <a:noFill/>
        </p:spPr>
        <p:txBody>
          <a:bodyPr wrap="square" rtlCol="0">
            <a:spAutoFit/>
          </a:bodyPr>
          <a:lstStyle/>
          <a:p>
            <a:pPr marL="457200" indent="-457200">
              <a:buFont typeface="Arial" pitchFamily="34" charset="0"/>
              <a:buChar char="•"/>
            </a:pPr>
            <a:r>
              <a:rPr lang="en-US" sz="2400" dirty="0" smtClean="0">
                <a:latin typeface="Calibri" pitchFamily="34" charset="0"/>
              </a:rPr>
              <a:t>‘Better’ M modeling = better accounting</a:t>
            </a:r>
          </a:p>
        </p:txBody>
      </p:sp>
      <p:sp>
        <p:nvSpPr>
          <p:cNvPr id="8" name="TextBox 7"/>
          <p:cNvSpPr txBox="1"/>
          <p:nvPr/>
        </p:nvSpPr>
        <p:spPr>
          <a:xfrm>
            <a:off x="10633" y="2979003"/>
            <a:ext cx="9151545" cy="830997"/>
          </a:xfrm>
          <a:prstGeom prst="rect">
            <a:avLst/>
          </a:prstGeom>
          <a:noFill/>
        </p:spPr>
        <p:txBody>
          <a:bodyPr wrap="square" rtlCol="0">
            <a:spAutoFit/>
          </a:bodyPr>
          <a:lstStyle/>
          <a:p>
            <a:pPr marL="457200" indent="-457200">
              <a:buFont typeface="Arial" pitchFamily="34" charset="0"/>
              <a:buChar char="•"/>
            </a:pPr>
            <a:r>
              <a:rPr lang="en-US" sz="2400" dirty="0" smtClean="0">
                <a:latin typeface="Calibri" pitchFamily="34" charset="0"/>
              </a:rPr>
              <a:t>Ecosystem structure and functioning goes well beyond better accounting</a:t>
            </a:r>
          </a:p>
        </p:txBody>
      </p:sp>
      <p:sp>
        <p:nvSpPr>
          <p:cNvPr id="9" name="TextBox 8"/>
          <p:cNvSpPr txBox="1"/>
          <p:nvPr/>
        </p:nvSpPr>
        <p:spPr>
          <a:xfrm>
            <a:off x="1089837" y="4034135"/>
            <a:ext cx="7304567" cy="461665"/>
          </a:xfrm>
          <a:prstGeom prst="rect">
            <a:avLst/>
          </a:prstGeom>
          <a:noFill/>
        </p:spPr>
        <p:txBody>
          <a:bodyPr wrap="square" rtlCol="0">
            <a:spAutoFit/>
          </a:bodyPr>
          <a:lstStyle/>
          <a:p>
            <a:pPr marL="457200" indent="-457200">
              <a:buFont typeface="Calibri" pitchFamily="34" charset="0"/>
              <a:buChar char="‒"/>
            </a:pPr>
            <a:r>
              <a:rPr lang="en-US" sz="2400" dirty="0" smtClean="0">
                <a:latin typeface="Calibri" pitchFamily="34" charset="0"/>
              </a:rPr>
              <a:t>EAFM necessitates making choices/tradeoffs</a:t>
            </a:r>
          </a:p>
        </p:txBody>
      </p:sp>
      <p:sp>
        <p:nvSpPr>
          <p:cNvPr id="10" name="TextBox 9"/>
          <p:cNvSpPr txBox="1"/>
          <p:nvPr/>
        </p:nvSpPr>
        <p:spPr>
          <a:xfrm>
            <a:off x="2895600" y="4724400"/>
            <a:ext cx="2890743" cy="461665"/>
          </a:xfrm>
          <a:prstGeom prst="rect">
            <a:avLst/>
          </a:prstGeom>
          <a:noFill/>
        </p:spPr>
        <p:txBody>
          <a:bodyPr wrap="square" rtlCol="0">
            <a:spAutoFit/>
          </a:bodyPr>
          <a:lstStyle/>
          <a:p>
            <a:r>
              <a:rPr lang="en-US" sz="2400" dirty="0" smtClean="0">
                <a:latin typeface="Symbol" pitchFamily="18" charset="2"/>
              </a:rPr>
              <a:t>S</a:t>
            </a:r>
            <a:r>
              <a:rPr lang="en-US" sz="2400" dirty="0" smtClean="0">
                <a:latin typeface="Calibri" pitchFamily="34" charset="0"/>
              </a:rPr>
              <a:t>MSY</a:t>
            </a:r>
            <a:r>
              <a:rPr lang="en-US" sz="2400" baseline="-25000" dirty="0" smtClean="0">
                <a:latin typeface="Calibri" pitchFamily="34" charset="0"/>
              </a:rPr>
              <a:t>SS</a:t>
            </a:r>
            <a:r>
              <a:rPr lang="en-US" sz="2400" dirty="0" smtClean="0">
                <a:latin typeface="Symbol" pitchFamily="18" charset="2"/>
              </a:rPr>
              <a:t>  </a:t>
            </a:r>
            <a:r>
              <a:rPr lang="en-US" sz="2400" dirty="0" smtClean="0">
                <a:latin typeface="Calibri" pitchFamily="34" charset="0"/>
              </a:rPr>
              <a:t>&gt; </a:t>
            </a:r>
            <a:r>
              <a:rPr lang="en-US" sz="2400" dirty="0" err="1" smtClean="0">
                <a:latin typeface="Calibri" pitchFamily="34" charset="0"/>
              </a:rPr>
              <a:t>MSY</a:t>
            </a:r>
            <a:r>
              <a:rPr lang="en-US" sz="2400" baseline="-25000" dirty="0" err="1" smtClean="0">
                <a:latin typeface="Calibri" pitchFamily="34" charset="0"/>
              </a:rPr>
              <a:t>System</a:t>
            </a:r>
            <a:endParaRPr lang="en-US" sz="2400" baseline="-25000" dirty="0" smtClean="0">
              <a:latin typeface="Calibri" pitchFamily="34" charset="0"/>
            </a:endParaRPr>
          </a:p>
        </p:txBody>
      </p:sp>
    </p:spTree>
    <p:extLst>
      <p:ext uri="{BB962C8B-B14F-4D97-AF65-F5344CB8AC3E}">
        <p14:creationId xmlns:p14="http://schemas.microsoft.com/office/powerpoint/2010/main" val="28251046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46" y="134033"/>
            <a:ext cx="9151545" cy="646331"/>
          </a:xfrm>
          <a:prstGeom prst="rect">
            <a:avLst/>
          </a:prstGeom>
          <a:noFill/>
        </p:spPr>
        <p:txBody>
          <a:bodyPr wrap="square" rtlCol="0">
            <a:spAutoFit/>
          </a:bodyPr>
          <a:lstStyle/>
          <a:p>
            <a:pPr algn="ctr"/>
            <a:r>
              <a:rPr lang="en-US" sz="3600" dirty="0" smtClean="0">
                <a:solidFill>
                  <a:srgbClr val="FFFF00"/>
                </a:solidFill>
                <a:latin typeface="Calibri" pitchFamily="34" charset="0"/>
              </a:rPr>
              <a:t>Summary</a:t>
            </a:r>
            <a:endParaRPr lang="en-US" sz="3600" dirty="0">
              <a:solidFill>
                <a:srgbClr val="FFFF00"/>
              </a:solidFill>
              <a:latin typeface="Calibri" pitchFamily="34" charset="0"/>
            </a:endParaRPr>
          </a:p>
        </p:txBody>
      </p:sp>
      <p:sp>
        <p:nvSpPr>
          <p:cNvPr id="4" name="TextBox 3"/>
          <p:cNvSpPr txBox="1"/>
          <p:nvPr/>
        </p:nvSpPr>
        <p:spPr>
          <a:xfrm>
            <a:off x="1" y="1143000"/>
            <a:ext cx="8991600" cy="461665"/>
          </a:xfrm>
          <a:prstGeom prst="rect">
            <a:avLst/>
          </a:prstGeom>
          <a:noFill/>
        </p:spPr>
        <p:txBody>
          <a:bodyPr wrap="square" rtlCol="0">
            <a:spAutoFit/>
          </a:bodyPr>
          <a:lstStyle/>
          <a:p>
            <a:pPr marL="457200" indent="-457200">
              <a:buFont typeface="Arial" pitchFamily="34" charset="0"/>
              <a:buChar char="•"/>
            </a:pPr>
            <a:r>
              <a:rPr lang="en-US" sz="2400" dirty="0" smtClean="0">
                <a:latin typeface="Calibri" pitchFamily="34" charset="0"/>
              </a:rPr>
              <a:t>Build the management/scientific system – detailed objectives</a:t>
            </a:r>
          </a:p>
        </p:txBody>
      </p:sp>
      <p:sp>
        <p:nvSpPr>
          <p:cNvPr id="7" name="TextBox 6"/>
          <p:cNvSpPr txBox="1"/>
          <p:nvPr/>
        </p:nvSpPr>
        <p:spPr>
          <a:xfrm>
            <a:off x="4857" y="2052935"/>
            <a:ext cx="9151545" cy="461665"/>
          </a:xfrm>
          <a:prstGeom prst="rect">
            <a:avLst/>
          </a:prstGeom>
          <a:noFill/>
        </p:spPr>
        <p:txBody>
          <a:bodyPr wrap="square" rtlCol="0">
            <a:spAutoFit/>
          </a:bodyPr>
          <a:lstStyle/>
          <a:p>
            <a:pPr marL="457200" indent="-457200">
              <a:buFont typeface="Arial" pitchFamily="34" charset="0"/>
              <a:buChar char="•"/>
            </a:pPr>
            <a:r>
              <a:rPr lang="en-US" sz="2400" dirty="0" smtClean="0">
                <a:latin typeface="Calibri" pitchFamily="34" charset="0"/>
              </a:rPr>
              <a:t>EAFM may be a plausible </a:t>
            </a:r>
            <a:r>
              <a:rPr lang="en-US" sz="2400" dirty="0">
                <a:latin typeface="Calibri" pitchFamily="34" charset="0"/>
              </a:rPr>
              <a:t>starting </a:t>
            </a:r>
            <a:r>
              <a:rPr lang="en-US" sz="2400" dirty="0" smtClean="0">
                <a:latin typeface="Calibri" pitchFamily="34" charset="0"/>
              </a:rPr>
              <a:t>point </a:t>
            </a:r>
          </a:p>
        </p:txBody>
      </p:sp>
      <p:sp>
        <p:nvSpPr>
          <p:cNvPr id="8" name="TextBox 7"/>
          <p:cNvSpPr txBox="1"/>
          <p:nvPr/>
        </p:nvSpPr>
        <p:spPr>
          <a:xfrm>
            <a:off x="67110" y="5253335"/>
            <a:ext cx="9151545" cy="461665"/>
          </a:xfrm>
          <a:prstGeom prst="rect">
            <a:avLst/>
          </a:prstGeom>
          <a:noFill/>
        </p:spPr>
        <p:txBody>
          <a:bodyPr wrap="square" rtlCol="0">
            <a:spAutoFit/>
          </a:bodyPr>
          <a:lstStyle/>
          <a:p>
            <a:pPr marL="457200" indent="-457200">
              <a:buFont typeface="Arial" pitchFamily="34" charset="0"/>
              <a:buChar char="•"/>
            </a:pPr>
            <a:r>
              <a:rPr lang="en-US" sz="2400" dirty="0" smtClean="0">
                <a:latin typeface="Calibri" pitchFamily="34" charset="0"/>
              </a:rPr>
              <a:t>Be mindful of </a:t>
            </a:r>
            <a:r>
              <a:rPr lang="en-US" sz="2400" i="1" dirty="0" smtClean="0">
                <a:latin typeface="Calibri" pitchFamily="34" charset="0"/>
              </a:rPr>
              <a:t>accounting</a:t>
            </a:r>
            <a:r>
              <a:rPr lang="en-US" sz="2400" dirty="0" smtClean="0">
                <a:latin typeface="Calibri" pitchFamily="34" charset="0"/>
              </a:rPr>
              <a:t> versus </a:t>
            </a:r>
            <a:r>
              <a:rPr lang="en-US" sz="2400" i="1" dirty="0" smtClean="0">
                <a:latin typeface="Calibri" pitchFamily="34" charset="0"/>
              </a:rPr>
              <a:t>managing </a:t>
            </a:r>
          </a:p>
        </p:txBody>
      </p:sp>
      <p:sp>
        <p:nvSpPr>
          <p:cNvPr id="9" name="TextBox 8"/>
          <p:cNvSpPr txBox="1"/>
          <p:nvPr/>
        </p:nvSpPr>
        <p:spPr>
          <a:xfrm>
            <a:off x="990599" y="3566233"/>
            <a:ext cx="7304567" cy="461665"/>
          </a:xfrm>
          <a:prstGeom prst="rect">
            <a:avLst/>
          </a:prstGeom>
          <a:noFill/>
        </p:spPr>
        <p:txBody>
          <a:bodyPr wrap="square" rtlCol="0">
            <a:spAutoFit/>
          </a:bodyPr>
          <a:lstStyle/>
          <a:p>
            <a:pPr marL="457200" indent="-457200">
              <a:buFont typeface="Calibri" pitchFamily="34" charset="0"/>
              <a:buChar char="‒"/>
            </a:pPr>
            <a:r>
              <a:rPr lang="en-US" sz="2400" dirty="0" smtClean="0">
                <a:latin typeface="Calibri" pitchFamily="34" charset="0"/>
              </a:rPr>
              <a:t>EAFM requires modify assessment philosophy</a:t>
            </a:r>
          </a:p>
        </p:txBody>
      </p:sp>
      <p:sp>
        <p:nvSpPr>
          <p:cNvPr id="11" name="TextBox 10"/>
          <p:cNvSpPr txBox="1"/>
          <p:nvPr/>
        </p:nvSpPr>
        <p:spPr>
          <a:xfrm>
            <a:off x="990600" y="2590800"/>
            <a:ext cx="7304567" cy="830997"/>
          </a:xfrm>
          <a:prstGeom prst="rect">
            <a:avLst/>
          </a:prstGeom>
          <a:noFill/>
        </p:spPr>
        <p:txBody>
          <a:bodyPr wrap="square" rtlCol="0">
            <a:spAutoFit/>
          </a:bodyPr>
          <a:lstStyle/>
          <a:p>
            <a:pPr marL="457200" indent="-457200">
              <a:buFont typeface="Calibri" pitchFamily="34" charset="0"/>
              <a:buChar char="‒"/>
            </a:pPr>
            <a:r>
              <a:rPr lang="en-US" sz="2400" dirty="0" smtClean="0">
                <a:latin typeface="Calibri" pitchFamily="34" charset="0"/>
              </a:rPr>
              <a:t>Effects of fisheries on each other and ecosystem via forage stocks….and climate drivers</a:t>
            </a:r>
          </a:p>
        </p:txBody>
      </p:sp>
      <p:sp>
        <p:nvSpPr>
          <p:cNvPr id="12" name="TextBox 11"/>
          <p:cNvSpPr txBox="1"/>
          <p:nvPr/>
        </p:nvSpPr>
        <p:spPr>
          <a:xfrm>
            <a:off x="68655" y="4419600"/>
            <a:ext cx="9151545" cy="461665"/>
          </a:xfrm>
          <a:prstGeom prst="rect">
            <a:avLst/>
          </a:prstGeom>
          <a:noFill/>
        </p:spPr>
        <p:txBody>
          <a:bodyPr wrap="square" rtlCol="0">
            <a:spAutoFit/>
          </a:bodyPr>
          <a:lstStyle/>
          <a:p>
            <a:pPr marL="457200" indent="-457200">
              <a:buFont typeface="Arial" pitchFamily="34" charset="0"/>
              <a:buChar char="•"/>
            </a:pPr>
            <a:r>
              <a:rPr lang="en-US" sz="2400" dirty="0" smtClean="0">
                <a:latin typeface="Calibri" pitchFamily="34" charset="0"/>
              </a:rPr>
              <a:t>Perhaps modify ABC Control Rule P* in relation to M modeling</a:t>
            </a:r>
          </a:p>
        </p:txBody>
      </p:sp>
    </p:spTree>
    <p:extLst>
      <p:ext uri="{BB962C8B-B14F-4D97-AF65-F5344CB8AC3E}">
        <p14:creationId xmlns:p14="http://schemas.microsoft.com/office/powerpoint/2010/main" val="42607152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6" y="76200"/>
            <a:ext cx="9151545" cy="1200329"/>
          </a:xfrm>
          <a:prstGeom prst="rect">
            <a:avLst/>
          </a:prstGeom>
          <a:noFill/>
        </p:spPr>
        <p:txBody>
          <a:bodyPr wrap="square" rtlCol="0">
            <a:spAutoFit/>
          </a:bodyPr>
          <a:lstStyle/>
          <a:p>
            <a:pPr algn="ctr"/>
            <a:r>
              <a:rPr lang="en-US" sz="3600" dirty="0" smtClean="0">
                <a:solidFill>
                  <a:srgbClr val="FFFF00"/>
                </a:solidFill>
                <a:latin typeface="Calibri" pitchFamily="34" charset="0"/>
              </a:rPr>
              <a:t>If you Google:</a:t>
            </a:r>
          </a:p>
          <a:p>
            <a:pPr algn="ctr"/>
            <a:r>
              <a:rPr lang="en-US" sz="3600" dirty="0" smtClean="0">
                <a:solidFill>
                  <a:srgbClr val="FFFF00"/>
                </a:solidFill>
                <a:latin typeface="Calibri" pitchFamily="34" charset="0"/>
              </a:rPr>
              <a:t>‘Ecosystem based fisheries management’</a:t>
            </a:r>
            <a:endParaRPr lang="en-US" sz="3600" dirty="0">
              <a:solidFill>
                <a:srgbClr val="FFFF00"/>
              </a:solidFill>
              <a:latin typeface="Calibri" pitchFamily="34" charset="0"/>
            </a:endParaRPr>
          </a:p>
        </p:txBody>
      </p:sp>
      <p:sp>
        <p:nvSpPr>
          <p:cNvPr id="5" name="Rectangle 6"/>
          <p:cNvSpPr>
            <a:spLocks noChangeArrowheads="1"/>
          </p:cNvSpPr>
          <p:nvPr/>
        </p:nvSpPr>
        <p:spPr bwMode="auto">
          <a:xfrm>
            <a:off x="2590309" y="1334362"/>
            <a:ext cx="4092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About 2,330,000 results (0.19 seconds)  </a:t>
            </a:r>
          </a:p>
        </p:txBody>
      </p:sp>
      <p:pic>
        <p:nvPicPr>
          <p:cNvPr id="9" name="Picture 2" descr="Ecosystem based fisheries management Conceptual diagram illustrating the idea of ecosystem based fisheries management, which aims to manage fisheries in a manner that considers a variety of interactions, both natural and anthropogenic, with the fishery of interest. This diagram focuses on the factors that affect Atlantic menhaden. diagram,ecocheck,management,fishing,anthropogenic,menhaden,fish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3581400" cy="255959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4" descr="http://serc.carleton.edu/images/eslabs/fisheries/gulfofalaskaecosyst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514600"/>
            <a:ext cx="4185002" cy="278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www.nefsc.noaa.gov/ecosys/conceptual_ecosyste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84" y="4420294"/>
            <a:ext cx="35814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677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http://www.mdsg.umd.edu/images/uploads/siteimages/Human-Ecology-Map_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409575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http://www.ebmtools.org/sites/natureserve/files/imce/schematic_for_website_0213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4095750" cy="19811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46" y="108155"/>
            <a:ext cx="9151545" cy="1200329"/>
          </a:xfrm>
          <a:prstGeom prst="rect">
            <a:avLst/>
          </a:prstGeom>
          <a:noFill/>
        </p:spPr>
        <p:txBody>
          <a:bodyPr wrap="square" rtlCol="0">
            <a:spAutoFit/>
          </a:bodyPr>
          <a:lstStyle/>
          <a:p>
            <a:pPr algn="ctr"/>
            <a:r>
              <a:rPr lang="en-US" sz="3600" dirty="0" smtClean="0">
                <a:solidFill>
                  <a:srgbClr val="FFFF00"/>
                </a:solidFill>
                <a:latin typeface="Calibri" pitchFamily="34" charset="0"/>
              </a:rPr>
              <a:t>If you Google:</a:t>
            </a:r>
          </a:p>
          <a:p>
            <a:pPr algn="ctr"/>
            <a:r>
              <a:rPr lang="en-US" sz="3600" dirty="0" smtClean="0">
                <a:solidFill>
                  <a:srgbClr val="FFFF00"/>
                </a:solidFill>
                <a:latin typeface="Calibri" pitchFamily="34" charset="0"/>
              </a:rPr>
              <a:t>‘Ecosystem based fisheries management’</a:t>
            </a:r>
            <a:endParaRPr lang="en-US" sz="3600" dirty="0">
              <a:solidFill>
                <a:srgbClr val="FFFF00"/>
              </a:solidFill>
              <a:latin typeface="Calibri" pitchFamily="34" charset="0"/>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72441"/>
            <a:ext cx="4133131"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17884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935" y="2149804"/>
            <a:ext cx="4119589" cy="35634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162801" y="3423684"/>
            <a:ext cx="1981199" cy="1015663"/>
          </a:xfrm>
          <a:prstGeom prst="rect">
            <a:avLst/>
          </a:prstGeom>
        </p:spPr>
        <p:txBody>
          <a:bodyPr wrap="square">
            <a:spAutoFit/>
          </a:bodyPr>
          <a:lstStyle/>
          <a:p>
            <a:r>
              <a:rPr lang="en-US" sz="2000" dirty="0">
                <a:latin typeface="Calibri" pitchFamily="34" charset="0"/>
              </a:rPr>
              <a:t>Fair amount </a:t>
            </a:r>
            <a:r>
              <a:rPr lang="en-US" sz="2000" dirty="0" smtClean="0">
                <a:latin typeface="Calibri" pitchFamily="34" charset="0"/>
              </a:rPr>
              <a:t>of consultation and data collection</a:t>
            </a:r>
            <a:endParaRPr lang="en-US" sz="2000" dirty="0">
              <a:latin typeface="Calibri" pitchFamily="34" charset="0"/>
            </a:endParaRPr>
          </a:p>
        </p:txBody>
      </p:sp>
      <p:sp>
        <p:nvSpPr>
          <p:cNvPr id="4" name="Rectangle 3"/>
          <p:cNvSpPr/>
          <p:nvPr/>
        </p:nvSpPr>
        <p:spPr>
          <a:xfrm>
            <a:off x="304800" y="2779455"/>
            <a:ext cx="2438400" cy="2554545"/>
          </a:xfrm>
          <a:prstGeom prst="rect">
            <a:avLst/>
          </a:prstGeom>
        </p:spPr>
        <p:txBody>
          <a:bodyPr wrap="square">
            <a:spAutoFit/>
          </a:bodyPr>
          <a:lstStyle/>
          <a:p>
            <a:r>
              <a:rPr lang="en-US" sz="2000" dirty="0" smtClean="0">
                <a:latin typeface="Calibri" pitchFamily="34" charset="0"/>
              </a:rPr>
              <a:t>Unclear objectives, minimal scientific evaluation</a:t>
            </a:r>
          </a:p>
          <a:p>
            <a:endParaRPr lang="en-US" sz="2000" dirty="0">
              <a:latin typeface="Calibri" pitchFamily="34" charset="0"/>
            </a:endParaRPr>
          </a:p>
          <a:p>
            <a:r>
              <a:rPr lang="en-US" sz="2000" dirty="0" smtClean="0">
                <a:latin typeface="Calibri" pitchFamily="34" charset="0"/>
              </a:rPr>
              <a:t>Highlights the need for parallel activity amongst managers and scientists</a:t>
            </a:r>
          </a:p>
        </p:txBody>
      </p:sp>
      <p:sp>
        <p:nvSpPr>
          <p:cNvPr id="7" name="TextBox 6"/>
          <p:cNvSpPr txBox="1"/>
          <p:nvPr/>
        </p:nvSpPr>
        <p:spPr>
          <a:xfrm>
            <a:off x="82537" y="115669"/>
            <a:ext cx="8985264" cy="646331"/>
          </a:xfrm>
          <a:prstGeom prst="rect">
            <a:avLst/>
          </a:prstGeom>
          <a:noFill/>
        </p:spPr>
        <p:txBody>
          <a:bodyPr wrap="square" rtlCol="0">
            <a:spAutoFit/>
          </a:bodyPr>
          <a:lstStyle/>
          <a:p>
            <a:pPr algn="ctr"/>
            <a:r>
              <a:rPr lang="en-US" sz="3600" dirty="0" smtClean="0">
                <a:solidFill>
                  <a:srgbClr val="FFFF00"/>
                </a:solidFill>
                <a:latin typeface="Calibri" pitchFamily="34" charset="0"/>
              </a:rPr>
              <a:t>Building the management/scientific system</a:t>
            </a:r>
            <a:endParaRPr lang="en-US" sz="3600" dirty="0">
              <a:solidFill>
                <a:srgbClr val="FFFF00"/>
              </a:solidFill>
              <a:latin typeface="Calibri" pitchFamily="34" charset="0"/>
            </a:endParaRPr>
          </a:p>
        </p:txBody>
      </p:sp>
      <p:sp>
        <p:nvSpPr>
          <p:cNvPr id="12" name="TextBox 11"/>
          <p:cNvSpPr txBox="1"/>
          <p:nvPr/>
        </p:nvSpPr>
        <p:spPr>
          <a:xfrm>
            <a:off x="82536" y="5921514"/>
            <a:ext cx="4946664" cy="707886"/>
          </a:xfrm>
          <a:prstGeom prst="rect">
            <a:avLst/>
          </a:prstGeom>
          <a:noFill/>
        </p:spPr>
        <p:txBody>
          <a:bodyPr wrap="square" rtlCol="0">
            <a:spAutoFit/>
          </a:bodyPr>
          <a:lstStyle/>
          <a:p>
            <a:pPr marL="342900" indent="-342900">
              <a:buFont typeface="Arial" pitchFamily="34" charset="0"/>
              <a:buChar char="•"/>
            </a:pPr>
            <a:r>
              <a:rPr lang="en-US" sz="2000" u="sng" dirty="0" smtClean="0">
                <a:latin typeface="Calibri" pitchFamily="34" charset="0"/>
              </a:rPr>
              <a:t>Key o</a:t>
            </a:r>
            <a:r>
              <a:rPr lang="en-US" sz="2000" u="sng" dirty="0" smtClean="0">
                <a:latin typeface="Calibri" pitchFamily="34" charset="0"/>
              </a:rPr>
              <a:t>bjectives </a:t>
            </a:r>
            <a:r>
              <a:rPr lang="en-US" sz="2000" dirty="0" smtClean="0">
                <a:latin typeface="Calibri" pitchFamily="34" charset="0"/>
              </a:rPr>
              <a:t>need to be detailed; limits of data/science must be articulated </a:t>
            </a:r>
            <a:endParaRPr lang="en-US" sz="2000" dirty="0">
              <a:latin typeface="Calibri"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990600"/>
            <a:ext cx="4174524" cy="101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01868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54" y="76199"/>
            <a:ext cx="9151545" cy="646331"/>
          </a:xfrm>
          <a:prstGeom prst="rect">
            <a:avLst/>
          </a:prstGeom>
          <a:noFill/>
        </p:spPr>
        <p:txBody>
          <a:bodyPr wrap="square" rtlCol="0">
            <a:spAutoFit/>
          </a:bodyPr>
          <a:lstStyle/>
          <a:p>
            <a:pPr algn="ctr"/>
            <a:r>
              <a:rPr lang="en-US" sz="3600" dirty="0" smtClean="0">
                <a:solidFill>
                  <a:srgbClr val="FFFF00"/>
                </a:solidFill>
              </a:rPr>
              <a:t>Management strategies</a:t>
            </a:r>
            <a:endParaRPr lang="en-US" sz="3600" dirty="0">
              <a:solidFill>
                <a:srgbClr val="FFFF00"/>
              </a:solidFill>
            </a:endParaRPr>
          </a:p>
        </p:txBody>
      </p:sp>
      <p:sp>
        <p:nvSpPr>
          <p:cNvPr id="3" name="Down Arrow 2"/>
          <p:cNvSpPr/>
          <p:nvPr/>
        </p:nvSpPr>
        <p:spPr>
          <a:xfrm>
            <a:off x="609600" y="914400"/>
            <a:ext cx="381000" cy="5061466"/>
          </a:xfrm>
          <a:prstGeom prst="downArrow">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90600" y="905470"/>
            <a:ext cx="8000999" cy="646331"/>
          </a:xfrm>
          <a:prstGeom prst="rect">
            <a:avLst/>
          </a:prstGeom>
          <a:noFill/>
        </p:spPr>
        <p:txBody>
          <a:bodyPr wrap="square" rtlCol="0">
            <a:spAutoFit/>
          </a:bodyPr>
          <a:lstStyle/>
          <a:p>
            <a:r>
              <a:rPr lang="en-US" u="sng" dirty="0" smtClean="0">
                <a:latin typeface="Calibri" pitchFamily="34" charset="0"/>
              </a:rPr>
              <a:t>Ecosystem management (EM): </a:t>
            </a:r>
            <a:r>
              <a:rPr lang="en-US" dirty="0" smtClean="0">
                <a:latin typeface="Calibri" pitchFamily="34" charset="0"/>
              </a:rPr>
              <a:t>catch all phrase; generally holistic management; 	technically infeasible (managing humans).  </a:t>
            </a:r>
            <a:endParaRPr lang="en-US" dirty="0">
              <a:latin typeface="Calibri" pitchFamily="34" charset="0"/>
            </a:endParaRPr>
          </a:p>
        </p:txBody>
      </p:sp>
      <p:grpSp>
        <p:nvGrpSpPr>
          <p:cNvPr id="10" name="Group 9"/>
          <p:cNvGrpSpPr/>
          <p:nvPr/>
        </p:nvGrpSpPr>
        <p:grpSpPr>
          <a:xfrm>
            <a:off x="990600" y="1667470"/>
            <a:ext cx="8000999" cy="2066330"/>
            <a:chOff x="990600" y="1667470"/>
            <a:chExt cx="8000999" cy="2066330"/>
          </a:xfrm>
        </p:grpSpPr>
        <p:sp>
          <p:nvSpPr>
            <p:cNvPr id="5" name="TextBox 4"/>
            <p:cNvSpPr txBox="1"/>
            <p:nvPr/>
          </p:nvSpPr>
          <p:spPr>
            <a:xfrm>
              <a:off x="990600" y="1667470"/>
              <a:ext cx="8000999" cy="923330"/>
            </a:xfrm>
            <a:prstGeom prst="rect">
              <a:avLst/>
            </a:prstGeom>
            <a:noFill/>
          </p:spPr>
          <p:txBody>
            <a:bodyPr wrap="square" rtlCol="0">
              <a:spAutoFit/>
            </a:bodyPr>
            <a:lstStyle/>
            <a:p>
              <a:r>
                <a:rPr lang="en-US" u="sng" dirty="0" smtClean="0">
                  <a:latin typeface="Calibri" pitchFamily="34" charset="0"/>
                </a:rPr>
                <a:t>Ecosystem-based management (EBM): </a:t>
              </a:r>
              <a:r>
                <a:rPr lang="en-US" dirty="0" smtClean="0">
                  <a:latin typeface="Calibri" pitchFamily="34" charset="0"/>
                </a:rPr>
                <a:t>resource sector focused, holistic, integrated</a:t>
              </a:r>
            </a:p>
            <a:p>
              <a:r>
                <a:rPr lang="en-US" dirty="0">
                  <a:latin typeface="Calibri" pitchFamily="34" charset="0"/>
                </a:rPr>
                <a:t> </a:t>
              </a:r>
              <a:r>
                <a:rPr lang="en-US" dirty="0" smtClean="0">
                  <a:latin typeface="Calibri" pitchFamily="34" charset="0"/>
                </a:rPr>
                <a:t>                accounting for key factors &amp; processes from ecosystem perspective.  Start 	with ecosystem and work down to management sectors.</a:t>
              </a:r>
              <a:endParaRPr lang="en-US" dirty="0">
                <a:latin typeface="Calibri" pitchFamily="34" charset="0"/>
              </a:endParaRPr>
            </a:p>
          </p:txBody>
        </p:sp>
        <p:sp>
          <p:nvSpPr>
            <p:cNvPr id="6" name="TextBox 5"/>
            <p:cNvSpPr txBox="1"/>
            <p:nvPr/>
          </p:nvSpPr>
          <p:spPr>
            <a:xfrm>
              <a:off x="990600" y="2810470"/>
              <a:ext cx="8000999" cy="923330"/>
            </a:xfrm>
            <a:prstGeom prst="rect">
              <a:avLst/>
            </a:prstGeom>
            <a:noFill/>
          </p:spPr>
          <p:txBody>
            <a:bodyPr wrap="square" rtlCol="0">
              <a:spAutoFit/>
            </a:bodyPr>
            <a:lstStyle/>
            <a:p>
              <a:r>
                <a:rPr lang="en-US" u="sng" dirty="0" smtClean="0">
                  <a:latin typeface="Calibri" pitchFamily="34" charset="0"/>
                </a:rPr>
                <a:t>Ecosystem approaches to management (EAM): </a:t>
              </a:r>
              <a:r>
                <a:rPr lang="en-US" dirty="0" smtClean="0">
                  <a:latin typeface="Calibri" pitchFamily="34" charset="0"/>
                </a:rPr>
                <a:t>within sector management cognizant</a:t>
              </a:r>
            </a:p>
            <a:p>
              <a:r>
                <a:rPr lang="en-US" dirty="0">
                  <a:latin typeface="Calibri" pitchFamily="34" charset="0"/>
                </a:rPr>
                <a:t>	</a:t>
              </a:r>
              <a:r>
                <a:rPr lang="en-US" dirty="0" smtClean="0">
                  <a:latin typeface="Calibri" pitchFamily="34" charset="0"/>
                </a:rPr>
                <a:t>of effects on other sectors.  Start with sectors and work up to include 	factors associated with other sectors.</a:t>
              </a:r>
              <a:endParaRPr lang="en-US" dirty="0">
                <a:latin typeface="Calibri" pitchFamily="34" charset="0"/>
              </a:endParaRPr>
            </a:p>
          </p:txBody>
        </p:sp>
        <p:sp>
          <p:nvSpPr>
            <p:cNvPr id="7" name="Up-Down Arrow 6"/>
            <p:cNvSpPr/>
            <p:nvPr/>
          </p:nvSpPr>
          <p:spPr>
            <a:xfrm>
              <a:off x="1447800" y="2129135"/>
              <a:ext cx="152400" cy="614065"/>
            </a:xfrm>
            <a:prstGeom prst="upDownArrow">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3754" y="6581001"/>
            <a:ext cx="784189" cy="276999"/>
          </a:xfrm>
          <a:prstGeom prst="rect">
            <a:avLst/>
          </a:prstGeom>
          <a:noFill/>
        </p:spPr>
        <p:txBody>
          <a:bodyPr wrap="none" rtlCol="0">
            <a:spAutoFit/>
          </a:bodyPr>
          <a:lstStyle/>
          <a:p>
            <a:r>
              <a:rPr lang="en-US" sz="1200" dirty="0" smtClean="0">
                <a:latin typeface="Calibri" pitchFamily="34" charset="0"/>
              </a:rPr>
              <a:t>Link 2010</a:t>
            </a:r>
            <a:endParaRPr lang="en-US" sz="1200" dirty="0">
              <a:latin typeface="Calibri" pitchFamily="34" charset="0"/>
            </a:endParaRPr>
          </a:p>
        </p:txBody>
      </p:sp>
      <p:grpSp>
        <p:nvGrpSpPr>
          <p:cNvPr id="12" name="Group 11"/>
          <p:cNvGrpSpPr/>
          <p:nvPr/>
        </p:nvGrpSpPr>
        <p:grpSpPr>
          <a:xfrm>
            <a:off x="990600" y="3886200"/>
            <a:ext cx="8000999" cy="2286000"/>
            <a:chOff x="990600" y="3886200"/>
            <a:chExt cx="8000999" cy="2286000"/>
          </a:xfrm>
        </p:grpSpPr>
        <p:sp>
          <p:nvSpPr>
            <p:cNvPr id="8" name="TextBox 7"/>
            <p:cNvSpPr txBox="1"/>
            <p:nvPr/>
          </p:nvSpPr>
          <p:spPr>
            <a:xfrm>
              <a:off x="990600" y="3886200"/>
              <a:ext cx="8000999" cy="1200329"/>
            </a:xfrm>
            <a:prstGeom prst="rect">
              <a:avLst/>
            </a:prstGeom>
            <a:noFill/>
          </p:spPr>
          <p:txBody>
            <a:bodyPr wrap="square" rtlCol="0">
              <a:spAutoFit/>
            </a:bodyPr>
            <a:lstStyle/>
            <a:p>
              <a:r>
                <a:rPr lang="en-US" i="1" u="sng" dirty="0" smtClean="0">
                  <a:latin typeface="Calibri" pitchFamily="34" charset="0"/>
                </a:rPr>
                <a:t>Ecosystem approaches to fisheries management (EAFM): </a:t>
              </a:r>
              <a:r>
                <a:rPr lang="en-US" i="1" dirty="0" smtClean="0">
                  <a:latin typeface="Calibri" pitchFamily="34" charset="0"/>
                </a:rPr>
                <a:t>within sector single-	species management cognizant of effects on other fisheries, effects of 	other fisheries on sectors, effects of fisheries on ecosystem.  Start with 	single stock and work up to include as many factors as possible.</a:t>
              </a:r>
              <a:endParaRPr lang="en-US" i="1" dirty="0">
                <a:latin typeface="Calibri" pitchFamily="34" charset="0"/>
              </a:endParaRPr>
            </a:p>
          </p:txBody>
        </p:sp>
        <p:sp>
          <p:nvSpPr>
            <p:cNvPr id="9" name="TextBox 8"/>
            <p:cNvSpPr txBox="1"/>
            <p:nvPr/>
          </p:nvSpPr>
          <p:spPr>
            <a:xfrm>
              <a:off x="990600" y="5248870"/>
              <a:ext cx="8000999" cy="923330"/>
            </a:xfrm>
            <a:prstGeom prst="rect">
              <a:avLst/>
            </a:prstGeom>
            <a:noFill/>
          </p:spPr>
          <p:txBody>
            <a:bodyPr wrap="square" rtlCol="0">
              <a:spAutoFit/>
            </a:bodyPr>
            <a:lstStyle/>
            <a:p>
              <a:r>
                <a:rPr lang="en-US" i="1" u="sng" dirty="0" smtClean="0">
                  <a:latin typeface="Calibri" pitchFamily="34" charset="0"/>
                </a:rPr>
                <a:t>Ecosystem-based fisheries management (EBFM): </a:t>
              </a:r>
              <a:r>
                <a:rPr lang="en-US" i="1" dirty="0" smtClean="0">
                  <a:latin typeface="Calibri" pitchFamily="34" charset="0"/>
                </a:rPr>
                <a:t>holistic management of fisheries; 	implies integration beyond fisheries.  Start with ecosystem and address 	interactions among species and with environment.</a:t>
              </a:r>
              <a:endParaRPr lang="en-US" i="1" dirty="0">
                <a:latin typeface="Calibri" pitchFamily="34" charset="0"/>
              </a:endParaRPr>
            </a:p>
          </p:txBody>
        </p:sp>
        <p:sp>
          <p:nvSpPr>
            <p:cNvPr id="13" name="Up-Down Arrow 12"/>
            <p:cNvSpPr/>
            <p:nvPr/>
          </p:nvSpPr>
          <p:spPr>
            <a:xfrm>
              <a:off x="1447800" y="4491335"/>
              <a:ext cx="152400" cy="614065"/>
            </a:xfrm>
            <a:prstGeom prst="upDownArrow">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rot="16200000">
            <a:off x="-1178211" y="3214300"/>
            <a:ext cx="2970493" cy="461665"/>
          </a:xfrm>
          <a:prstGeom prst="rect">
            <a:avLst/>
          </a:prstGeom>
          <a:noFill/>
        </p:spPr>
        <p:txBody>
          <a:bodyPr wrap="none" rtlCol="0">
            <a:spAutoFit/>
          </a:bodyPr>
          <a:lstStyle/>
          <a:p>
            <a:r>
              <a:rPr lang="en-US" sz="2400" dirty="0" smtClean="0">
                <a:latin typeface="Calibri" pitchFamily="34" charset="0"/>
              </a:rPr>
              <a:t>Management gradient</a:t>
            </a:r>
            <a:endParaRPr lang="en-US" sz="2400" dirty="0">
              <a:latin typeface="Calibri" pitchFamily="34" charset="0"/>
            </a:endParaRPr>
          </a:p>
        </p:txBody>
      </p:sp>
    </p:spTree>
    <p:extLst>
      <p:ext uri="{BB962C8B-B14F-4D97-AF65-F5344CB8AC3E}">
        <p14:creationId xmlns:p14="http://schemas.microsoft.com/office/powerpoint/2010/main" val="35840429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6" y="134033"/>
            <a:ext cx="9151545" cy="646331"/>
          </a:xfrm>
          <a:prstGeom prst="rect">
            <a:avLst/>
          </a:prstGeom>
          <a:noFill/>
        </p:spPr>
        <p:txBody>
          <a:bodyPr wrap="square" rtlCol="0">
            <a:spAutoFit/>
          </a:bodyPr>
          <a:lstStyle/>
          <a:p>
            <a:pPr algn="ctr"/>
            <a:r>
              <a:rPr lang="en-US" sz="3600" dirty="0" smtClean="0">
                <a:solidFill>
                  <a:srgbClr val="FFFF00"/>
                </a:solidFill>
              </a:rPr>
              <a:t>Data/modeling </a:t>
            </a:r>
            <a:r>
              <a:rPr lang="en-US" sz="3600" dirty="0" smtClean="0">
                <a:solidFill>
                  <a:srgbClr val="FFFF00"/>
                </a:solidFill>
              </a:rPr>
              <a:t>strategies</a:t>
            </a:r>
            <a:endParaRPr lang="en-US" sz="3600" dirty="0">
              <a:solidFill>
                <a:srgbClr val="FFFF00"/>
              </a:solidFill>
            </a:endParaRPr>
          </a:p>
        </p:txBody>
      </p:sp>
      <p:sp>
        <p:nvSpPr>
          <p:cNvPr id="11" name="AutoShape 4" descr="data:image/jpeg;base64,/9j/4AAQSkZJRgABAQAAAQABAAD/2wCEAAkGBhMSERUUExQWFBUVGBYXFxgWGBUbGxgYHRgaHBgdFxkYHCYeGBwkHBgcHy8gIycpLS0tFiAxNTAqNSYrLCkBCQoKDgwOGg8PGi0kHyQsLCwsLCwsLCwsLCwsLCwpLCwsLCwsLywsLCwsLCwsLCwsLCwsLCwsLCwsLCwsLCwsLP/AABEIAIwBZwMBIgACEQEDEQH/xAAbAAEAAgMBAQAAAAAAAAAAAAAABAUCAwYBB//EAEEQAAEDAgMFBgIIBAQHAQAAAAEAAhEDIQQSMQUiQVFhBhMycYGRQqEUUmJyscHR8AcjguEzktLxFSRDU2Oiwhb/xAAZAQEBAQEBAQAAAAAAAAAAAAAAAQIDBAX/xAAmEQEBAAIABgIDAAMBAAAAAAAAAQIRAxIhMUFRE2EigfBScZEy/9oADAMBAAIRAxEAPwD7iiIgIiICIiAiIgIiICIiAiIgIiICIqvtH2ipYKg6tWNh4WiMz3cGsB1JTsTqtF4HgzfTXp5rgdsfxNb9Da6gCK9QNGUtO4T4ozCHReD6rm+zXajG4Zrsz2PY5xeRUaS4uOsOBEcNZ97LleLNus4WVm32NFy3Yjte3F03d48Cu1zi6mcoLWzDS0alnW95BK6ldJZZuOdll1RERVBERAREQEREBERAREQEREBERAREQEREBERAREQEREBERAREQEREBERAREQEREBEVV2i7R08HSzv3nOOWmweJ74JDRysJJ0Aupbok2sMTiW02l7yGtaJJK+VdoKv06v31X/Cpz3TDwHF0cSbfJXm3duOxWRmUsYAHOaSJLjoDHDp1Cq+7kgcr/3PQcPdcsrvo3Px6qungQS6rVGQXIaToOp4cPOwWH0R1WHHdZFhYDzj9ge821agH2Pgb/7O5u6DgPVeMwheTJtFxwA+10WZi38jn67KhLe5huQgtiRJBHq4WEnQ8AvrfZ/tK3EgNLHUqwbmfSdfLwnMLQeGhMG1l81xu0hJbh2lx0dUg2+6fzUzsdjjh8VN3CtFN8mGgh0h2Y2JFxAnU3TG8t6NZTmnV9XREXoecWNSoGiSQAOJsFVbZ7Rsobo36hsGjn1jT96Lk8XtZ1d0PcXn/t0/C3zdoD5Seqmx2uJ2xTZInM4fC259eA9VVYnbNR9mnJ93X3I/Jc7SxIG4N4/9unZo++86lb24qTHjP1KfhH3ncf3ZTmZ26jZG18+487/A/W/v0VsuJY+eInpw8v1XTbK2iHtgneFjPHqtLKsEREUREQEREBERAREQEREBFAxO3aFMw6q0HkDJ9myVOa6RIQeoiICIiAiIgIiICIiAiwrV2saXPcGtFyXEADzJ0XAbd/jJhqbu7wjDi6h4ttTn71y7+kHzWcspj3axxuXSPoSg7R25h8OJrVqdIfbc0fiV8pxW0Nq42DVr/RaTzAp0Q5riDB1ALpg8xxsIKgM/h2GumnSNZxJ36jsly1/ikS45spnzXG8f/Gbdpwdf+q+hYr+LWzWHKKzqpPClTqO+cR81V7S/jGxglmFqHSDUcxgM6Wkuv5c1yeL2G4Z+8rUMPmzAU6ETO+ACTe5y26jVRcM2kC52Fw5rmMwLr5gAXtmbTGYGOIXG8bO9nScLhrKv/GrGuBNOjRaDpu1ah48czQfZUjdrY5zs3d5nguAL5mXOGYiXWJJAVw3AbQEAU6LABq4k7oAbcAalr79el0qdmMRUgVcWGZg0ODbb+ZweZ5F2V3sudvFvd0k4U7RWfT9oz3ga0G5McQQ7h/T6QVkK+0wSctNoflDrCCDEX8iFa1OywcQWYmo2JdZ33X38jIj7y11OyNofXeQA5sTF4Im1/E0eUjms7y9r+HpXUsXtIgNzU75bQPizaX5hYnHbRc3LDcrspiAM0tJE3nUKypdjsOHSKj91xJhx6OBtpq4f0kJ/+Sa0iK1XdgwHnRtQyPSfaOK1Lfafh6QMNtXGsECnSykMcSR8JtMzYTYLW/bWM0dRpl2/MtmCOQJsQFZf/lAA4DE1gXNcwHMDEOzMgEfF+q3Ds+9pLjiKpdmFQZog525SDbgYnktfn7T8PTfsD+KNXDtyVMMajbOzNJzb3PNIPyW3bH8VqlXca12FpXzPALnkAiYIjKLnS/UKvw/Z3FNpmK4c4MdTGZvxMJLCese8IaWMa6SyhUaXB5gObuvEO1mb9VqZcTWtsXDh7e4PGUKuYtqlxBDSLh5LtAZs0E8BKtWOs1pIgizKV5+8R+fsudY6prUwjd3upgtmQ8h3yWuhVp05A73D5mwSDo3vrjMPDqDa61M7PDnlwZe1dLWqhu64wdO7Zz+0efT5LYMQYyu9KdO3lnddc1hcU5oy08S2C4zIGexh4L9QA3e91LG06rTDaX8oZpNNwL3AHUl2k8hC1OJHO8HLw6OjUPhEmP8Ap0bD+t5/VT6GIdqILgdGXDfNxtK5On2gYIa9rqeti12Rv3iLvOmgi6s6eOD2tILXtjVz4b/kZ04LrjnL2c7jZ3fRNlbXbWESM48Q/RWC+c4PFRDmv8OmVoYwH1ufJdjsPa7qwOZhEfGAQ13lN10lSVaoiKqIiICIiAvHOAEkwBqSqjbHaelQkTnqaZW8CdMx4eWvRcBtnaNXEkurPBYDZkkUWcg4C9Z3S4lYufiNa9ur2n2/piRhwKpBymo45aTTyza1D0YD5hc/jtoVapBr1jlPwmabD92kDmf/AFuPkqWjitS3dAEd7UiQP/GzRvkApuFDW7whs61a05j9xup+Sa33TfpPoCcoY3KMzYLgASZ4NERK+j0Ww0A6gD8FxXZqm1+Jb4nZA55c+0nwiBw8XILuFqIIiKgiIgIiICKu2r2hw+GA76q1pOjdXO+60XPsuJ29/FGsAfouFMD46pv0IY38yFi5yNTG3s+h4jEsptLnuaxoElziAAOpNguE7VfxVbRZ/wApSOIJsKjpbRB+9q8+Qi2oXDYXttRr72NqufVDpy1LMHIMYN0ecT1UrbddtZoaxm6bAwYsDZsdbTHBcsuL03HTHh6uq5TE7Rxe0qo+k1nVb5spOWm24G6xoi02mT1X07Yew8Ng8OCxoLvic52rpNw4iYAIiOfBcNR2L3dQEVHW+pTjLwMOLrm8cPkrfDVqbaQbNUhpJPgBaCYuQ42tqY1F1w3fL0WdNRd4jaVSq0z/AC7tIJMHW3CwBB8OsEHVQcQ0T/MxhAJju2OaHC8mLTMMIvzPMLF2JwdJwJp1HuzEwW1HnXQm8GJMC29xU/AYl1SDTwZBNnOqbsw2L5hN4J5jrCSMf6VGGbhGgdxgn1bw2q5jiS7QOJffxUmuk6gnkrOnVxJJDMO2k0ZXEvcYDTvOs0QYa9zesN0W2vh8TmJrYinhWBoOVkGBEzJgSCyfORoVpZicKHBpxNSqCQHNBLhYOpuBABtdgINoAnmd/TO0tuArsOV+LYIDbZGSYc5rpJNhDmDyaOajnYOHIAq4p9RwILnF7RJgSCGiG2YNI/Fa8Pi8GGgnvKksYCXNI1HdvkgCHZoJ5W6LW/H4SpYUK9SQXgBtbeO/AzHiQCL8SORU6eoT+6N7dj4IeGqQ4EuBFV0kZausmDqeHFaq+xcNldnxLy0AzL26FlNrrgSCS0OkaEWsVkNo4YMkYSqYBsaTifAakbx+IOLZ0kLKttPCgkDCvBdEfyjvSzO23Tu8vmn/AA6/bXh9lbPbBDtAWy6pUAIPeMvJ5uj+pSaezsC4iHTvOcAKjvibkqRvcP763WDNr0DvNwr3AZHgCkBu1DPGPCZJSpjcN4Dh3gjvKQmmblo7wEEahwBHWFe3o6/bN2xsGBJyuIDPE46stE5tcptxXrNgYYZR3jhkzUxFV12P3hN739pWLRhXTuvBzuvkqWc6mHg+YAgHgZCzofQmgOmA99NozZxJcJaL8SSr+om77rBvZ8kBzMRUEMpkXabsJnhe0zzBWT9kYpm6yox4HfN3hBA8TBbgPwjVe0aFF0GniJtUcBmaZOfK4niQ0214QVufgK7GxTqyQOPEhoI1kAQSPTVXp6Tm+0P6ZWZevQkGoyXU96A5okkAT42g+SjVtu4cthzHgkVyGhpzZg8SAIk9Okq5zYlriSGPGdsAWs1ut4tBmLmxWk4uq3L3lAmzhIuZd5TBI/fBXRv+2patDCvf/hkb1VklhAzOp5hJ6i3p0WlmwsK8/wAmsaeZ1N268gXp2GUmDOX5ro620GTvMIvV1HIQTBA0NlGz4XKC5rRl7t4lukCJBbpfiOfVNT2vNftSO2JiGhuWqKjTkBzjm25kc4g+Sru5qtLXPotDwWw6nwLnPFxym1+S6OpszDAFrDFg0Br3AA03Z2QJtrw4Ba3bJcM2Wu87tQNmDvZs7PWJhc7w/SzOeUfs92uw9F4+lU6lQCHNebZdJzMMSQf9l9Fwf8QcBU0xDGnk85SOHH2Xz7F4CrvQ1lUDPrumLOEddVAxuzcOC7vKb6Rl3wkizhG822phWZ54M8mN7Ps1DbNB/grUnfdew/gVKa8HQgr4O/ZGG3gHmQXi2ad1wcbxre6UMBTbJpYtzYcGmHEa1S2DfmI+S3819M/H9vvSxLwNSF8M/wCH13AD6ZVuCBFV0k5Xfa5tPqvXdnKjh/jl5MgZjMyA4G7uQLU+e+j4/t9dx3avC0rGs1zvqsIc72bp6rndo9oqmKAbRcabNXhhaXkT4c2gJ5izbmdFxGG7OPaJbUpw48Gji4ETfgDl+autlUH0ntLnsdENIY3LJ3Ab5iSbgxHxHkk4ly6WJcZO1aNoYR7Sd2GtBJaSGMEjWo83aPsjfdq7gBBBzQXuDj8JcMrY5UqYu5o56FdPt9oifCG6EgCOZmqQ1p65XFcuSO8Ba6TF+7BcT51Ha+ghOXlz6Nb5sEk0ohxIaYs6oAXD7lPQeymYMSczWlzuNSpr6DgPZRqFJ/CkGE/FUMn5qbQoPMNLyXEwIt5adV6fDg7PsfQPdue4yXOgGIsOHvK6BaMDhRTptYPhAHrx+a3qRRERUERcB/ERuNqgHCvFTDAObWZRcW1M0kHeaZgfV6XWc8uWbXGbulp2h/iNhsMXMaTXqt1bT8LT/wCSod1vlM9FwW1P4j43Ey2m5mHaY/wycxn7br8OTdQoGzuzbazWkPPdtAAECRbRwGnmNVdYfYGFDRNPPrvAkT5EaQvLcs+JO+o7yYY/bh9q0atOpUdldXyMYc5cSXlwkucZzEC9uhVp2W2pnxNH+R3NItf3gkkQGO3nB1tQItaYXT4jsXSdLqb3UyNIcYI1i+qz2Z2aLAcwJECS6bwdD0+yFy5c8cvGnW58O4+doux9iUg3N3bQTEnK2TMOuYni0+hCxdsljagcwFsXibcN0tdzvf7McV0BwsNMxI58yTP46dIUQiSBxOWZj6wnobuPst54/jtzxy3kgYFragJaJOb4dTlyEgA2AmxbxueKlYbY4Djbg5o1A8RAEcriTN4Ehe4Bhp05G8BmJMWEy8STyJAjkrOTmcDYDWD4SDeOcw4zpYBdscds5ZaqJQLqb3spQ5opsLhujxZhkbJk5SHRyzEclg/Z+LqnO7EZRBkMaBpBcCXGc05uA8TlLFF1WMxLaQad2Gy6QDJJExroQttDCh9MFpLGnMAAYO6N2SbklvFXl6udyVbOy+GYS6sTVN5NUlwgyDd1tDPqpbNvYanakwOIkkU2E3ETMDmxw66LedkUGXfvxHiJPAj4rXBj1K9O16Y/w2A8MxsOPHiYMqZZTDvZFm8lfie0babJdSfDQLd2SSO8tDec/KCVLft8glraFVxDhG6BMh1QEEmIkFvmVIdtKRfeiPC0NFtLuufZZHFn6pM8BF5Fzc87LPPvyupPCCO0Tg3M7D1dAQMoMxBgAGZOZzY+wvau22tJmlVcGmLU3GQ1hcCOcglojUtUvFbTywe7e4ZnNlrZs1kF1jMXsebVqobapZspBBc6Q0sdb+UHkG0NMb0TrI1W/wBs/pqp7apmGhtQmWU/A8ZXObnaTawiATztqsX9oKZg5amnewab5DS7u4iJmTJ+qLlTKW3aDgzebvNpubNpaTA15nRYv23hyA4PB/xYiS45Dv5QLmMpBWt/aa+mint9hIa5tRkkAF1NwBMuYPcjNfoVjg9uYaqG5XCCGO3gW2zlgMOAgl4txlSnbdpaw5wBvDHWgB5FujgPVYVsXhi4tflBbJOYEeFwJcJHCRfmsXKe119VpqYDDvaZZTu14JGUGC/fEjnqeq9rbKpkyH1GnvBVOV7vEwAARMAOaII9UqbGwjid1nxtIB+s7M8EA8ZDittbYVA5iMzSc92PcPE0Am1pICl/RL9oeG2NUZljFvcGikN8NMhjXZj/AFBwk/ZW6rgMUGOy1qZPdtDZZ8ebxG+mWwHBbX7FJc7LXqQ7uwAS0iGtMxItIInqAtH/AAAmxxVd2g8TG8KYJ3W62n1dztm21rTVWq4ykHFzGVx/NsyzoDmhgbNiSbnzWGN21R3++ovaP5mtIulrXMg7oPOw115KYzC4mmTlf3zS4Eh9nAGoSYc2xAG6BHwrU7a9XK4uw1QQHG2S/wDMkRB1I3vJWXXdLPSNiMTgXF0nIZfJaHtgsIzkkDgwgA9LLA4TC3LcQNwmxcwgFoBa0yJBynNrxW+tt1suzUajcpqwchPDxCL9AvMRWwlbMHsYSS6z2ccguSRcAceR6Kc0vpdX7Qa2yy1x7rEG2awIi0PuJiTJAHXqtxZiWg7rKo4iQCdwumbC4gebVOf2dw7pinTGYzpE525JMfdjyWl/Zai4GGuAIMZajgd5uURBtAb+BV1fCc08oYxdfMB9GNyBILYmcro1toPMhaBVktnDHeAk5RBzPJE7vEgyDpfRWI7OOBblr12tDnOy5mmQ6oHwSRMBsRHlwWl2xarRDcTXzSHCcpggkhvhiCSW+aaq7n9tWihTgH6GSTlNmRMlxGgtIcRGvFe08Hh8rf8Aly2zbhhBghzBaAYJOnGCrNmwqgqBzcTXgCk2DBByyTbLqXQ0wlHZdfLH0ozlpgHI2W5XFxJMQb7qxy1rm+0MNw53u50kjdMiWg/iw+4U6lQY9wyUSCCd4hoiHCIabmwbP917SweJHirg3kbrQRvPdBOkCcptxU/A4J9s5DhyBB4NIm8Tp7dFrGWsWou0qt9GgkaDuZ9M7GlU9dzyR/jjyLD7ZVe7UrkghoL4mWtdDm8s1KpM+YXPNa17ZDGuI6Gm8e0Qu17xJ2S8Kac71PEnTUmJ9IK6DszRa/Eshpa1oc6HB0kjSCT1mOi5nC4hrXQ59elyk5m/MK/2dWeHNex7agBnS/u39F0jFfREWLHggEaG6yVBERAXyyr2P+iYyq4Ddq1HVGOl7ScxzFudkQQSbHhC+prXXoNe0tcAQeBUs2u3z+rs9s5wH03faOYer+Pr7rGpsZtaXNmlW+JzDGfqeDvVdNjdh1GS6i6R9R1/bn+9VUiZkAMeDdrpAnz4eS5XDrtZaqaWBq03ZXuDom8ZXW5xZwPkNVfUHEtHPh09T+SjY2nU8WX2vAUfDYt8HKATe0gH2N1jUxq3dSqzQNbCbnThx/fFVlKn4n670N8gTBHz9gpn0d771CA36jb36nj5LJzJ3RAHyA/RY4nXo68Ppd1AokNpbxsDBJExcQ0RrAafZS8PhPCT4YENPOSSSODZcYWrA4QHI+5ZncQ3gTO470BPurCtWAkSM3E6hnHTi7k31MLvj2ccrushQLgWt1sCTz4+wufQKl23jMTSJZTpNp0xH8x9xbSIsDbiun2bRyMBiJG606gamTxcTclbHOEEEAg6g6JlhzTpdJjZL1j5jUe8umo7vDNsx5Xs0wGg9Lq2wOIL7iJGhHpziFs29svuqmZgPdm4ADrdJH5le7NZmHW9odPTxSvn549deXt5pcdxZYPDX/3/ACA/FTHYcgZRZzoAItA4k+SywWHPWL6gf6VNbhuJuYg8vTovbwcNR487utVKnAA5RP5D2WJpmecQPnJ9x+ClFhnX9gCFhl5HSP1/t6r0OaHUw41y3vFhz3Pa/klPDsad1rRckW4OsY9SSpYoHn/uZywellkxgsbXmPSxH4lZsXdR3E3iBM39Q33ET5Lyrrdtpdy0iPkY91NbhmjgDEc7x+pXjsMPO0evH5W9FLjtVPW2LRe6X0mk3zSNczMrp52gGeBC1HYNA5i1ppuc0gljnNMuptY4ggyHQ1oB4QFcikT1N/nYf+v4JUpcR1/IT8p9Fm8OLzVS4nZbiXEV6rRJiC20MiBu6Xzc5C0u2MQDGKriM0GWGP5YA1b5kTxlXORwM2MGdeUuPuDHosWNI5GLeeU5gfU28ws/GvPVYMPiKb5bUZUEmzmwfEIGZvAXgRq4X1Ut1Q5TmEOgCOoOYee9IW9rjoQI1kWn/eR/lKai2vnxn/VfyV5E5kUUpkgiJMGNZAdPuMoW0snWB/c6jyuPMrdl05W9tR87rOk3NFud/X/VdamETaPTpSbAQY4HiZPoI+a2Ow4bAMNmTJDo1kaAwpFRwZc+06dTOvkFX1Kr3umLf1MJ6yLFb1pna3wWApVDAqtcQNG6x6/orBuwqY+sfWPwhQthYMl5qGYbLQHQbnUgj93V8ixBGxaX1T/md+qx/wCBUeThp8b+GnFWCK6VVVez7dWOcDECd4azxvrfVVG1MIaDZyg20tBtBubGw0P911ixewEQQCDwKmh8l2ji8zDmIeGx4hOTkHf9SkeRBcOMqPQrWAf4XaFxD2j+sQ4Dzld1trsJTqb1E908aax5SLgdLi2i5nG9lK9LeLDI1czeB5mAIv1AXOy723ua0iMGXR1Rg4ERVpHzHiHuFZ4SiSM2477dIwfVpsPKSqqkHNEgEHnT/wDpitdmYlxuclQaZmxmH3mn9V17Oe3Z9n8YXMLTMt58larktnY4NqB0kcwbWPQ+/outBQgiIiiIiAo+JwDH+Jonnx/uOhUhEFDiNhOaCaZd5NP/AMut7QqbFlrT/MYbcS2Px/Irt14RKzcdjhAxjzIqEdC0fm1Po1OIc9zxa1wD6AAEea7DEbHovMuptnmBB9xdQKnZZkENqVWA8A63sQsfHI1zVzuLxDXAMzNYARutdLzBsAGTl81IwmGay7g1guRTGpOsvJJLj091b0uzIp+DIergQ7/NJWqvstwuaZOt2lp/ME+y1plqOKzQZ14Lzvx+/wB6LB1AAzvN+81wge0LAUZ0eDwtfj5qspRdKOpjhAPQfvgtDM3Ag/h/bipGc/s9VoZMZ+/30WZIWGf9/P8Asknhx59T+SKz9bfktTDYSRzMiIJMn2IHut02vPXy4rwnz4zb3/JBrAnpM8NJF9eVl46YMW0PqLNHr+azdW5z1sfX8loq1xqSOGtvFb/11U2ukllTmf8Abj816XdRw+f7+agSJgl0EQfuzDz6mIRodNyJtNtHDdj/ACmSptdJheL6c9f3otb63LhY8en6lamtgCwkHlyGUe7brM1g0eVp+X781UGv48PLr+UA+qwq1zOkC2uUX42PAOI+awOOHAg9BJnmIHMfggY82bTc7+mAdeJjWY1QY1Kl9CSBI14Xbwgkaeb1i0uJsAdLTw48LWj/ACnmt9XZ9YAEsIH2cpN7c9f7Xstpe6nDW0zMZr8QLH7p87Ij2lhIEu9eXM/Ne18QGttMDi0B3uNVXYjaLjpMdIFRnmPC9vVRHUy4z4zrLNx8dRxV2jN9V9WwEt+w4OHqx4keSnYLCkkNaB6NLfMkTFlrwVNpN3ZjrD2ZXj1ESuk2ZhcozGZdz4Dl+aglUKIY0NGgWxEVaEREBERAREQVu0NgUqt4yv8ArNsfUaO9QqHG9mHt3g0VCPiZuvj3v7ldgimhwLahFnSfvjK71aQuq2HtI1GkOiW8RFx6clPr4VjxD2tcOTgCPmo2F2LRpOzU2ZT0Jj2mFJNCciItAiIgIiICIiAiIgIiICjV9m0n+JjSecCffVSUQcn2m7OPawVMKXNczxMF8zdZg3cRym4JGsEc3htpVgQM8i5BJzbp0JIEloNg8aaObIlfUFz+1dgNBL2SAXZi1urXcXsPAniNCsXHruNS9Nac7gMfW8L4LuEQCRzAJyuHVpPkrWnVeYgak2NjfSx6rzD4fKDBBB4Runzb8LurYU6hhs7YYYcNWVPycNR1Vm/LF14Dh6o1pu46QfwK8AcbZH+rXK8w1QloLhB0ImfmtqqueDXfVfx4OR+HcdGONiPCeN10KKihZs2o6+UDXxW4fqt42O628B7+qt0QVjdgt+Jzj0BgfrPqpNPZdIfA0+Yn8VKRB4GgaBeoiAkIiCvxewqVS5BaebTCpsT2UcDIIqDgfBUH9Q3T6gLqUU0OVZhKghrszgTAztuPUWIXUgL1FQREQEREBERAREQEREBERAREQEREBERAREQEREBERAREQEREEd+z6ZndieIsoFXY7gd0yOA0I8iFbogjYCi5rd+5Jn9wpKIgIiICIiAiIgIiICIiAiIgIiICIiAiIgIiICIiAiIgIiIC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110526" y="1995874"/>
            <a:ext cx="8915399" cy="3414326"/>
            <a:chOff x="110526" y="1524001"/>
            <a:chExt cx="8915399" cy="3414326"/>
          </a:xfrm>
        </p:grpSpPr>
        <p:sp>
          <p:nvSpPr>
            <p:cNvPr id="18" name="TextBox 17"/>
            <p:cNvSpPr txBox="1"/>
            <p:nvPr/>
          </p:nvSpPr>
          <p:spPr>
            <a:xfrm>
              <a:off x="6604777" y="3226241"/>
              <a:ext cx="1219201" cy="556584"/>
            </a:xfrm>
            <a:prstGeom prst="rect">
              <a:avLst/>
            </a:prstGeom>
            <a:noFill/>
            <a:ln>
              <a:noFill/>
            </a:ln>
          </p:spPr>
          <p:txBody>
            <a:bodyPr wrap="square" rtlCol="0">
              <a:spAutoFit/>
            </a:bodyPr>
            <a:lstStyle/>
            <a:p>
              <a:pPr algn="ctr"/>
              <a:r>
                <a:rPr lang="en-US" sz="1400" dirty="0" smtClean="0">
                  <a:latin typeface="Calibri" pitchFamily="34" charset="0"/>
                </a:rPr>
                <a:t>Predatory fishes</a:t>
              </a:r>
              <a:endParaRPr lang="en-US" sz="1400" dirty="0">
                <a:latin typeface="Calibri" pitchFamily="34" charset="0"/>
              </a:endParaRPr>
            </a:p>
          </p:txBody>
        </p:sp>
        <p:sp>
          <p:nvSpPr>
            <p:cNvPr id="19" name="TextBox 18"/>
            <p:cNvSpPr txBox="1"/>
            <p:nvPr/>
          </p:nvSpPr>
          <p:spPr>
            <a:xfrm>
              <a:off x="6134638" y="3874714"/>
              <a:ext cx="1210575" cy="523220"/>
            </a:xfrm>
            <a:prstGeom prst="rect">
              <a:avLst/>
            </a:prstGeom>
            <a:noFill/>
          </p:spPr>
          <p:txBody>
            <a:bodyPr wrap="square" rtlCol="0">
              <a:spAutoFit/>
            </a:bodyPr>
            <a:lstStyle/>
            <a:p>
              <a:pPr algn="ctr"/>
              <a:r>
                <a:rPr lang="en-US" sz="1400" dirty="0" smtClean="0">
                  <a:latin typeface="Calibri" pitchFamily="34" charset="0"/>
                </a:rPr>
                <a:t>Pelagic forage fishes</a:t>
              </a:r>
              <a:endParaRPr lang="en-US" sz="1400" dirty="0">
                <a:latin typeface="Calibri" pitchFamily="34" charset="0"/>
              </a:endParaRPr>
            </a:p>
          </p:txBody>
        </p:sp>
        <p:sp>
          <p:nvSpPr>
            <p:cNvPr id="20" name="TextBox 19"/>
            <p:cNvSpPr txBox="1"/>
            <p:nvPr/>
          </p:nvSpPr>
          <p:spPr>
            <a:xfrm>
              <a:off x="7443023" y="4128201"/>
              <a:ext cx="1219201" cy="556584"/>
            </a:xfrm>
            <a:prstGeom prst="rect">
              <a:avLst/>
            </a:prstGeom>
            <a:noFill/>
          </p:spPr>
          <p:txBody>
            <a:bodyPr wrap="square" rtlCol="0">
              <a:spAutoFit/>
            </a:bodyPr>
            <a:lstStyle/>
            <a:p>
              <a:pPr algn="ctr"/>
              <a:r>
                <a:rPr lang="en-US" sz="1400" dirty="0" smtClean="0">
                  <a:latin typeface="Calibri" pitchFamily="34" charset="0"/>
                </a:rPr>
                <a:t>Benthic forage fishes</a:t>
              </a:r>
              <a:endParaRPr lang="en-US" sz="1400" dirty="0">
                <a:latin typeface="Calibri" pitchFamily="34" charset="0"/>
              </a:endParaRPr>
            </a:p>
          </p:txBody>
        </p:sp>
        <p:sp>
          <p:nvSpPr>
            <p:cNvPr id="3" name="Left-Right Arrow 2"/>
            <p:cNvSpPr/>
            <p:nvPr/>
          </p:nvSpPr>
          <p:spPr>
            <a:xfrm>
              <a:off x="710062" y="1524001"/>
              <a:ext cx="7315200" cy="304799"/>
            </a:xfrm>
            <a:prstGeom prst="leftRightArrow">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526" y="1929296"/>
              <a:ext cx="1524000" cy="982208"/>
            </a:xfrm>
            <a:prstGeom prst="rect">
              <a:avLst/>
            </a:prstGeom>
            <a:noFill/>
          </p:spPr>
          <p:txBody>
            <a:bodyPr wrap="square" rtlCol="0">
              <a:spAutoFit/>
            </a:bodyPr>
            <a:lstStyle/>
            <a:p>
              <a:pPr algn="ctr"/>
              <a:r>
                <a:rPr lang="en-US" dirty="0" smtClean="0">
                  <a:latin typeface="Calibri" pitchFamily="34" charset="0"/>
                </a:rPr>
                <a:t>Pure single-species</a:t>
              </a:r>
            </a:p>
            <a:p>
              <a:pPr algn="ctr"/>
              <a:r>
                <a:rPr lang="en-US" dirty="0" smtClean="0">
                  <a:latin typeface="Calibri" pitchFamily="34" charset="0"/>
                </a:rPr>
                <a:t>assessment</a:t>
              </a:r>
              <a:endParaRPr lang="en-US" dirty="0">
                <a:latin typeface="Calibri" pitchFamily="34" charset="0"/>
              </a:endParaRPr>
            </a:p>
          </p:txBody>
        </p:sp>
        <p:sp>
          <p:nvSpPr>
            <p:cNvPr id="5" name="TextBox 4"/>
            <p:cNvSpPr txBox="1"/>
            <p:nvPr/>
          </p:nvSpPr>
          <p:spPr>
            <a:xfrm>
              <a:off x="7443023" y="2006305"/>
              <a:ext cx="1582902" cy="982208"/>
            </a:xfrm>
            <a:prstGeom prst="rect">
              <a:avLst/>
            </a:prstGeom>
            <a:noFill/>
          </p:spPr>
          <p:txBody>
            <a:bodyPr wrap="square" rtlCol="0">
              <a:spAutoFit/>
            </a:bodyPr>
            <a:lstStyle/>
            <a:p>
              <a:pPr algn="ctr"/>
              <a:r>
                <a:rPr lang="en-US" dirty="0" smtClean="0">
                  <a:latin typeface="Calibri" pitchFamily="34" charset="0"/>
                </a:rPr>
                <a:t>Entire ecosystem</a:t>
              </a:r>
            </a:p>
            <a:p>
              <a:pPr algn="ctr"/>
              <a:r>
                <a:rPr lang="en-US" dirty="0" smtClean="0">
                  <a:latin typeface="Calibri" pitchFamily="34" charset="0"/>
                </a:rPr>
                <a:t>model</a:t>
              </a:r>
              <a:endParaRPr lang="en-US" dirty="0">
                <a:latin typeface="Calibri" pitchFamily="34" charset="0"/>
              </a:endParaRPr>
            </a:p>
          </p:txBody>
        </p:sp>
        <p:sp>
          <p:nvSpPr>
            <p:cNvPr id="6" name="TextBox 5"/>
            <p:cNvSpPr txBox="1"/>
            <p:nvPr/>
          </p:nvSpPr>
          <p:spPr>
            <a:xfrm>
              <a:off x="1634526" y="2350077"/>
              <a:ext cx="1600199" cy="1276871"/>
            </a:xfrm>
            <a:prstGeom prst="rect">
              <a:avLst/>
            </a:prstGeom>
            <a:noFill/>
          </p:spPr>
          <p:txBody>
            <a:bodyPr wrap="square" rtlCol="0">
              <a:spAutoFit/>
            </a:bodyPr>
            <a:lstStyle/>
            <a:p>
              <a:pPr algn="ctr"/>
              <a:r>
                <a:rPr lang="en-US" dirty="0" smtClean="0">
                  <a:latin typeface="Calibri" pitchFamily="34" charset="0"/>
                </a:rPr>
                <a:t>Multiple coordinated single-species</a:t>
              </a:r>
            </a:p>
            <a:p>
              <a:pPr algn="ctr"/>
              <a:r>
                <a:rPr lang="en-US" dirty="0" smtClean="0">
                  <a:latin typeface="Calibri" pitchFamily="34" charset="0"/>
                </a:rPr>
                <a:t>assessments</a:t>
              </a:r>
              <a:endParaRPr lang="en-US" dirty="0">
                <a:latin typeface="Calibri" pitchFamily="34" charset="0"/>
              </a:endParaRPr>
            </a:p>
          </p:txBody>
        </p:sp>
        <p:sp>
          <p:nvSpPr>
            <p:cNvPr id="7" name="TextBox 6"/>
            <p:cNvSpPr txBox="1"/>
            <p:nvPr/>
          </p:nvSpPr>
          <p:spPr>
            <a:xfrm>
              <a:off x="3141274" y="3626948"/>
              <a:ext cx="1600199" cy="1276871"/>
            </a:xfrm>
            <a:prstGeom prst="rect">
              <a:avLst/>
            </a:prstGeom>
            <a:noFill/>
          </p:spPr>
          <p:txBody>
            <a:bodyPr wrap="square" rtlCol="0">
              <a:spAutoFit/>
            </a:bodyPr>
            <a:lstStyle/>
            <a:p>
              <a:pPr algn="ctr"/>
              <a:r>
                <a:rPr lang="en-US" dirty="0" smtClean="0">
                  <a:latin typeface="Calibri" pitchFamily="34" charset="0"/>
                </a:rPr>
                <a:t>Single-species</a:t>
              </a:r>
            </a:p>
            <a:p>
              <a:pPr algn="ctr"/>
              <a:r>
                <a:rPr lang="en-US" dirty="0" smtClean="0">
                  <a:latin typeface="Calibri" pitchFamily="34" charset="0"/>
                </a:rPr>
                <a:t>assessments with explicit M</a:t>
              </a:r>
              <a:r>
                <a:rPr lang="en-US" baseline="-25000" dirty="0" smtClean="0">
                  <a:latin typeface="Calibri" pitchFamily="34" charset="0"/>
                </a:rPr>
                <a:t>2</a:t>
              </a:r>
              <a:r>
                <a:rPr lang="en-US" dirty="0" smtClean="0">
                  <a:latin typeface="Calibri" pitchFamily="34" charset="0"/>
                </a:rPr>
                <a:t> or climate</a:t>
              </a:r>
              <a:endParaRPr lang="en-US" dirty="0">
                <a:latin typeface="Calibri" pitchFamily="34" charset="0"/>
              </a:endParaRPr>
            </a:p>
          </p:txBody>
        </p:sp>
        <p:sp>
          <p:nvSpPr>
            <p:cNvPr id="8" name="TextBox 7"/>
            <p:cNvSpPr txBox="1"/>
            <p:nvPr/>
          </p:nvSpPr>
          <p:spPr>
            <a:xfrm>
              <a:off x="4606324" y="1990818"/>
              <a:ext cx="1600199" cy="687546"/>
            </a:xfrm>
            <a:prstGeom prst="rect">
              <a:avLst/>
            </a:prstGeom>
            <a:noFill/>
          </p:spPr>
          <p:txBody>
            <a:bodyPr wrap="square" rtlCol="0">
              <a:spAutoFit/>
            </a:bodyPr>
            <a:lstStyle/>
            <a:p>
              <a:pPr algn="ctr"/>
              <a:r>
                <a:rPr lang="en-US" dirty="0" smtClean="0">
                  <a:latin typeface="Calibri" pitchFamily="34" charset="0"/>
                </a:rPr>
                <a:t>Multispecies</a:t>
              </a:r>
            </a:p>
            <a:p>
              <a:pPr algn="ctr"/>
              <a:r>
                <a:rPr lang="en-US" dirty="0" smtClean="0">
                  <a:latin typeface="Calibri" pitchFamily="34" charset="0"/>
                </a:rPr>
                <a:t>assessments</a:t>
              </a:r>
              <a:endParaRPr lang="en-US" dirty="0">
                <a:latin typeface="Calibri" pitchFamily="34" charset="0"/>
              </a:endParaRPr>
            </a:p>
          </p:txBody>
        </p:sp>
        <p:sp>
          <p:nvSpPr>
            <p:cNvPr id="9" name="TextBox 8"/>
            <p:cNvSpPr txBox="1"/>
            <p:nvPr/>
          </p:nvSpPr>
          <p:spPr>
            <a:xfrm>
              <a:off x="6054126" y="2006305"/>
              <a:ext cx="1600199" cy="982208"/>
            </a:xfrm>
            <a:prstGeom prst="rect">
              <a:avLst/>
            </a:prstGeom>
            <a:noFill/>
          </p:spPr>
          <p:txBody>
            <a:bodyPr wrap="square" rtlCol="0">
              <a:spAutoFit/>
            </a:bodyPr>
            <a:lstStyle/>
            <a:p>
              <a:pPr algn="ctr"/>
              <a:r>
                <a:rPr lang="en-US" dirty="0" smtClean="0">
                  <a:latin typeface="Calibri" pitchFamily="34" charset="0"/>
                </a:rPr>
                <a:t>Aggregated </a:t>
              </a:r>
            </a:p>
            <a:p>
              <a:pPr algn="ctr"/>
              <a:r>
                <a:rPr lang="en-US" dirty="0" smtClean="0">
                  <a:latin typeface="Calibri" pitchFamily="34" charset="0"/>
                </a:rPr>
                <a:t>biomass analyses</a:t>
              </a:r>
              <a:endParaRPr lang="en-US" dirty="0">
                <a:latin typeface="Calibri" pitchFamily="34" charset="0"/>
              </a:endParaRPr>
            </a:p>
          </p:txBody>
        </p:sp>
        <p:pic>
          <p:nvPicPr>
            <p:cNvPr id="9222" name="Picture 6" descr="https://encrypted-tbn1.gstatic.com/images?q=tbn:ANd9GcQrkP4ZJEpb8piUPf3r95rEgjZkmQUbWRPTJzXSX9n6KmTDEXF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385" y="2879728"/>
              <a:ext cx="1352141" cy="56531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chesbay.org/image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8726" y="2638810"/>
              <a:ext cx="1181100" cy="6994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encrypted-tbn1.gstatic.com/images?q=tbn:ANd9GcQrkP4ZJEpb8piUPf3r95rEgjZkmQUbWRPTJzXSX9n6KmTDEXF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0861" y="3283510"/>
              <a:ext cx="1194290" cy="49931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6604777" y="3189421"/>
              <a:ext cx="1219201" cy="55988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54127" y="3814207"/>
              <a:ext cx="1304026" cy="68159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349526" y="4036832"/>
              <a:ext cx="1337274" cy="76376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rved Down Arrow 14"/>
            <p:cNvSpPr/>
            <p:nvPr/>
          </p:nvSpPr>
          <p:spPr>
            <a:xfrm rot="1500000">
              <a:off x="578835" y="3783811"/>
              <a:ext cx="3068847" cy="1154516"/>
            </a:xfrm>
            <a:prstGeom prst="curvedDownArrow">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Box 22"/>
          <p:cNvSpPr txBox="1"/>
          <p:nvPr/>
        </p:nvSpPr>
        <p:spPr>
          <a:xfrm>
            <a:off x="54011" y="6504801"/>
            <a:ext cx="784189" cy="276999"/>
          </a:xfrm>
          <a:prstGeom prst="rect">
            <a:avLst/>
          </a:prstGeom>
          <a:noFill/>
        </p:spPr>
        <p:txBody>
          <a:bodyPr wrap="none" rtlCol="0">
            <a:spAutoFit/>
          </a:bodyPr>
          <a:lstStyle/>
          <a:p>
            <a:r>
              <a:rPr lang="en-US" sz="1200" dirty="0" smtClean="0">
                <a:latin typeface="Calibri" pitchFamily="34" charset="0"/>
              </a:rPr>
              <a:t>Link 2010</a:t>
            </a:r>
            <a:endParaRPr lang="en-US" sz="1200" dirty="0">
              <a:latin typeface="Calibri" pitchFamily="34" charset="0"/>
            </a:endParaRPr>
          </a:p>
        </p:txBody>
      </p:sp>
      <p:sp>
        <p:nvSpPr>
          <p:cNvPr id="22" name="TextBox 21"/>
          <p:cNvSpPr txBox="1"/>
          <p:nvPr/>
        </p:nvSpPr>
        <p:spPr>
          <a:xfrm>
            <a:off x="2974815" y="990600"/>
            <a:ext cx="2511585" cy="461665"/>
          </a:xfrm>
          <a:prstGeom prst="rect">
            <a:avLst/>
          </a:prstGeom>
          <a:noFill/>
        </p:spPr>
        <p:txBody>
          <a:bodyPr wrap="none" rtlCol="0">
            <a:spAutoFit/>
          </a:bodyPr>
          <a:lstStyle/>
          <a:p>
            <a:r>
              <a:rPr lang="en-US" sz="2400" dirty="0" smtClean="0">
                <a:latin typeface="Calibri" pitchFamily="34" charset="0"/>
              </a:rPr>
              <a:t>Analytical gradient</a:t>
            </a:r>
            <a:endParaRPr lang="en-US" sz="2400" dirty="0">
              <a:latin typeface="Calibri" pitchFamily="34" charset="0"/>
            </a:endParaRPr>
          </a:p>
        </p:txBody>
      </p:sp>
      <p:sp>
        <p:nvSpPr>
          <p:cNvPr id="27" name="Up-Down Arrow 26"/>
          <p:cNvSpPr/>
          <p:nvPr/>
        </p:nvSpPr>
        <p:spPr>
          <a:xfrm>
            <a:off x="6054126" y="1452265"/>
            <a:ext cx="194273" cy="1127902"/>
          </a:xfrm>
          <a:prstGeom prst="upDownArrow">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643727" y="1615484"/>
            <a:ext cx="2705549" cy="369332"/>
          </a:xfrm>
          <a:prstGeom prst="rect">
            <a:avLst/>
          </a:prstGeom>
          <a:noFill/>
        </p:spPr>
        <p:txBody>
          <a:bodyPr wrap="none" rtlCol="0">
            <a:spAutoFit/>
          </a:bodyPr>
          <a:lstStyle/>
          <a:p>
            <a:r>
              <a:rPr lang="en-US" u="sng" dirty="0" smtClean="0">
                <a:solidFill>
                  <a:srgbClr val="FFFF00"/>
                </a:solidFill>
                <a:latin typeface="Calibri" pitchFamily="34" charset="0"/>
              </a:rPr>
              <a:t>Largely single-species BRPs</a:t>
            </a:r>
            <a:endParaRPr lang="en-US" u="sng" dirty="0">
              <a:solidFill>
                <a:srgbClr val="FFFF00"/>
              </a:solidFill>
              <a:latin typeface="Calibri" pitchFamily="34" charset="0"/>
            </a:endParaRPr>
          </a:p>
        </p:txBody>
      </p:sp>
      <p:sp>
        <p:nvSpPr>
          <p:cNvPr id="30" name="TextBox 29"/>
          <p:cNvSpPr txBox="1"/>
          <p:nvPr/>
        </p:nvSpPr>
        <p:spPr>
          <a:xfrm>
            <a:off x="6350411" y="1600200"/>
            <a:ext cx="1877373" cy="369332"/>
          </a:xfrm>
          <a:prstGeom prst="rect">
            <a:avLst/>
          </a:prstGeom>
          <a:noFill/>
        </p:spPr>
        <p:txBody>
          <a:bodyPr wrap="none" rtlCol="0">
            <a:spAutoFit/>
          </a:bodyPr>
          <a:lstStyle/>
          <a:p>
            <a:r>
              <a:rPr lang="en-US" u="sng" dirty="0" smtClean="0">
                <a:solidFill>
                  <a:srgbClr val="FFFF00"/>
                </a:solidFill>
                <a:latin typeface="Calibri" pitchFamily="34" charset="0"/>
              </a:rPr>
              <a:t>Group/guild  BRPs</a:t>
            </a:r>
            <a:endParaRPr lang="en-US" u="sng" dirty="0">
              <a:solidFill>
                <a:srgbClr val="FFFF00"/>
              </a:solidFill>
              <a:latin typeface="Calibri" pitchFamily="34" charset="0"/>
            </a:endParaRPr>
          </a:p>
        </p:txBody>
      </p:sp>
    </p:spTree>
    <p:extLst>
      <p:ext uri="{BB962C8B-B14F-4D97-AF65-F5344CB8AC3E}">
        <p14:creationId xmlns:p14="http://schemas.microsoft.com/office/powerpoint/2010/main" val="367353757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6" y="134033"/>
            <a:ext cx="9151545" cy="646331"/>
          </a:xfrm>
          <a:prstGeom prst="rect">
            <a:avLst/>
          </a:prstGeom>
          <a:noFill/>
        </p:spPr>
        <p:txBody>
          <a:bodyPr wrap="square" rtlCol="0">
            <a:spAutoFit/>
          </a:bodyPr>
          <a:lstStyle/>
          <a:p>
            <a:pPr algn="ctr"/>
            <a:r>
              <a:rPr lang="en-US" sz="3600" dirty="0" smtClean="0">
                <a:solidFill>
                  <a:srgbClr val="FFFF00"/>
                </a:solidFill>
                <a:latin typeface="Calibri" pitchFamily="34" charset="0"/>
              </a:rPr>
              <a:t>Natural mortality (M)</a:t>
            </a:r>
            <a:endParaRPr lang="en-US" sz="3600" dirty="0">
              <a:solidFill>
                <a:srgbClr val="FFFF00"/>
              </a:solidFill>
              <a:latin typeface="Calibri" pitchFamily="34" charset="0"/>
            </a:endParaRPr>
          </a:p>
        </p:txBody>
      </p:sp>
      <p:grpSp>
        <p:nvGrpSpPr>
          <p:cNvPr id="4" name="Group 3"/>
          <p:cNvGrpSpPr/>
          <p:nvPr/>
        </p:nvGrpSpPr>
        <p:grpSpPr>
          <a:xfrm>
            <a:off x="228600" y="2133600"/>
            <a:ext cx="8610600" cy="3352800"/>
            <a:chOff x="152400" y="1905000"/>
            <a:chExt cx="8877300" cy="3429000"/>
          </a:xfrm>
        </p:grpSpPr>
        <p:grpSp>
          <p:nvGrpSpPr>
            <p:cNvPr id="34" name="Group 33"/>
            <p:cNvGrpSpPr/>
            <p:nvPr/>
          </p:nvGrpSpPr>
          <p:grpSpPr>
            <a:xfrm>
              <a:off x="3573512" y="1905000"/>
              <a:ext cx="2293888" cy="1066800"/>
              <a:chOff x="3497312" y="2057400"/>
              <a:chExt cx="2293888" cy="1066800"/>
            </a:xfrm>
          </p:grpSpPr>
          <p:sp>
            <p:nvSpPr>
              <p:cNvPr id="6" name="Rectangle 5"/>
              <p:cNvSpPr/>
              <p:nvPr/>
            </p:nvSpPr>
            <p:spPr>
              <a:xfrm>
                <a:off x="3657600" y="2249269"/>
                <a:ext cx="2102237" cy="646331"/>
              </a:xfrm>
              <a:prstGeom prst="rect">
                <a:avLst/>
              </a:prstGeom>
              <a:ln>
                <a:noFill/>
              </a:ln>
            </p:spPr>
            <p:txBody>
              <a:bodyPr wrap="square">
                <a:spAutoFit/>
              </a:bodyPr>
              <a:lstStyle/>
              <a:p>
                <a:pPr algn="ctr"/>
                <a:r>
                  <a:rPr lang="en-US" dirty="0">
                    <a:latin typeface="Calibri" pitchFamily="34" charset="0"/>
                  </a:rPr>
                  <a:t>How is M </a:t>
                </a:r>
                <a:r>
                  <a:rPr lang="en-US" dirty="0" smtClean="0">
                    <a:latin typeface="Calibri" pitchFamily="34" charset="0"/>
                  </a:rPr>
                  <a:t>treated analytically?</a:t>
                </a:r>
                <a:endParaRPr lang="en-US" dirty="0">
                  <a:latin typeface="Calibri" pitchFamily="34" charset="0"/>
                </a:endParaRPr>
              </a:p>
            </p:txBody>
          </p:sp>
          <p:sp>
            <p:nvSpPr>
              <p:cNvPr id="7" name="Oval 6"/>
              <p:cNvSpPr/>
              <p:nvPr/>
            </p:nvSpPr>
            <p:spPr>
              <a:xfrm>
                <a:off x="3497312" y="2057400"/>
                <a:ext cx="2293888"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grpSp>
        <p:cxnSp>
          <p:nvCxnSpPr>
            <p:cNvPr id="12" name="Straight Arrow Connector 11"/>
            <p:cNvCxnSpPr/>
            <p:nvPr/>
          </p:nvCxnSpPr>
          <p:spPr>
            <a:xfrm flipH="1">
              <a:off x="1828800" y="2895600"/>
              <a:ext cx="1981200" cy="831011"/>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3856672"/>
              <a:ext cx="2019300" cy="923330"/>
            </a:xfrm>
            <a:prstGeom prst="rect">
              <a:avLst/>
            </a:prstGeom>
            <a:noFill/>
            <a:ln w="25400">
              <a:solidFill>
                <a:schemeClr val="tx1"/>
              </a:solidFill>
            </a:ln>
          </p:spPr>
          <p:txBody>
            <a:bodyPr wrap="square" rtlCol="0">
              <a:spAutoFit/>
            </a:bodyPr>
            <a:lstStyle/>
            <a:p>
              <a:pPr algn="ctr"/>
              <a:r>
                <a:rPr lang="en-US" dirty="0" smtClean="0">
                  <a:latin typeface="Calibri" pitchFamily="34" charset="0"/>
                </a:rPr>
                <a:t>Guestimate; constant over age &amp; time</a:t>
              </a:r>
              <a:endParaRPr lang="en-US" dirty="0">
                <a:latin typeface="Calibri" pitchFamily="34" charset="0"/>
              </a:endParaRPr>
            </a:p>
          </p:txBody>
        </p:sp>
        <p:sp>
          <p:nvSpPr>
            <p:cNvPr id="14" name="TextBox 13"/>
            <p:cNvSpPr txBox="1"/>
            <p:nvPr/>
          </p:nvSpPr>
          <p:spPr>
            <a:xfrm>
              <a:off x="2476502" y="3856672"/>
              <a:ext cx="2019300" cy="1200329"/>
            </a:xfrm>
            <a:prstGeom prst="rect">
              <a:avLst/>
            </a:prstGeom>
            <a:noFill/>
            <a:ln w="25400">
              <a:solidFill>
                <a:schemeClr val="tx1"/>
              </a:solidFill>
            </a:ln>
          </p:spPr>
          <p:txBody>
            <a:bodyPr wrap="square" rtlCol="0">
              <a:spAutoFit/>
            </a:bodyPr>
            <a:lstStyle/>
            <a:p>
              <a:pPr algn="ctr"/>
              <a:r>
                <a:rPr lang="en-US" dirty="0" smtClean="0">
                  <a:latin typeface="Calibri" pitchFamily="34" charset="0"/>
                </a:rPr>
                <a:t>Empirical single-species estimate; may/not be age &amp; time varying</a:t>
              </a:r>
              <a:endParaRPr lang="en-US" dirty="0">
                <a:latin typeface="Calibri" pitchFamily="34" charset="0"/>
              </a:endParaRPr>
            </a:p>
          </p:txBody>
        </p:sp>
        <p:cxnSp>
          <p:nvCxnSpPr>
            <p:cNvPr id="15" name="Straight Arrow Connector 14"/>
            <p:cNvCxnSpPr/>
            <p:nvPr/>
          </p:nvCxnSpPr>
          <p:spPr>
            <a:xfrm flipH="1">
              <a:off x="3581400" y="3048000"/>
              <a:ext cx="914402" cy="678611"/>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05400" y="3047999"/>
              <a:ext cx="685800" cy="678611"/>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81550" y="3856672"/>
              <a:ext cx="2019300" cy="1477328"/>
            </a:xfrm>
            <a:prstGeom prst="rect">
              <a:avLst/>
            </a:prstGeom>
            <a:noFill/>
            <a:ln w="25400">
              <a:solidFill>
                <a:schemeClr val="tx1"/>
              </a:solidFill>
            </a:ln>
          </p:spPr>
          <p:txBody>
            <a:bodyPr wrap="square" rtlCol="0">
              <a:spAutoFit/>
            </a:bodyPr>
            <a:lstStyle/>
            <a:p>
              <a:pPr algn="ctr"/>
              <a:r>
                <a:rPr lang="en-US" dirty="0" smtClean="0">
                  <a:latin typeface="Calibri" pitchFamily="34" charset="0"/>
                </a:rPr>
                <a:t>M</a:t>
              </a:r>
              <a:r>
                <a:rPr lang="en-US" baseline="-25000" dirty="0" smtClean="0">
                  <a:latin typeface="Calibri" pitchFamily="34" charset="0"/>
                </a:rPr>
                <a:t>2</a:t>
              </a:r>
              <a:r>
                <a:rPr lang="en-US" dirty="0" smtClean="0">
                  <a:latin typeface="Calibri" pitchFamily="34" charset="0"/>
                </a:rPr>
                <a:t> modeled; partial suite of predators; </a:t>
              </a:r>
              <a:r>
                <a:rPr lang="en-US" dirty="0">
                  <a:latin typeface="Calibri" pitchFamily="34" charset="0"/>
                </a:rPr>
                <a:t>may/not be age &amp; time varying</a:t>
              </a:r>
              <a:r>
                <a:rPr lang="en-US" baseline="-25000" dirty="0" smtClean="0">
                  <a:latin typeface="Calibri" pitchFamily="34" charset="0"/>
                </a:rPr>
                <a:t> </a:t>
              </a:r>
              <a:endParaRPr lang="en-US" dirty="0">
                <a:latin typeface="Calibri" pitchFamily="34" charset="0"/>
              </a:endParaRPr>
            </a:p>
          </p:txBody>
        </p:sp>
        <p:cxnSp>
          <p:nvCxnSpPr>
            <p:cNvPr id="26" name="Straight Arrow Connector 25"/>
            <p:cNvCxnSpPr/>
            <p:nvPr/>
          </p:nvCxnSpPr>
          <p:spPr>
            <a:xfrm>
              <a:off x="5715000" y="2819400"/>
              <a:ext cx="1666603" cy="838200"/>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010400" y="3869142"/>
              <a:ext cx="2019300" cy="1200329"/>
            </a:xfrm>
            <a:prstGeom prst="rect">
              <a:avLst/>
            </a:prstGeom>
            <a:noFill/>
            <a:ln w="25400">
              <a:solidFill>
                <a:schemeClr val="tx1"/>
              </a:solidFill>
            </a:ln>
          </p:spPr>
          <p:txBody>
            <a:bodyPr wrap="square" rtlCol="0">
              <a:spAutoFit/>
            </a:bodyPr>
            <a:lstStyle/>
            <a:p>
              <a:pPr algn="ctr"/>
              <a:r>
                <a:rPr lang="en-US" dirty="0" smtClean="0">
                  <a:latin typeface="Calibri" pitchFamily="34" charset="0"/>
                </a:rPr>
                <a:t>M</a:t>
              </a:r>
              <a:r>
                <a:rPr lang="en-US" baseline="-25000" dirty="0" smtClean="0">
                  <a:latin typeface="Calibri" pitchFamily="34" charset="0"/>
                </a:rPr>
                <a:t>2</a:t>
              </a:r>
              <a:r>
                <a:rPr lang="en-US" dirty="0" smtClean="0">
                  <a:latin typeface="Calibri" pitchFamily="34" charset="0"/>
                </a:rPr>
                <a:t> modeled; ‘complete’ suite of predators; age </a:t>
              </a:r>
              <a:r>
                <a:rPr lang="en-US" dirty="0">
                  <a:latin typeface="Calibri" pitchFamily="34" charset="0"/>
                </a:rPr>
                <a:t>&amp; time varying</a:t>
              </a:r>
              <a:r>
                <a:rPr lang="en-US" baseline="-25000" dirty="0" smtClean="0">
                  <a:latin typeface="Calibri" pitchFamily="34" charset="0"/>
                </a:rPr>
                <a:t> </a:t>
              </a:r>
              <a:endParaRPr lang="en-US" dirty="0">
                <a:latin typeface="Calibri" pitchFamily="34" charset="0"/>
              </a:endParaRPr>
            </a:p>
          </p:txBody>
        </p:sp>
      </p:grpSp>
      <p:sp>
        <p:nvSpPr>
          <p:cNvPr id="16" name="TextBox 15"/>
          <p:cNvSpPr txBox="1"/>
          <p:nvPr/>
        </p:nvSpPr>
        <p:spPr>
          <a:xfrm>
            <a:off x="82535" y="1143000"/>
            <a:ext cx="8528065" cy="461665"/>
          </a:xfrm>
          <a:prstGeom prst="rect">
            <a:avLst/>
          </a:prstGeom>
          <a:noFill/>
        </p:spPr>
        <p:txBody>
          <a:bodyPr wrap="square" rtlCol="0">
            <a:spAutoFit/>
          </a:bodyPr>
          <a:lstStyle/>
          <a:p>
            <a:pPr marL="342900" indent="-342900">
              <a:buFont typeface="Arial" pitchFamily="34" charset="0"/>
              <a:buChar char="•"/>
            </a:pPr>
            <a:r>
              <a:rPr lang="en-US" sz="2400" dirty="0" smtClean="0">
                <a:latin typeface="Calibri" pitchFamily="34" charset="0"/>
              </a:rPr>
              <a:t>Forage stocks: more attention focused on natural mortality</a:t>
            </a:r>
            <a:endParaRPr lang="en-US" sz="2400" dirty="0">
              <a:latin typeface="Calibri" pitchFamily="34" charset="0"/>
            </a:endParaRPr>
          </a:p>
        </p:txBody>
      </p:sp>
    </p:spTree>
    <p:extLst>
      <p:ext uri="{BB962C8B-B14F-4D97-AF65-F5344CB8AC3E}">
        <p14:creationId xmlns:p14="http://schemas.microsoft.com/office/powerpoint/2010/main" val="77676890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6" y="134033"/>
            <a:ext cx="9151545" cy="646331"/>
          </a:xfrm>
          <a:prstGeom prst="rect">
            <a:avLst/>
          </a:prstGeom>
          <a:noFill/>
        </p:spPr>
        <p:txBody>
          <a:bodyPr wrap="square" rtlCol="0">
            <a:spAutoFit/>
          </a:bodyPr>
          <a:lstStyle/>
          <a:p>
            <a:pPr algn="ctr"/>
            <a:r>
              <a:rPr lang="en-US" sz="3600" dirty="0" smtClean="0">
                <a:solidFill>
                  <a:srgbClr val="FFFF00"/>
                </a:solidFill>
                <a:latin typeface="Calibri" pitchFamily="34" charset="0"/>
              </a:rPr>
              <a:t>Where are we now?</a:t>
            </a:r>
            <a:endParaRPr lang="en-US" sz="3600" dirty="0">
              <a:solidFill>
                <a:srgbClr val="FFFF00"/>
              </a:solidFill>
              <a:latin typeface="Calibri" pitchFamily="34" charset="0"/>
            </a:endParaRPr>
          </a:p>
        </p:txBody>
      </p:sp>
      <p:sp>
        <p:nvSpPr>
          <p:cNvPr id="5" name="TextBox 4"/>
          <p:cNvSpPr txBox="1"/>
          <p:nvPr/>
        </p:nvSpPr>
        <p:spPr>
          <a:xfrm>
            <a:off x="914400" y="2057400"/>
            <a:ext cx="7772400" cy="1077218"/>
          </a:xfrm>
          <a:prstGeom prst="rect">
            <a:avLst/>
          </a:prstGeom>
          <a:noFill/>
        </p:spPr>
        <p:txBody>
          <a:bodyPr wrap="square" rtlCol="0">
            <a:spAutoFit/>
          </a:bodyPr>
          <a:lstStyle/>
          <a:p>
            <a:pPr marL="457200" indent="-457200">
              <a:buFont typeface="Arial" pitchFamily="34" charset="0"/>
              <a:buChar char="•"/>
            </a:pPr>
            <a:r>
              <a:rPr lang="en-US" sz="2400" u="sng" dirty="0" smtClean="0">
                <a:latin typeface="Calibri" pitchFamily="34" charset="0"/>
              </a:rPr>
              <a:t>Current assessment objectives</a:t>
            </a:r>
          </a:p>
          <a:p>
            <a:pPr marL="914400" lvl="1" indent="-457200">
              <a:buFont typeface="Calibri" pitchFamily="34" charset="0"/>
              <a:buChar char="‒"/>
            </a:pPr>
            <a:r>
              <a:rPr lang="en-US" sz="2000" dirty="0" smtClean="0">
                <a:latin typeface="Calibri" pitchFamily="34" charset="0"/>
              </a:rPr>
              <a:t>OFL estimation</a:t>
            </a:r>
            <a:r>
              <a:rPr lang="en-US" sz="2000" dirty="0">
                <a:latin typeface="Calibri" pitchFamily="34" charset="0"/>
              </a:rPr>
              <a:t> </a:t>
            </a:r>
            <a:r>
              <a:rPr lang="en-US" sz="2000" dirty="0" smtClean="0">
                <a:latin typeface="Calibri" pitchFamily="34" charset="0"/>
              </a:rPr>
              <a:t>and characterization of uncertainty: single-species BRPs</a:t>
            </a:r>
            <a:endParaRPr lang="en-US" sz="2000" dirty="0">
              <a:latin typeface="Calibri" pitchFamily="34" charset="0"/>
            </a:endParaRPr>
          </a:p>
        </p:txBody>
      </p:sp>
      <p:sp>
        <p:nvSpPr>
          <p:cNvPr id="6" name="TextBox 5"/>
          <p:cNvSpPr txBox="1"/>
          <p:nvPr/>
        </p:nvSpPr>
        <p:spPr>
          <a:xfrm>
            <a:off x="887558" y="827782"/>
            <a:ext cx="7723042" cy="1077218"/>
          </a:xfrm>
          <a:prstGeom prst="rect">
            <a:avLst/>
          </a:prstGeom>
          <a:noFill/>
        </p:spPr>
        <p:txBody>
          <a:bodyPr wrap="square" rtlCol="0">
            <a:spAutoFit/>
          </a:bodyPr>
          <a:lstStyle/>
          <a:p>
            <a:pPr marL="457200" indent="-457200">
              <a:buFont typeface="Arial" pitchFamily="34" charset="0"/>
              <a:buChar char="•"/>
            </a:pPr>
            <a:r>
              <a:rPr lang="en-US" sz="2400" u="sng" dirty="0" smtClean="0">
                <a:latin typeface="Calibri" pitchFamily="34" charset="0"/>
              </a:rPr>
              <a:t>Current management objectives</a:t>
            </a:r>
          </a:p>
          <a:p>
            <a:pPr marL="914400" lvl="1" indent="-457200">
              <a:buFont typeface="Calibri" pitchFamily="34" charset="0"/>
              <a:buChar char="‒"/>
            </a:pPr>
            <a:r>
              <a:rPr lang="en-US" sz="2000" dirty="0" smtClean="0">
                <a:latin typeface="Calibri" pitchFamily="34" charset="0"/>
              </a:rPr>
              <a:t>Compliance with Magnuson-Stevens Act, avoid overfishing: traditional single-species approaches</a:t>
            </a:r>
            <a:endParaRPr lang="en-US" sz="2000" dirty="0">
              <a:latin typeface="Calibri" pitchFamily="34" charset="0"/>
            </a:endParaRPr>
          </a:p>
        </p:txBody>
      </p:sp>
      <p:grpSp>
        <p:nvGrpSpPr>
          <p:cNvPr id="10" name="Group 9"/>
          <p:cNvGrpSpPr/>
          <p:nvPr/>
        </p:nvGrpSpPr>
        <p:grpSpPr>
          <a:xfrm>
            <a:off x="4343400" y="3340398"/>
            <a:ext cx="4781921" cy="2645734"/>
            <a:chOff x="152400" y="1789527"/>
            <a:chExt cx="8915400" cy="4872014"/>
          </a:xfrm>
        </p:grpSpPr>
        <p:graphicFrame>
          <p:nvGraphicFramePr>
            <p:cNvPr id="11" name="Object 6"/>
            <p:cNvGraphicFramePr>
              <a:graphicFrameLocks noChangeAspect="1"/>
            </p:cNvGraphicFramePr>
            <p:nvPr>
              <p:extLst>
                <p:ext uri="{D42A27DB-BD31-4B8C-83A1-F6EECF244321}">
                  <p14:modId xmlns:p14="http://schemas.microsoft.com/office/powerpoint/2010/main" val="1232147858"/>
                </p:ext>
              </p:extLst>
            </p:nvPr>
          </p:nvGraphicFramePr>
          <p:xfrm>
            <a:off x="152400" y="1828801"/>
            <a:ext cx="8915400" cy="4832740"/>
          </p:xfrm>
          <a:graphic>
            <a:graphicData uri="http://schemas.openxmlformats.org/presentationml/2006/ole">
              <mc:AlternateContent xmlns:mc="http://schemas.openxmlformats.org/markup-compatibility/2006">
                <mc:Choice xmlns:v="urn:schemas-microsoft-com:vml" Requires="v">
                  <p:oleObj spid="_x0000_s4128" name="Chart" r:id="rId3" imgW="7791391" imgH="3895844" progId="Excel.Chart.8">
                    <p:embed/>
                  </p:oleObj>
                </mc:Choice>
                <mc:Fallback>
                  <p:oleObj name="Chart" r:id="rId3" imgW="7791391" imgH="389584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28801"/>
                          <a:ext cx="8915400" cy="4832740"/>
                        </a:xfrm>
                        <a:prstGeom prst="rect">
                          <a:avLst/>
                        </a:prstGeom>
                        <a:noFill/>
                        <a:ln>
                          <a:solidFill>
                            <a:schemeClr val="tx1"/>
                          </a:solidFill>
                        </a:ln>
                        <a:effectLst/>
                      </p:spPr>
                    </p:pic>
                  </p:oleObj>
                </mc:Fallback>
              </mc:AlternateContent>
            </a:graphicData>
          </a:graphic>
        </p:graphicFrame>
        <p:sp>
          <p:nvSpPr>
            <p:cNvPr id="12" name="Line 7"/>
            <p:cNvSpPr>
              <a:spLocks noChangeShapeType="1"/>
            </p:cNvSpPr>
            <p:nvPr/>
          </p:nvSpPr>
          <p:spPr bwMode="auto">
            <a:xfrm flipH="1">
              <a:off x="6595462" y="3583664"/>
              <a:ext cx="674274" cy="523894"/>
            </a:xfrm>
            <a:prstGeom prst="line">
              <a:avLst/>
            </a:prstGeom>
            <a:noFill/>
            <a:ln w="38100" cap="sq">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13" name="Line 8"/>
            <p:cNvSpPr>
              <a:spLocks noChangeShapeType="1"/>
            </p:cNvSpPr>
            <p:nvPr/>
          </p:nvSpPr>
          <p:spPr bwMode="auto">
            <a:xfrm flipV="1">
              <a:off x="4986884" y="2916333"/>
              <a:ext cx="0" cy="2731733"/>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14" name="Text Box 9"/>
            <p:cNvSpPr txBox="1">
              <a:spLocks noChangeArrowheads="1"/>
            </p:cNvSpPr>
            <p:nvPr/>
          </p:nvSpPr>
          <p:spPr bwMode="auto">
            <a:xfrm>
              <a:off x="6932599" y="3133052"/>
              <a:ext cx="1811686" cy="68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200" dirty="0">
                  <a:solidFill>
                    <a:srgbClr val="000000"/>
                  </a:solidFill>
                  <a:latin typeface="Calibri" pitchFamily="34" charset="0"/>
                </a:rPr>
                <a:t>Distribution of OFL</a:t>
              </a:r>
            </a:p>
          </p:txBody>
        </p:sp>
        <p:sp>
          <p:nvSpPr>
            <p:cNvPr id="15" name="Text Box 10"/>
            <p:cNvSpPr txBox="1">
              <a:spLocks noChangeArrowheads="1"/>
            </p:cNvSpPr>
            <p:nvPr/>
          </p:nvSpPr>
          <p:spPr bwMode="auto">
            <a:xfrm>
              <a:off x="3949652" y="1789527"/>
              <a:ext cx="981255" cy="41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solidFill>
                    <a:srgbClr val="000000"/>
                  </a:solidFill>
                  <a:latin typeface="Calibri" pitchFamily="34" charset="0"/>
                  <a:cs typeface="Arial" pitchFamily="34" charset="0"/>
                </a:rPr>
                <a:t>Buffer</a:t>
              </a:r>
            </a:p>
          </p:txBody>
        </p:sp>
        <p:sp>
          <p:nvSpPr>
            <p:cNvPr id="16" name="Text Box 11"/>
            <p:cNvSpPr txBox="1">
              <a:spLocks noChangeArrowheads="1"/>
            </p:cNvSpPr>
            <p:nvPr/>
          </p:nvSpPr>
          <p:spPr bwMode="auto">
            <a:xfrm>
              <a:off x="2100303" y="2311350"/>
              <a:ext cx="973950" cy="41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200" dirty="0">
                  <a:solidFill>
                    <a:srgbClr val="000000"/>
                  </a:solidFill>
                  <a:latin typeface="Calibri" pitchFamily="34" charset="0"/>
                </a:rPr>
                <a:t>ABC</a:t>
              </a:r>
            </a:p>
          </p:txBody>
        </p:sp>
        <p:sp>
          <p:nvSpPr>
            <p:cNvPr id="17" name="Text Box 12"/>
            <p:cNvSpPr txBox="1">
              <a:spLocks noChangeArrowheads="1"/>
            </p:cNvSpPr>
            <p:nvPr/>
          </p:nvSpPr>
          <p:spPr bwMode="auto">
            <a:xfrm>
              <a:off x="5726524" y="2057400"/>
              <a:ext cx="868936" cy="41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200" dirty="0">
                  <a:solidFill>
                    <a:srgbClr val="000000"/>
                  </a:solidFill>
                  <a:latin typeface="Calibri" pitchFamily="34" charset="0"/>
                </a:rPr>
                <a:t>OFL</a:t>
              </a:r>
            </a:p>
          </p:txBody>
        </p:sp>
        <p:sp>
          <p:nvSpPr>
            <p:cNvPr id="18" name="Line 13"/>
            <p:cNvSpPr>
              <a:spLocks noChangeShapeType="1"/>
            </p:cNvSpPr>
            <p:nvPr/>
          </p:nvSpPr>
          <p:spPr bwMode="auto">
            <a:xfrm flipH="1">
              <a:off x="5097076" y="2362200"/>
              <a:ext cx="749193" cy="523894"/>
            </a:xfrm>
            <a:prstGeom prst="line">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19" name="Text Box 14"/>
            <p:cNvSpPr txBox="1">
              <a:spLocks noChangeArrowheads="1"/>
            </p:cNvSpPr>
            <p:nvPr/>
          </p:nvSpPr>
          <p:spPr bwMode="auto">
            <a:xfrm>
              <a:off x="1146869" y="2859713"/>
              <a:ext cx="1777546" cy="152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200" dirty="0">
                  <a:solidFill>
                    <a:srgbClr val="000000"/>
                  </a:solidFill>
                  <a:latin typeface="Calibri" pitchFamily="34" charset="0"/>
                </a:rPr>
                <a:t>25</a:t>
              </a:r>
              <a:r>
                <a:rPr lang="en-US" sz="1200" dirty="0" smtClean="0">
                  <a:solidFill>
                    <a:srgbClr val="000000"/>
                  </a:solidFill>
                  <a:latin typeface="Calibri" pitchFamily="34" charset="0"/>
                </a:rPr>
                <a:t>% </a:t>
              </a:r>
              <a:r>
                <a:rPr lang="en-US" sz="1200" dirty="0">
                  <a:solidFill>
                    <a:srgbClr val="000000"/>
                  </a:solidFill>
                  <a:latin typeface="Calibri" pitchFamily="34" charset="0"/>
                </a:rPr>
                <a:t>Probability of Overfishing</a:t>
              </a:r>
            </a:p>
          </p:txBody>
        </p:sp>
        <p:sp>
          <p:nvSpPr>
            <p:cNvPr id="20" name="Freeform 15"/>
            <p:cNvSpPr>
              <a:spLocks/>
            </p:cNvSpPr>
            <p:nvPr/>
          </p:nvSpPr>
          <p:spPr bwMode="auto">
            <a:xfrm>
              <a:off x="2100303" y="2685560"/>
              <a:ext cx="1798064" cy="2993679"/>
            </a:xfrm>
            <a:custGeom>
              <a:avLst/>
              <a:gdLst>
                <a:gd name="T0" fmla="*/ 394 w 790"/>
                <a:gd name="T1" fmla="*/ 11754 h 1560"/>
                <a:gd name="T2" fmla="*/ 1253 w 790"/>
                <a:gd name="T3" fmla="*/ 11659 h 1560"/>
                <a:gd name="T4" fmla="*/ 2356 w 790"/>
                <a:gd name="T5" fmla="*/ 11552 h 1560"/>
                <a:gd name="T6" fmla="*/ 3249 w 790"/>
                <a:gd name="T7" fmla="*/ 11433 h 1560"/>
                <a:gd name="T8" fmla="*/ 4154 w 790"/>
                <a:gd name="T9" fmla="*/ 11340 h 1560"/>
                <a:gd name="T10" fmla="*/ 5035 w 790"/>
                <a:gd name="T11" fmla="*/ 11196 h 1560"/>
                <a:gd name="T12" fmla="*/ 5901 w 790"/>
                <a:gd name="T13" fmla="*/ 11028 h 1560"/>
                <a:gd name="T14" fmla="*/ 6822 w 790"/>
                <a:gd name="T15" fmla="*/ 10862 h 1560"/>
                <a:gd name="T16" fmla="*/ 7683 w 790"/>
                <a:gd name="T17" fmla="*/ 10705 h 1560"/>
                <a:gd name="T18" fmla="*/ 8605 w 790"/>
                <a:gd name="T19" fmla="*/ 10502 h 1560"/>
                <a:gd name="T20" fmla="*/ 9643 w 790"/>
                <a:gd name="T21" fmla="*/ 10304 h 1560"/>
                <a:gd name="T22" fmla="*/ 10549 w 790"/>
                <a:gd name="T23" fmla="*/ 10071 h 1560"/>
                <a:gd name="T24" fmla="*/ 11472 w 790"/>
                <a:gd name="T25" fmla="*/ 9851 h 1560"/>
                <a:gd name="T26" fmla="*/ 12357 w 790"/>
                <a:gd name="T27" fmla="*/ 9579 h 1560"/>
                <a:gd name="T28" fmla="*/ 13258 w 790"/>
                <a:gd name="T29" fmla="*/ 9321 h 1560"/>
                <a:gd name="T30" fmla="*/ 14135 w 790"/>
                <a:gd name="T31" fmla="*/ 9018 h 1560"/>
                <a:gd name="T32" fmla="*/ 15049 w 790"/>
                <a:gd name="T33" fmla="*/ 8724 h 1560"/>
                <a:gd name="T34" fmla="*/ 15930 w 790"/>
                <a:gd name="T35" fmla="*/ 8400 h 1560"/>
                <a:gd name="T36" fmla="*/ 16993 w 790"/>
                <a:gd name="T37" fmla="*/ 8076 h 1560"/>
                <a:gd name="T38" fmla="*/ 17843 w 790"/>
                <a:gd name="T39" fmla="*/ 7738 h 1560"/>
                <a:gd name="T40" fmla="*/ 18818 w 790"/>
                <a:gd name="T41" fmla="*/ 7346 h 1560"/>
                <a:gd name="T42" fmla="*/ 19644 w 790"/>
                <a:gd name="T43" fmla="*/ 6983 h 1560"/>
                <a:gd name="T44" fmla="*/ 20612 w 790"/>
                <a:gd name="T45" fmla="*/ 6594 h 1560"/>
                <a:gd name="T46" fmla="*/ 21538 w 790"/>
                <a:gd name="T47" fmla="*/ 6156 h 1560"/>
                <a:gd name="T48" fmla="*/ 22391 w 790"/>
                <a:gd name="T49" fmla="*/ 5730 h 1560"/>
                <a:gd name="T50" fmla="*/ 23473 w 790"/>
                <a:gd name="T51" fmla="*/ 5300 h 1560"/>
                <a:gd name="T52" fmla="*/ 24357 w 790"/>
                <a:gd name="T53" fmla="*/ 4879 h 1560"/>
                <a:gd name="T54" fmla="*/ 25249 w 790"/>
                <a:gd name="T55" fmla="*/ 4417 h 1560"/>
                <a:gd name="T56" fmla="*/ 26102 w 790"/>
                <a:gd name="T57" fmla="*/ 3951 h 1560"/>
                <a:gd name="T58" fmla="*/ 27049 w 790"/>
                <a:gd name="T59" fmla="*/ 3490 h 1560"/>
                <a:gd name="T60" fmla="*/ 27905 w 790"/>
                <a:gd name="T61" fmla="*/ 3033 h 1560"/>
                <a:gd name="T62" fmla="*/ 28826 w 790"/>
                <a:gd name="T63" fmla="*/ 2607 h 1560"/>
                <a:gd name="T64" fmla="*/ 29714 w 790"/>
                <a:gd name="T65" fmla="*/ 2144 h 1560"/>
                <a:gd name="T66" fmla="*/ 30777 w 790"/>
                <a:gd name="T67" fmla="*/ 1687 h 1560"/>
                <a:gd name="T68" fmla="*/ 31689 w 790"/>
                <a:gd name="T69" fmla="*/ 1260 h 1560"/>
                <a:gd name="T70" fmla="*/ 32548 w 790"/>
                <a:gd name="T71" fmla="*/ 832 h 1560"/>
                <a:gd name="T72" fmla="*/ 33497 w 790"/>
                <a:gd name="T73" fmla="*/ 405 h 1560"/>
                <a:gd name="T74" fmla="*/ 34350 w 790"/>
                <a:gd name="T75" fmla="*/ 0 h 1560"/>
                <a:gd name="T76" fmla="*/ 0 w 790"/>
                <a:gd name="T77" fmla="*/ 12441 h 15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90" h="1560">
                  <a:moveTo>
                    <a:pt x="0" y="1478"/>
                  </a:moveTo>
                  <a:lnTo>
                    <a:pt x="9" y="1474"/>
                  </a:lnTo>
                  <a:lnTo>
                    <a:pt x="21" y="1466"/>
                  </a:lnTo>
                  <a:lnTo>
                    <a:pt x="29" y="1462"/>
                  </a:lnTo>
                  <a:lnTo>
                    <a:pt x="41" y="1453"/>
                  </a:lnTo>
                  <a:lnTo>
                    <a:pt x="54" y="1449"/>
                  </a:lnTo>
                  <a:lnTo>
                    <a:pt x="62" y="1441"/>
                  </a:lnTo>
                  <a:lnTo>
                    <a:pt x="75" y="1433"/>
                  </a:lnTo>
                  <a:lnTo>
                    <a:pt x="82" y="1428"/>
                  </a:lnTo>
                  <a:lnTo>
                    <a:pt x="95" y="1421"/>
                  </a:lnTo>
                  <a:lnTo>
                    <a:pt x="103" y="1412"/>
                  </a:lnTo>
                  <a:lnTo>
                    <a:pt x="116" y="1403"/>
                  </a:lnTo>
                  <a:lnTo>
                    <a:pt x="127" y="1391"/>
                  </a:lnTo>
                  <a:lnTo>
                    <a:pt x="136" y="1383"/>
                  </a:lnTo>
                  <a:lnTo>
                    <a:pt x="148" y="1375"/>
                  </a:lnTo>
                  <a:lnTo>
                    <a:pt x="157" y="1362"/>
                  </a:lnTo>
                  <a:lnTo>
                    <a:pt x="169" y="1355"/>
                  </a:lnTo>
                  <a:lnTo>
                    <a:pt x="177" y="1342"/>
                  </a:lnTo>
                  <a:lnTo>
                    <a:pt x="189" y="1329"/>
                  </a:lnTo>
                  <a:lnTo>
                    <a:pt x="198" y="1317"/>
                  </a:lnTo>
                  <a:lnTo>
                    <a:pt x="210" y="1305"/>
                  </a:lnTo>
                  <a:lnTo>
                    <a:pt x="222" y="1292"/>
                  </a:lnTo>
                  <a:lnTo>
                    <a:pt x="231" y="1280"/>
                  </a:lnTo>
                  <a:lnTo>
                    <a:pt x="243" y="1263"/>
                  </a:lnTo>
                  <a:lnTo>
                    <a:pt x="252" y="1251"/>
                  </a:lnTo>
                  <a:lnTo>
                    <a:pt x="264" y="1235"/>
                  </a:lnTo>
                  <a:lnTo>
                    <a:pt x="272" y="1218"/>
                  </a:lnTo>
                  <a:lnTo>
                    <a:pt x="284" y="1201"/>
                  </a:lnTo>
                  <a:lnTo>
                    <a:pt x="297" y="1185"/>
                  </a:lnTo>
                  <a:lnTo>
                    <a:pt x="305" y="1168"/>
                  </a:lnTo>
                  <a:lnTo>
                    <a:pt x="317" y="1152"/>
                  </a:lnTo>
                  <a:lnTo>
                    <a:pt x="325" y="1131"/>
                  </a:lnTo>
                  <a:lnTo>
                    <a:pt x="338" y="1115"/>
                  </a:lnTo>
                  <a:lnTo>
                    <a:pt x="346" y="1094"/>
                  </a:lnTo>
                  <a:lnTo>
                    <a:pt x="359" y="1074"/>
                  </a:lnTo>
                  <a:lnTo>
                    <a:pt x="366" y="1053"/>
                  </a:lnTo>
                  <a:lnTo>
                    <a:pt x="379" y="1032"/>
                  </a:lnTo>
                  <a:lnTo>
                    <a:pt x="391" y="1012"/>
                  </a:lnTo>
                  <a:lnTo>
                    <a:pt x="400" y="991"/>
                  </a:lnTo>
                  <a:lnTo>
                    <a:pt x="411" y="970"/>
                  </a:lnTo>
                  <a:lnTo>
                    <a:pt x="420" y="946"/>
                  </a:lnTo>
                  <a:lnTo>
                    <a:pt x="433" y="921"/>
                  </a:lnTo>
                  <a:lnTo>
                    <a:pt x="441" y="900"/>
                  </a:lnTo>
                  <a:lnTo>
                    <a:pt x="452" y="875"/>
                  </a:lnTo>
                  <a:lnTo>
                    <a:pt x="465" y="851"/>
                  </a:lnTo>
                  <a:lnTo>
                    <a:pt x="474" y="826"/>
                  </a:lnTo>
                  <a:lnTo>
                    <a:pt x="486" y="797"/>
                  </a:lnTo>
                  <a:lnTo>
                    <a:pt x="495" y="772"/>
                  </a:lnTo>
                  <a:lnTo>
                    <a:pt x="506" y="747"/>
                  </a:lnTo>
                  <a:lnTo>
                    <a:pt x="515" y="719"/>
                  </a:lnTo>
                  <a:lnTo>
                    <a:pt x="527" y="694"/>
                  </a:lnTo>
                  <a:lnTo>
                    <a:pt x="540" y="665"/>
                  </a:lnTo>
                  <a:lnTo>
                    <a:pt x="547" y="636"/>
                  </a:lnTo>
                  <a:lnTo>
                    <a:pt x="560" y="611"/>
                  </a:lnTo>
                  <a:lnTo>
                    <a:pt x="568" y="582"/>
                  </a:lnTo>
                  <a:lnTo>
                    <a:pt x="581" y="554"/>
                  </a:lnTo>
                  <a:lnTo>
                    <a:pt x="589" y="525"/>
                  </a:lnTo>
                  <a:lnTo>
                    <a:pt x="601" y="496"/>
                  </a:lnTo>
                  <a:lnTo>
                    <a:pt x="610" y="466"/>
                  </a:lnTo>
                  <a:lnTo>
                    <a:pt x="622" y="438"/>
                  </a:lnTo>
                  <a:lnTo>
                    <a:pt x="634" y="409"/>
                  </a:lnTo>
                  <a:lnTo>
                    <a:pt x="642" y="380"/>
                  </a:lnTo>
                  <a:lnTo>
                    <a:pt x="654" y="355"/>
                  </a:lnTo>
                  <a:lnTo>
                    <a:pt x="663" y="327"/>
                  </a:lnTo>
                  <a:lnTo>
                    <a:pt x="675" y="298"/>
                  </a:lnTo>
                  <a:lnTo>
                    <a:pt x="684" y="269"/>
                  </a:lnTo>
                  <a:lnTo>
                    <a:pt x="696" y="240"/>
                  </a:lnTo>
                  <a:lnTo>
                    <a:pt x="708" y="211"/>
                  </a:lnTo>
                  <a:lnTo>
                    <a:pt x="717" y="182"/>
                  </a:lnTo>
                  <a:lnTo>
                    <a:pt x="729" y="158"/>
                  </a:lnTo>
                  <a:lnTo>
                    <a:pt x="737" y="128"/>
                  </a:lnTo>
                  <a:lnTo>
                    <a:pt x="749" y="104"/>
                  </a:lnTo>
                  <a:lnTo>
                    <a:pt x="758" y="75"/>
                  </a:lnTo>
                  <a:lnTo>
                    <a:pt x="770" y="50"/>
                  </a:lnTo>
                  <a:lnTo>
                    <a:pt x="783" y="26"/>
                  </a:lnTo>
                  <a:lnTo>
                    <a:pt x="790" y="0"/>
                  </a:lnTo>
                  <a:lnTo>
                    <a:pt x="790" y="1560"/>
                  </a:lnTo>
                  <a:lnTo>
                    <a:pt x="0" y="1560"/>
                  </a:lnTo>
                  <a:lnTo>
                    <a:pt x="0" y="147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itchFamily="34" charset="0"/>
              </a:endParaRPr>
            </a:p>
          </p:txBody>
        </p:sp>
        <p:sp>
          <p:nvSpPr>
            <p:cNvPr id="21" name="Line 16"/>
            <p:cNvSpPr>
              <a:spLocks noChangeShapeType="1"/>
            </p:cNvSpPr>
            <p:nvPr/>
          </p:nvSpPr>
          <p:spPr bwMode="auto">
            <a:xfrm>
              <a:off x="2025383" y="4257241"/>
              <a:ext cx="524435" cy="449052"/>
            </a:xfrm>
            <a:prstGeom prst="line">
              <a:avLst/>
            </a:prstGeom>
            <a:noFill/>
            <a:ln w="38100" cap="sq">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 name="AutoShape 18"/>
            <p:cNvSpPr>
              <a:spLocks/>
            </p:cNvSpPr>
            <p:nvPr/>
          </p:nvSpPr>
          <p:spPr bwMode="auto">
            <a:xfrm rot="5400000">
              <a:off x="4235697" y="1822978"/>
              <a:ext cx="374210" cy="1048871"/>
            </a:xfrm>
            <a:prstGeom prst="leftBrace">
              <a:avLst>
                <a:gd name="adj1" fmla="val 23333"/>
                <a:gd name="adj2" fmla="val 50000"/>
              </a:avLst>
            </a:prstGeom>
            <a:noFill/>
            <a:ln w="38100" cap="sq">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 name="Line 19"/>
            <p:cNvSpPr>
              <a:spLocks noChangeShapeType="1"/>
            </p:cNvSpPr>
            <p:nvPr/>
          </p:nvSpPr>
          <p:spPr bwMode="auto">
            <a:xfrm flipH="1" flipV="1">
              <a:off x="3860907" y="2534519"/>
              <a:ext cx="37459" cy="3144720"/>
            </a:xfrm>
            <a:prstGeom prst="line">
              <a:avLst/>
            </a:prstGeom>
            <a:noFill/>
            <a:ln w="38100">
              <a:solidFill>
                <a:srgbClr val="6600FF"/>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 name="Freeform 20"/>
            <p:cNvSpPr>
              <a:spLocks/>
            </p:cNvSpPr>
            <p:nvPr/>
          </p:nvSpPr>
          <p:spPr bwMode="auto">
            <a:xfrm>
              <a:off x="1725706" y="3059770"/>
              <a:ext cx="1723145" cy="2619469"/>
            </a:xfrm>
            <a:custGeom>
              <a:avLst/>
              <a:gdLst>
                <a:gd name="T0" fmla="*/ 860 w 1133"/>
                <a:gd name="T1" fmla="*/ 2671 h 1595"/>
                <a:gd name="T2" fmla="*/ 850 w 1133"/>
                <a:gd name="T3" fmla="*/ 2284 h 1595"/>
                <a:gd name="T4" fmla="*/ 853 w 1133"/>
                <a:gd name="T5" fmla="*/ 1943 h 1595"/>
                <a:gd name="T6" fmla="*/ 874 w 1133"/>
                <a:gd name="T7" fmla="*/ 1681 h 1595"/>
                <a:gd name="T8" fmla="*/ 860 w 1133"/>
                <a:gd name="T9" fmla="*/ 1253 h 1595"/>
                <a:gd name="T10" fmla="*/ 872 w 1133"/>
                <a:gd name="T11" fmla="*/ 78 h 1595"/>
                <a:gd name="T12" fmla="*/ 853 w 1133"/>
                <a:gd name="T13" fmla="*/ 0 h 1595"/>
                <a:gd name="T14" fmla="*/ 803 w 1133"/>
                <a:gd name="T15" fmla="*/ 139 h 1595"/>
                <a:gd name="T16" fmla="*/ 764 w 1133"/>
                <a:gd name="T17" fmla="*/ 233 h 1595"/>
                <a:gd name="T18" fmla="*/ 757 w 1133"/>
                <a:gd name="T19" fmla="*/ 255 h 1595"/>
                <a:gd name="T20" fmla="*/ 746 w 1133"/>
                <a:gd name="T21" fmla="*/ 272 h 1595"/>
                <a:gd name="T22" fmla="*/ 728 w 1133"/>
                <a:gd name="T23" fmla="*/ 333 h 1595"/>
                <a:gd name="T24" fmla="*/ 710 w 1133"/>
                <a:gd name="T25" fmla="*/ 401 h 1595"/>
                <a:gd name="T26" fmla="*/ 689 w 1133"/>
                <a:gd name="T27" fmla="*/ 486 h 1595"/>
                <a:gd name="T28" fmla="*/ 639 w 1133"/>
                <a:gd name="T29" fmla="*/ 713 h 1595"/>
                <a:gd name="T30" fmla="*/ 635 w 1133"/>
                <a:gd name="T31" fmla="*/ 735 h 1595"/>
                <a:gd name="T32" fmla="*/ 629 w 1133"/>
                <a:gd name="T33" fmla="*/ 751 h 1595"/>
                <a:gd name="T34" fmla="*/ 612 w 1133"/>
                <a:gd name="T35" fmla="*/ 852 h 1595"/>
                <a:gd name="T36" fmla="*/ 569 w 1133"/>
                <a:gd name="T37" fmla="*/ 1039 h 1595"/>
                <a:gd name="T38" fmla="*/ 555 w 1133"/>
                <a:gd name="T39" fmla="*/ 1082 h 1595"/>
                <a:gd name="T40" fmla="*/ 547 w 1133"/>
                <a:gd name="T41" fmla="*/ 1108 h 1595"/>
                <a:gd name="T42" fmla="*/ 533 w 1133"/>
                <a:gd name="T43" fmla="*/ 1169 h 1595"/>
                <a:gd name="T44" fmla="*/ 518 w 1133"/>
                <a:gd name="T45" fmla="*/ 1215 h 1595"/>
                <a:gd name="T46" fmla="*/ 494 w 1133"/>
                <a:gd name="T47" fmla="*/ 1331 h 1595"/>
                <a:gd name="T48" fmla="*/ 476 w 1133"/>
                <a:gd name="T49" fmla="*/ 1427 h 1595"/>
                <a:gd name="T50" fmla="*/ 405 w 1133"/>
                <a:gd name="T51" fmla="*/ 1742 h 1595"/>
                <a:gd name="T52" fmla="*/ 365 w 1133"/>
                <a:gd name="T53" fmla="*/ 1866 h 1595"/>
                <a:gd name="T54" fmla="*/ 348 w 1133"/>
                <a:gd name="T55" fmla="*/ 1937 h 1595"/>
                <a:gd name="T56" fmla="*/ 330 w 1133"/>
                <a:gd name="T57" fmla="*/ 2027 h 1595"/>
                <a:gd name="T58" fmla="*/ 313 w 1133"/>
                <a:gd name="T59" fmla="*/ 2153 h 1595"/>
                <a:gd name="T60" fmla="*/ 266 w 1133"/>
                <a:gd name="T61" fmla="*/ 2269 h 1595"/>
                <a:gd name="T62" fmla="*/ 202 w 1133"/>
                <a:gd name="T63" fmla="*/ 2432 h 1595"/>
                <a:gd name="T64" fmla="*/ 128 w 1133"/>
                <a:gd name="T65" fmla="*/ 2570 h 1595"/>
                <a:gd name="T66" fmla="*/ 0 w 1133"/>
                <a:gd name="T67" fmla="*/ 2671 h 1595"/>
                <a:gd name="T68" fmla="*/ 99 w 1133"/>
                <a:gd name="T69" fmla="*/ 2641 h 1595"/>
                <a:gd name="T70" fmla="*/ 306 w 1133"/>
                <a:gd name="T71" fmla="*/ 2655 h 1595"/>
                <a:gd name="T72" fmla="*/ 335 w 1133"/>
                <a:gd name="T73" fmla="*/ 2617 h 15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33" h="1595">
                  <a:moveTo>
                    <a:pt x="1115" y="1589"/>
                  </a:moveTo>
                  <a:cubicBezTo>
                    <a:pt x="1111" y="1428"/>
                    <a:pt x="1124" y="1445"/>
                    <a:pt x="1101" y="1359"/>
                  </a:cubicBezTo>
                  <a:cubicBezTo>
                    <a:pt x="1103" y="1291"/>
                    <a:pt x="1103" y="1224"/>
                    <a:pt x="1106" y="1156"/>
                  </a:cubicBezTo>
                  <a:cubicBezTo>
                    <a:pt x="1108" y="1106"/>
                    <a:pt x="1127" y="1051"/>
                    <a:pt x="1133" y="1000"/>
                  </a:cubicBezTo>
                  <a:cubicBezTo>
                    <a:pt x="1131" y="911"/>
                    <a:pt x="1130" y="832"/>
                    <a:pt x="1115" y="746"/>
                  </a:cubicBezTo>
                  <a:cubicBezTo>
                    <a:pt x="1117" y="444"/>
                    <a:pt x="1078" y="279"/>
                    <a:pt x="1129" y="46"/>
                  </a:cubicBezTo>
                  <a:cubicBezTo>
                    <a:pt x="1124" y="23"/>
                    <a:pt x="1125" y="13"/>
                    <a:pt x="1106" y="0"/>
                  </a:cubicBezTo>
                  <a:cubicBezTo>
                    <a:pt x="1081" y="23"/>
                    <a:pt x="1064" y="57"/>
                    <a:pt x="1041" y="83"/>
                  </a:cubicBezTo>
                  <a:cubicBezTo>
                    <a:pt x="1034" y="102"/>
                    <a:pt x="1007" y="127"/>
                    <a:pt x="990" y="138"/>
                  </a:cubicBezTo>
                  <a:cubicBezTo>
                    <a:pt x="987" y="143"/>
                    <a:pt x="985" y="148"/>
                    <a:pt x="981" y="152"/>
                  </a:cubicBezTo>
                  <a:cubicBezTo>
                    <a:pt x="977" y="156"/>
                    <a:pt x="970" y="157"/>
                    <a:pt x="967" y="161"/>
                  </a:cubicBezTo>
                  <a:cubicBezTo>
                    <a:pt x="958" y="173"/>
                    <a:pt x="959" y="185"/>
                    <a:pt x="944" y="198"/>
                  </a:cubicBezTo>
                  <a:cubicBezTo>
                    <a:pt x="939" y="215"/>
                    <a:pt x="932" y="225"/>
                    <a:pt x="921" y="239"/>
                  </a:cubicBezTo>
                  <a:cubicBezTo>
                    <a:pt x="916" y="258"/>
                    <a:pt x="902" y="272"/>
                    <a:pt x="894" y="290"/>
                  </a:cubicBezTo>
                  <a:cubicBezTo>
                    <a:pt x="874" y="334"/>
                    <a:pt x="862" y="388"/>
                    <a:pt x="829" y="424"/>
                  </a:cubicBezTo>
                  <a:cubicBezTo>
                    <a:pt x="828" y="428"/>
                    <a:pt x="827" y="433"/>
                    <a:pt x="825" y="437"/>
                  </a:cubicBezTo>
                  <a:cubicBezTo>
                    <a:pt x="823" y="441"/>
                    <a:pt x="817" y="443"/>
                    <a:pt x="815" y="447"/>
                  </a:cubicBezTo>
                  <a:cubicBezTo>
                    <a:pt x="804" y="471"/>
                    <a:pt x="806" y="486"/>
                    <a:pt x="792" y="507"/>
                  </a:cubicBezTo>
                  <a:cubicBezTo>
                    <a:pt x="780" y="546"/>
                    <a:pt x="757" y="581"/>
                    <a:pt x="737" y="617"/>
                  </a:cubicBezTo>
                  <a:cubicBezTo>
                    <a:pt x="732" y="627"/>
                    <a:pt x="725" y="636"/>
                    <a:pt x="719" y="645"/>
                  </a:cubicBezTo>
                  <a:cubicBezTo>
                    <a:pt x="716" y="650"/>
                    <a:pt x="709" y="659"/>
                    <a:pt x="709" y="659"/>
                  </a:cubicBezTo>
                  <a:cubicBezTo>
                    <a:pt x="705" y="672"/>
                    <a:pt x="698" y="685"/>
                    <a:pt x="691" y="696"/>
                  </a:cubicBezTo>
                  <a:cubicBezTo>
                    <a:pt x="685" y="705"/>
                    <a:pt x="672" y="723"/>
                    <a:pt x="672" y="723"/>
                  </a:cubicBezTo>
                  <a:cubicBezTo>
                    <a:pt x="665" y="748"/>
                    <a:pt x="654" y="770"/>
                    <a:pt x="640" y="792"/>
                  </a:cubicBezTo>
                  <a:cubicBezTo>
                    <a:pt x="634" y="812"/>
                    <a:pt x="628" y="830"/>
                    <a:pt x="617" y="848"/>
                  </a:cubicBezTo>
                  <a:cubicBezTo>
                    <a:pt x="596" y="916"/>
                    <a:pt x="572" y="984"/>
                    <a:pt x="525" y="1037"/>
                  </a:cubicBezTo>
                  <a:cubicBezTo>
                    <a:pt x="515" y="1063"/>
                    <a:pt x="495" y="1091"/>
                    <a:pt x="474" y="1110"/>
                  </a:cubicBezTo>
                  <a:cubicBezTo>
                    <a:pt x="469" y="1131"/>
                    <a:pt x="462" y="1134"/>
                    <a:pt x="451" y="1152"/>
                  </a:cubicBezTo>
                  <a:cubicBezTo>
                    <a:pt x="445" y="1172"/>
                    <a:pt x="439" y="1190"/>
                    <a:pt x="428" y="1207"/>
                  </a:cubicBezTo>
                  <a:cubicBezTo>
                    <a:pt x="421" y="1230"/>
                    <a:pt x="418" y="1261"/>
                    <a:pt x="405" y="1281"/>
                  </a:cubicBezTo>
                  <a:cubicBezTo>
                    <a:pt x="388" y="1306"/>
                    <a:pt x="363" y="1326"/>
                    <a:pt x="345" y="1350"/>
                  </a:cubicBezTo>
                  <a:cubicBezTo>
                    <a:pt x="319" y="1385"/>
                    <a:pt x="293" y="1416"/>
                    <a:pt x="262" y="1447"/>
                  </a:cubicBezTo>
                  <a:cubicBezTo>
                    <a:pt x="233" y="1476"/>
                    <a:pt x="203" y="1511"/>
                    <a:pt x="166" y="1530"/>
                  </a:cubicBezTo>
                  <a:cubicBezTo>
                    <a:pt x="117" y="1555"/>
                    <a:pt x="54" y="1574"/>
                    <a:pt x="0" y="1589"/>
                  </a:cubicBezTo>
                  <a:cubicBezTo>
                    <a:pt x="18" y="1595"/>
                    <a:pt x="107" y="1573"/>
                    <a:pt x="129" y="1571"/>
                  </a:cubicBezTo>
                  <a:cubicBezTo>
                    <a:pt x="227" y="1578"/>
                    <a:pt x="286" y="1580"/>
                    <a:pt x="396" y="1580"/>
                  </a:cubicBezTo>
                  <a:lnTo>
                    <a:pt x="434" y="1558"/>
                  </a:lnTo>
                </a:path>
              </a:pathLst>
            </a:custGeom>
            <a:solidFill>
              <a:schemeClr val="hlink"/>
            </a:solidFill>
            <a:ln>
              <a:noFill/>
            </a:ln>
            <a:effectLst/>
            <a:extLst>
              <a:ext uri="{91240B29-F687-4F45-9708-019B960494DF}">
                <a14:hiddenLine xmlns:a14="http://schemas.microsoft.com/office/drawing/2010/main" w="12700" cap="sq" cmpd="sng">
                  <a:solidFill>
                    <a:srgbClr val="000000"/>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5" name="Freeform 21"/>
            <p:cNvSpPr>
              <a:spLocks/>
            </p:cNvSpPr>
            <p:nvPr/>
          </p:nvSpPr>
          <p:spPr bwMode="auto">
            <a:xfrm>
              <a:off x="3400465" y="2713626"/>
              <a:ext cx="460442" cy="1264518"/>
            </a:xfrm>
            <a:custGeom>
              <a:avLst/>
              <a:gdLst>
                <a:gd name="T0" fmla="*/ 9 w 295"/>
                <a:gd name="T1" fmla="*/ 230 h 811"/>
                <a:gd name="T2" fmla="*/ 64 w 295"/>
                <a:gd name="T3" fmla="*/ 189 h 811"/>
                <a:gd name="T4" fmla="*/ 115 w 295"/>
                <a:gd name="T5" fmla="*/ 133 h 811"/>
                <a:gd name="T6" fmla="*/ 143 w 295"/>
                <a:gd name="T7" fmla="*/ 101 h 811"/>
                <a:gd name="T8" fmla="*/ 152 w 295"/>
                <a:gd name="T9" fmla="*/ 87 h 811"/>
                <a:gd name="T10" fmla="*/ 166 w 295"/>
                <a:gd name="T11" fmla="*/ 83 h 811"/>
                <a:gd name="T12" fmla="*/ 170 w 295"/>
                <a:gd name="T13" fmla="*/ 69 h 811"/>
                <a:gd name="T14" fmla="*/ 281 w 295"/>
                <a:gd name="T15" fmla="*/ 0 h 811"/>
                <a:gd name="T16" fmla="*/ 281 w 295"/>
                <a:gd name="T17" fmla="*/ 96 h 811"/>
                <a:gd name="T18" fmla="*/ 235 w 295"/>
                <a:gd name="T19" fmla="*/ 235 h 811"/>
                <a:gd name="T20" fmla="*/ 221 w 295"/>
                <a:gd name="T21" fmla="*/ 258 h 811"/>
                <a:gd name="T22" fmla="*/ 203 w 295"/>
                <a:gd name="T23" fmla="*/ 299 h 811"/>
                <a:gd name="T24" fmla="*/ 170 w 295"/>
                <a:gd name="T25" fmla="*/ 410 h 811"/>
                <a:gd name="T26" fmla="*/ 147 w 295"/>
                <a:gd name="T27" fmla="*/ 451 h 811"/>
                <a:gd name="T28" fmla="*/ 124 w 295"/>
                <a:gd name="T29" fmla="*/ 511 h 811"/>
                <a:gd name="T30" fmla="*/ 110 w 295"/>
                <a:gd name="T31" fmla="*/ 553 h 811"/>
                <a:gd name="T32" fmla="*/ 32 w 295"/>
                <a:gd name="T33" fmla="*/ 732 h 811"/>
                <a:gd name="T34" fmla="*/ 0 w 295"/>
                <a:gd name="T35" fmla="*/ 811 h 811"/>
                <a:gd name="T36" fmla="*/ 9 w 295"/>
                <a:gd name="T37" fmla="*/ 230 h 8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5" h="811">
                  <a:moveTo>
                    <a:pt x="9" y="230"/>
                  </a:moveTo>
                  <a:cubicBezTo>
                    <a:pt x="33" y="222"/>
                    <a:pt x="39" y="197"/>
                    <a:pt x="64" y="189"/>
                  </a:cubicBezTo>
                  <a:cubicBezTo>
                    <a:pt x="81" y="172"/>
                    <a:pt x="101" y="152"/>
                    <a:pt x="115" y="133"/>
                  </a:cubicBezTo>
                  <a:cubicBezTo>
                    <a:pt x="127" y="117"/>
                    <a:pt x="123" y="108"/>
                    <a:pt x="143" y="101"/>
                  </a:cubicBezTo>
                  <a:cubicBezTo>
                    <a:pt x="146" y="96"/>
                    <a:pt x="148" y="90"/>
                    <a:pt x="152" y="87"/>
                  </a:cubicBezTo>
                  <a:cubicBezTo>
                    <a:pt x="156" y="84"/>
                    <a:pt x="163" y="86"/>
                    <a:pt x="166" y="83"/>
                  </a:cubicBezTo>
                  <a:cubicBezTo>
                    <a:pt x="169" y="80"/>
                    <a:pt x="167" y="73"/>
                    <a:pt x="170" y="69"/>
                  </a:cubicBezTo>
                  <a:cubicBezTo>
                    <a:pt x="186" y="42"/>
                    <a:pt x="250" y="9"/>
                    <a:pt x="281" y="0"/>
                  </a:cubicBezTo>
                  <a:cubicBezTo>
                    <a:pt x="295" y="37"/>
                    <a:pt x="290" y="19"/>
                    <a:pt x="281" y="96"/>
                  </a:cubicBezTo>
                  <a:cubicBezTo>
                    <a:pt x="277" y="126"/>
                    <a:pt x="255" y="213"/>
                    <a:pt x="235" y="235"/>
                  </a:cubicBezTo>
                  <a:cubicBezTo>
                    <a:pt x="220" y="274"/>
                    <a:pt x="241" y="223"/>
                    <a:pt x="221" y="258"/>
                  </a:cubicBezTo>
                  <a:cubicBezTo>
                    <a:pt x="213" y="271"/>
                    <a:pt x="212" y="285"/>
                    <a:pt x="203" y="299"/>
                  </a:cubicBezTo>
                  <a:cubicBezTo>
                    <a:pt x="195" y="337"/>
                    <a:pt x="183" y="374"/>
                    <a:pt x="170" y="410"/>
                  </a:cubicBezTo>
                  <a:cubicBezTo>
                    <a:pt x="165" y="425"/>
                    <a:pt x="147" y="451"/>
                    <a:pt x="147" y="451"/>
                  </a:cubicBezTo>
                  <a:cubicBezTo>
                    <a:pt x="141" y="472"/>
                    <a:pt x="131" y="490"/>
                    <a:pt x="124" y="511"/>
                  </a:cubicBezTo>
                  <a:cubicBezTo>
                    <a:pt x="119" y="525"/>
                    <a:pt x="110" y="553"/>
                    <a:pt x="110" y="553"/>
                  </a:cubicBezTo>
                  <a:cubicBezTo>
                    <a:pt x="101" y="615"/>
                    <a:pt x="61" y="677"/>
                    <a:pt x="32" y="732"/>
                  </a:cubicBezTo>
                  <a:cubicBezTo>
                    <a:pt x="20" y="755"/>
                    <a:pt x="0" y="785"/>
                    <a:pt x="0" y="811"/>
                  </a:cubicBezTo>
                  <a:lnTo>
                    <a:pt x="9" y="230"/>
                  </a:lnTo>
                  <a:close/>
                </a:path>
              </a:pathLst>
            </a:custGeom>
            <a:solidFill>
              <a:schemeClr val="hlink"/>
            </a:solidFill>
            <a:ln>
              <a:noFill/>
            </a:ln>
            <a:effectLst/>
            <a:extLst>
              <a:ext uri="{91240B29-F687-4F45-9708-019B960494DF}">
                <a14:hiddenLine xmlns:a14="http://schemas.microsoft.com/office/drawing/2010/main" w="12700" cap="sq"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 name="Line 22"/>
            <p:cNvSpPr>
              <a:spLocks noChangeShapeType="1"/>
            </p:cNvSpPr>
            <p:nvPr/>
          </p:nvSpPr>
          <p:spPr bwMode="auto">
            <a:xfrm flipH="1">
              <a:off x="3373931" y="3359138"/>
              <a:ext cx="0" cy="299368"/>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 name="Line 23"/>
            <p:cNvSpPr>
              <a:spLocks noChangeShapeType="1"/>
            </p:cNvSpPr>
            <p:nvPr/>
          </p:nvSpPr>
          <p:spPr bwMode="auto">
            <a:xfrm>
              <a:off x="2924415" y="2685560"/>
              <a:ext cx="899032" cy="823262"/>
            </a:xfrm>
            <a:prstGeom prst="line">
              <a:avLst/>
            </a:prstGeom>
            <a:noFill/>
            <a:ln w="38100" cap="sq">
              <a:solidFill>
                <a:srgbClr val="6600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8" name="Rectangle 24"/>
            <p:cNvSpPr>
              <a:spLocks noChangeArrowheads="1"/>
            </p:cNvSpPr>
            <p:nvPr/>
          </p:nvSpPr>
          <p:spPr bwMode="auto">
            <a:xfrm>
              <a:off x="3985702" y="4909122"/>
              <a:ext cx="5029200" cy="65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ctr" eaLnBrk="1" hangingPunct="1"/>
              <a:r>
                <a:rPr lang="en-US" sz="1200" dirty="0" smtClean="0">
                  <a:solidFill>
                    <a:srgbClr val="000000"/>
                  </a:solidFill>
                  <a:latin typeface="Calibri" pitchFamily="34" charset="0"/>
                </a:rPr>
                <a:t>CV </a:t>
              </a:r>
              <a:r>
                <a:rPr lang="en-US" sz="1200" dirty="0">
                  <a:solidFill>
                    <a:srgbClr val="000000"/>
                  </a:solidFill>
                  <a:latin typeface="Calibri" pitchFamily="34" charset="0"/>
                </a:rPr>
                <a:t>(100%),</a:t>
              </a:r>
              <a:br>
                <a:rPr lang="en-US" sz="1200" dirty="0">
                  <a:solidFill>
                    <a:srgbClr val="000000"/>
                  </a:solidFill>
                  <a:latin typeface="Calibri" pitchFamily="34" charset="0"/>
                </a:rPr>
              </a:br>
              <a:r>
                <a:rPr lang="en-US" sz="1200" dirty="0">
                  <a:solidFill>
                    <a:srgbClr val="000000"/>
                  </a:solidFill>
                  <a:latin typeface="Calibri" pitchFamily="34" charset="0"/>
                </a:rPr>
                <a:t>OFL = 100 mil </a:t>
              </a:r>
              <a:r>
                <a:rPr lang="en-US" sz="1200" dirty="0" err="1">
                  <a:solidFill>
                    <a:srgbClr val="000000"/>
                  </a:solidFill>
                  <a:latin typeface="Calibri" pitchFamily="34" charset="0"/>
                </a:rPr>
                <a:t>lbs</a:t>
              </a:r>
              <a:endParaRPr lang="en-US" sz="1200" dirty="0">
                <a:solidFill>
                  <a:srgbClr val="000000"/>
                </a:solidFill>
                <a:latin typeface="Calibri" pitchFamily="34" charset="0"/>
              </a:endParaRPr>
            </a:p>
          </p:txBody>
        </p:sp>
      </p:grpSp>
      <p:grpSp>
        <p:nvGrpSpPr>
          <p:cNvPr id="29" name="Group 28"/>
          <p:cNvGrpSpPr/>
          <p:nvPr/>
        </p:nvGrpSpPr>
        <p:grpSpPr>
          <a:xfrm>
            <a:off x="152400" y="3823581"/>
            <a:ext cx="4038600" cy="2649082"/>
            <a:chOff x="152400" y="3823581"/>
            <a:chExt cx="4038600" cy="2649082"/>
          </a:xfrm>
        </p:grpSpPr>
        <p:graphicFrame>
          <p:nvGraphicFramePr>
            <p:cNvPr id="30" name="Object 29"/>
            <p:cNvGraphicFramePr>
              <a:graphicFrameLocks noChangeAspect="1"/>
            </p:cNvGraphicFramePr>
            <p:nvPr>
              <p:extLst>
                <p:ext uri="{D42A27DB-BD31-4B8C-83A1-F6EECF244321}">
                  <p14:modId xmlns:p14="http://schemas.microsoft.com/office/powerpoint/2010/main" val="1769233459"/>
                </p:ext>
              </p:extLst>
            </p:nvPr>
          </p:nvGraphicFramePr>
          <p:xfrm>
            <a:off x="152400" y="3823581"/>
            <a:ext cx="4038600" cy="2649082"/>
          </p:xfrm>
          <a:graphic>
            <a:graphicData uri="http://schemas.openxmlformats.org/presentationml/2006/ole">
              <mc:AlternateContent xmlns:mc="http://schemas.openxmlformats.org/markup-compatibility/2006">
                <mc:Choice xmlns:v="urn:schemas-microsoft-com:vml" Requires="v">
                  <p:oleObj spid="_x0000_s4129" name="Chart" r:id="rId5" imgW="6876991" imgH="4153019" progId="Excel.Chart.8">
                    <p:embed/>
                  </p:oleObj>
                </mc:Choice>
                <mc:Fallback>
                  <p:oleObj name="Chart" r:id="rId5" imgW="6876991" imgH="4153019"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23581"/>
                          <a:ext cx="4038600" cy="2649082"/>
                        </a:xfrm>
                        <a:prstGeom prst="rect">
                          <a:avLst/>
                        </a:prstGeom>
                        <a:noFill/>
                        <a:ln>
                          <a:solidFill>
                            <a:schemeClr val="tx1"/>
                          </a:solidFill>
                        </a:ln>
                      </p:spPr>
                    </p:pic>
                  </p:oleObj>
                </mc:Fallback>
              </mc:AlternateContent>
            </a:graphicData>
          </a:graphic>
        </p:graphicFrame>
        <p:sp>
          <p:nvSpPr>
            <p:cNvPr id="31" name="TextBox 30"/>
            <p:cNvSpPr txBox="1"/>
            <p:nvPr/>
          </p:nvSpPr>
          <p:spPr>
            <a:xfrm>
              <a:off x="1957738" y="4118394"/>
              <a:ext cx="952505" cy="338554"/>
            </a:xfrm>
            <a:prstGeom prst="rect">
              <a:avLst/>
            </a:prstGeom>
            <a:noFill/>
          </p:spPr>
          <p:txBody>
            <a:bodyPr wrap="none" rtlCol="0">
              <a:spAutoFit/>
            </a:bodyPr>
            <a:lstStyle/>
            <a:p>
              <a:r>
                <a:rPr lang="en-US" sz="1600" dirty="0" smtClean="0">
                  <a:solidFill>
                    <a:schemeClr val="bg1"/>
                  </a:solidFill>
                  <a:latin typeface="Calibri" pitchFamily="34" charset="0"/>
                </a:rPr>
                <a:t>P* = 0.40</a:t>
              </a:r>
              <a:endParaRPr lang="en-US" sz="1600" dirty="0">
                <a:solidFill>
                  <a:schemeClr val="bg1"/>
                </a:solidFill>
                <a:latin typeface="Calibri" pitchFamily="34" charset="0"/>
              </a:endParaRPr>
            </a:p>
          </p:txBody>
        </p:sp>
        <p:sp>
          <p:nvSpPr>
            <p:cNvPr id="32" name="TextBox 31"/>
            <p:cNvSpPr txBox="1"/>
            <p:nvPr/>
          </p:nvSpPr>
          <p:spPr>
            <a:xfrm>
              <a:off x="2199691" y="4800600"/>
              <a:ext cx="952505" cy="338554"/>
            </a:xfrm>
            <a:prstGeom prst="rect">
              <a:avLst/>
            </a:prstGeom>
            <a:noFill/>
          </p:spPr>
          <p:txBody>
            <a:bodyPr wrap="none" rtlCol="0">
              <a:spAutoFit/>
            </a:bodyPr>
            <a:lstStyle/>
            <a:p>
              <a:r>
                <a:rPr lang="en-US" sz="1600" dirty="0" smtClean="0">
                  <a:solidFill>
                    <a:srgbClr val="5F5F5F"/>
                  </a:solidFill>
                  <a:latin typeface="Calibri" pitchFamily="34" charset="0"/>
                </a:rPr>
                <a:t>P* = 0.35</a:t>
              </a:r>
              <a:endParaRPr lang="en-US" sz="1600" dirty="0">
                <a:solidFill>
                  <a:srgbClr val="5F5F5F"/>
                </a:solidFill>
                <a:latin typeface="Calibri" pitchFamily="34" charset="0"/>
              </a:endParaRPr>
            </a:p>
          </p:txBody>
        </p:sp>
      </p:grpSp>
      <p:sp>
        <p:nvSpPr>
          <p:cNvPr id="2" name="Curved Right Arrow 1"/>
          <p:cNvSpPr/>
          <p:nvPr/>
        </p:nvSpPr>
        <p:spPr bwMode="auto">
          <a:xfrm>
            <a:off x="108099" y="1066800"/>
            <a:ext cx="501501" cy="1676400"/>
          </a:xfrm>
          <a:prstGeom prst="curvedRightArrow">
            <a:avLst/>
          </a:prstGeom>
          <a:solidFill>
            <a:schemeClr val="bg2"/>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Curved Right Arrow 33"/>
          <p:cNvSpPr/>
          <p:nvPr/>
        </p:nvSpPr>
        <p:spPr bwMode="auto">
          <a:xfrm rot="10800000">
            <a:off x="8490099" y="1066800"/>
            <a:ext cx="501501" cy="1676400"/>
          </a:xfrm>
          <a:prstGeom prst="curvedRightArrow">
            <a:avLst/>
          </a:prstGeom>
          <a:solidFill>
            <a:schemeClr val="bg2"/>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4957030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6" y="97466"/>
            <a:ext cx="9151545" cy="646331"/>
          </a:xfrm>
          <a:prstGeom prst="rect">
            <a:avLst/>
          </a:prstGeom>
          <a:noFill/>
        </p:spPr>
        <p:txBody>
          <a:bodyPr wrap="square" rtlCol="0">
            <a:spAutoFit/>
          </a:bodyPr>
          <a:lstStyle/>
          <a:p>
            <a:pPr algn="ctr"/>
            <a:r>
              <a:rPr lang="en-US" sz="3600" dirty="0" smtClean="0">
                <a:solidFill>
                  <a:srgbClr val="FFFF00"/>
                </a:solidFill>
                <a:latin typeface="Calibri" pitchFamily="34" charset="0"/>
              </a:rPr>
              <a:t>Where do we want to go?</a:t>
            </a:r>
            <a:endParaRPr lang="en-US" sz="3600" dirty="0">
              <a:solidFill>
                <a:srgbClr val="FFFF00"/>
              </a:solidFill>
              <a:latin typeface="Calibri" pitchFamily="34" charset="0"/>
            </a:endParaRPr>
          </a:p>
        </p:txBody>
      </p:sp>
      <p:sp>
        <p:nvSpPr>
          <p:cNvPr id="32" name="TextBox 31"/>
          <p:cNvSpPr txBox="1"/>
          <p:nvPr/>
        </p:nvSpPr>
        <p:spPr>
          <a:xfrm>
            <a:off x="69112" y="4104382"/>
            <a:ext cx="7931888" cy="1384995"/>
          </a:xfrm>
          <a:prstGeom prst="rect">
            <a:avLst/>
          </a:prstGeom>
          <a:noFill/>
        </p:spPr>
        <p:txBody>
          <a:bodyPr wrap="square" rtlCol="0">
            <a:spAutoFit/>
          </a:bodyPr>
          <a:lstStyle/>
          <a:p>
            <a:pPr marL="457200" indent="-457200">
              <a:buFont typeface="Arial" pitchFamily="34" charset="0"/>
              <a:buChar char="•"/>
            </a:pPr>
            <a:r>
              <a:rPr lang="en-US" sz="2400" dirty="0" smtClean="0">
                <a:latin typeface="Calibri" pitchFamily="34" charset="0"/>
              </a:rPr>
              <a:t>Can management/assessment ‘harmony’ evolve together?</a:t>
            </a:r>
          </a:p>
          <a:p>
            <a:pPr marL="1371600" lvl="2" indent="-457200">
              <a:buFont typeface="Calibri" pitchFamily="34" charset="0"/>
              <a:buChar char="‒"/>
            </a:pPr>
            <a:r>
              <a:rPr lang="en-US" sz="2000" dirty="0" smtClean="0">
                <a:latin typeface="Calibri" pitchFamily="34" charset="0"/>
              </a:rPr>
              <a:t>Degree </a:t>
            </a:r>
            <a:r>
              <a:rPr lang="en-US" sz="2000" dirty="0">
                <a:latin typeface="Calibri" pitchFamily="34" charset="0"/>
              </a:rPr>
              <a:t>of </a:t>
            </a:r>
            <a:r>
              <a:rPr lang="en-US" sz="2000" dirty="0" smtClean="0">
                <a:latin typeface="Calibri" pitchFamily="34" charset="0"/>
              </a:rPr>
              <a:t>‘harmony’ will modulate </a:t>
            </a:r>
            <a:r>
              <a:rPr lang="en-US" sz="2000" dirty="0">
                <a:latin typeface="Calibri" pitchFamily="34" charset="0"/>
              </a:rPr>
              <a:t>scientific </a:t>
            </a:r>
            <a:r>
              <a:rPr lang="en-US" sz="2000" dirty="0" smtClean="0">
                <a:latin typeface="Calibri" pitchFamily="34" charset="0"/>
              </a:rPr>
              <a:t>uncertainty</a:t>
            </a:r>
          </a:p>
          <a:p>
            <a:pPr marL="1371600" lvl="2" indent="-457200">
              <a:buFont typeface="Calibri" pitchFamily="34" charset="0"/>
              <a:buChar char="‒"/>
            </a:pPr>
            <a:r>
              <a:rPr lang="en-US" sz="2000" dirty="0" smtClean="0">
                <a:latin typeface="Calibri" pitchFamily="34" charset="0"/>
              </a:rPr>
              <a:t>Are the Terms of Reference (TORs) the portal?</a:t>
            </a:r>
            <a:endParaRPr lang="en-US" sz="2000" dirty="0" smtClean="0">
              <a:latin typeface="Calibri" pitchFamily="34" charset="0"/>
            </a:endParaRPr>
          </a:p>
          <a:p>
            <a:pPr marL="1371600" lvl="2" indent="-457200">
              <a:buFont typeface="Calibri" pitchFamily="34" charset="0"/>
              <a:buChar char="‒"/>
            </a:pPr>
            <a:r>
              <a:rPr lang="en-US" sz="2000" dirty="0">
                <a:latin typeface="Calibri" pitchFamily="34" charset="0"/>
              </a:rPr>
              <a:t>Likely have single-species BRPs for a </a:t>
            </a:r>
            <a:r>
              <a:rPr lang="en-US" sz="2000" dirty="0" smtClean="0">
                <a:latin typeface="Calibri" pitchFamily="34" charset="0"/>
              </a:rPr>
              <a:t>while</a:t>
            </a:r>
            <a:endParaRPr lang="en-US" sz="2000" dirty="0">
              <a:latin typeface="Calibri" pitchFamily="34" charset="0"/>
            </a:endParaRPr>
          </a:p>
        </p:txBody>
      </p:sp>
      <p:grpSp>
        <p:nvGrpSpPr>
          <p:cNvPr id="5" name="Group 4"/>
          <p:cNvGrpSpPr/>
          <p:nvPr/>
        </p:nvGrpSpPr>
        <p:grpSpPr>
          <a:xfrm>
            <a:off x="184299" y="1219200"/>
            <a:ext cx="8699202" cy="2514600"/>
            <a:chOff x="184299" y="990600"/>
            <a:chExt cx="8699202" cy="2514600"/>
          </a:xfrm>
        </p:grpSpPr>
        <p:sp>
          <p:nvSpPr>
            <p:cNvPr id="3" name="TextBox 2"/>
            <p:cNvSpPr txBox="1"/>
            <p:nvPr/>
          </p:nvSpPr>
          <p:spPr>
            <a:xfrm>
              <a:off x="838200" y="990600"/>
              <a:ext cx="7391400" cy="1077218"/>
            </a:xfrm>
            <a:prstGeom prst="rect">
              <a:avLst/>
            </a:prstGeom>
            <a:noFill/>
          </p:spPr>
          <p:txBody>
            <a:bodyPr wrap="square" rtlCol="0">
              <a:spAutoFit/>
            </a:bodyPr>
            <a:lstStyle/>
            <a:p>
              <a:pPr marL="457200" indent="-457200">
                <a:buFont typeface="Arial" pitchFamily="34" charset="0"/>
                <a:buChar char="•"/>
              </a:pPr>
              <a:r>
                <a:rPr lang="en-US" sz="2400" i="1" u="sng" dirty="0" smtClean="0">
                  <a:latin typeface="Calibri" pitchFamily="34" charset="0"/>
                </a:rPr>
                <a:t>Possible</a:t>
              </a:r>
              <a:r>
                <a:rPr lang="en-US" sz="2400" u="sng" dirty="0" smtClean="0">
                  <a:latin typeface="Calibri" pitchFamily="34" charset="0"/>
                </a:rPr>
                <a:t> future management objectives</a:t>
              </a:r>
            </a:p>
            <a:p>
              <a:pPr marL="914400" lvl="1" indent="-457200">
                <a:buFont typeface="Calibri" pitchFamily="34" charset="0"/>
                <a:buChar char="‒"/>
              </a:pPr>
              <a:r>
                <a:rPr lang="en-US" sz="2000" dirty="0" smtClean="0">
                  <a:latin typeface="Calibri" pitchFamily="34" charset="0"/>
                </a:rPr>
                <a:t>Compliance with Magnuson-Stevens Act, avoid overfishing: EAFM, effects of fisheries on each other and ecosystem</a:t>
              </a:r>
              <a:endParaRPr lang="en-US" sz="2000" dirty="0">
                <a:latin typeface="Calibri" pitchFamily="34" charset="0"/>
              </a:endParaRPr>
            </a:p>
          </p:txBody>
        </p:sp>
        <p:sp>
          <p:nvSpPr>
            <p:cNvPr id="4" name="TextBox 3"/>
            <p:cNvSpPr txBox="1"/>
            <p:nvPr/>
          </p:nvSpPr>
          <p:spPr>
            <a:xfrm>
              <a:off x="831112" y="2427982"/>
              <a:ext cx="7909737" cy="1077218"/>
            </a:xfrm>
            <a:prstGeom prst="rect">
              <a:avLst/>
            </a:prstGeom>
            <a:noFill/>
          </p:spPr>
          <p:txBody>
            <a:bodyPr wrap="square" rtlCol="0">
              <a:spAutoFit/>
            </a:bodyPr>
            <a:lstStyle/>
            <a:p>
              <a:pPr marL="457200" indent="-457200">
                <a:buFont typeface="Arial" pitchFamily="34" charset="0"/>
                <a:buChar char="•"/>
              </a:pPr>
              <a:r>
                <a:rPr lang="en-US" sz="2400" i="1" u="sng" dirty="0" smtClean="0">
                  <a:latin typeface="Calibri" pitchFamily="34" charset="0"/>
                </a:rPr>
                <a:t>Required</a:t>
              </a:r>
              <a:r>
                <a:rPr lang="en-US" sz="2400" u="sng" dirty="0" smtClean="0">
                  <a:latin typeface="Calibri" pitchFamily="34" charset="0"/>
                </a:rPr>
                <a:t> future assessment objectives</a:t>
              </a:r>
            </a:p>
            <a:p>
              <a:pPr marL="914400" lvl="1" indent="-457200">
                <a:buFont typeface="Calibri" pitchFamily="34" charset="0"/>
                <a:buChar char="‒"/>
              </a:pPr>
              <a:r>
                <a:rPr lang="en-US" sz="2000" dirty="0" smtClean="0">
                  <a:latin typeface="Calibri" pitchFamily="34" charset="0"/>
                </a:rPr>
                <a:t>Coordinated single-species assessments, efforts to formally include </a:t>
              </a:r>
              <a:r>
                <a:rPr lang="en-US" sz="2000" dirty="0">
                  <a:latin typeface="Calibri" pitchFamily="34" charset="0"/>
                </a:rPr>
                <a:t>M</a:t>
              </a:r>
              <a:r>
                <a:rPr lang="en-US" sz="2000" baseline="-25000" dirty="0">
                  <a:latin typeface="Calibri" pitchFamily="34" charset="0"/>
                </a:rPr>
                <a:t>2</a:t>
              </a:r>
              <a:r>
                <a:rPr lang="en-US" sz="2000" dirty="0">
                  <a:latin typeface="Calibri" pitchFamily="34" charset="0"/>
                </a:rPr>
                <a:t> </a:t>
              </a:r>
              <a:r>
                <a:rPr lang="en-US" sz="2000" dirty="0" smtClean="0">
                  <a:latin typeface="Calibri" pitchFamily="34" charset="0"/>
                </a:rPr>
                <a:t>and/or climate drivers, multispecies models</a:t>
              </a:r>
              <a:endParaRPr lang="en-US" sz="2000" dirty="0">
                <a:latin typeface="Calibri" pitchFamily="34" charset="0"/>
              </a:endParaRPr>
            </a:p>
          </p:txBody>
        </p:sp>
        <p:sp>
          <p:nvSpPr>
            <p:cNvPr id="6" name="Curved Right Arrow 5"/>
            <p:cNvSpPr/>
            <p:nvPr/>
          </p:nvSpPr>
          <p:spPr bwMode="auto">
            <a:xfrm>
              <a:off x="184299" y="1219200"/>
              <a:ext cx="501501" cy="1676400"/>
            </a:xfrm>
            <a:prstGeom prst="curvedRightArrow">
              <a:avLst/>
            </a:prstGeom>
            <a:solidFill>
              <a:schemeClr val="bg2"/>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Curved Right Arrow 6"/>
            <p:cNvSpPr/>
            <p:nvPr/>
          </p:nvSpPr>
          <p:spPr bwMode="auto">
            <a:xfrm rot="10800000">
              <a:off x="8382000" y="1219200"/>
              <a:ext cx="501501" cy="1676400"/>
            </a:xfrm>
            <a:prstGeom prst="curvedRightArrow">
              <a:avLst/>
            </a:prstGeom>
            <a:solidFill>
              <a:schemeClr val="bg2"/>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val="3842453863"/>
      </p:ext>
    </p:extLst>
  </p:cSld>
  <p:clrMapOvr>
    <a:masterClrMapping/>
  </p:clrMapOvr>
  <p:transition>
    <p:fade/>
  </p:transition>
</p:sld>
</file>

<file path=ppt/theme/theme1.xml><?xml version="1.0" encoding="utf-8"?>
<a:theme xmlns:a="http://schemas.openxmlformats.org/drawingml/2006/main" name="1_Blue_With_White_Cloud_Border_template_Segoe">
  <a:themeElements>
    <a:clrScheme name="VIMS Color Palette">
      <a:dk1>
        <a:sysClr val="windowText" lastClr="000000"/>
      </a:dk1>
      <a:lt1>
        <a:sysClr val="window" lastClr="FFFFFF"/>
      </a:lt1>
      <a:dk2>
        <a:srgbClr val="0088A4"/>
      </a:dk2>
      <a:lt2>
        <a:srgbClr val="DBF5F9"/>
      </a:lt2>
      <a:accent1>
        <a:srgbClr val="00467F"/>
      </a:accent1>
      <a:accent2>
        <a:srgbClr val="7399B1"/>
      </a:accent2>
      <a:accent3>
        <a:srgbClr val="699AC5"/>
      </a:accent3>
      <a:accent4>
        <a:srgbClr val="DBD0A7"/>
      </a:accent4>
      <a:accent5>
        <a:srgbClr val="EB7B28"/>
      </a:accent5>
      <a:accent6>
        <a:srgbClr val="65714B"/>
      </a:accent6>
      <a:hlink>
        <a:srgbClr val="E2D700"/>
      </a:hlink>
      <a:folHlink>
        <a:srgbClr val="85DFD0"/>
      </a:folHlink>
    </a:clrScheme>
    <a:fontScheme name="VIMS Fonts">
      <a:majorFont>
        <a:latin typeface="Lucida Sans"/>
        <a:ea typeface=""/>
        <a:cs typeface=""/>
      </a:majorFont>
      <a:minorFont>
        <a:latin typeface="Lucida San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1_Blue_With_White_Cloud_Border_template_Segoe</Template>
  <TotalTime>3494</TotalTime>
  <Words>676</Words>
  <Application>Microsoft Office PowerPoint</Application>
  <PresentationFormat>On-screen Show (4:3)</PresentationFormat>
  <Paragraphs>113</Paragraphs>
  <Slides>14</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1_Blue_With_White_Cloud_Border_template_Segoe</vt:lpstr>
      <vt:lpstr>White with Courier font for code slides</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sstein</dc:creator>
  <cp:lastModifiedBy>Robert J Latour</cp:lastModifiedBy>
  <cp:revision>160</cp:revision>
  <dcterms:created xsi:type="dcterms:W3CDTF">2012-02-21T17:29:50Z</dcterms:created>
  <dcterms:modified xsi:type="dcterms:W3CDTF">2013-04-11T12:11:56Z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