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63" r:id="rId4"/>
    <p:sldId id="258" r:id="rId5"/>
    <p:sldId id="259" r:id="rId6"/>
    <p:sldId id="260" r:id="rId7"/>
    <p:sldId id="261" r:id="rId8"/>
    <p:sldId id="262" r:id="rId9"/>
    <p:sldId id="264" r:id="rId10"/>
    <p:sldId id="265" r:id="rId11"/>
    <p:sldId id="268" r:id="rId12"/>
    <p:sldId id="267"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2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266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60E403B9-4A55-4F4F-B0A4-F9EB19804F62}" type="datetimeFigureOut">
              <a:rPr lang="en-US"/>
              <a:pPr>
                <a:defRPr/>
              </a:pPr>
              <a:t>9/30/2011</a:t>
            </a:fld>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8BE34688-69FE-4B15-BFEE-B2AEC63AC57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D487334C-1E59-4732-A2C2-B6D28495C5C8}" type="datetimeFigureOut">
              <a:rPr lang="en-US" smtClean="0"/>
              <a:pPr>
                <a:defRPr/>
              </a:pPr>
              <a:t>9/30/2011</a:t>
            </a:fld>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FB515A49-1ECB-461E-8038-A17F015CAD29}"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D4BE5005-4F87-4BDC-B6C0-458C3A7695CB}" type="datetimeFigureOut">
              <a:rPr lang="en-US" smtClean="0"/>
              <a:pPr>
                <a:defRPr/>
              </a:pPr>
              <a:t>9/30/2011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4C0EF40-2331-4A77-9F6D-A95EBBD00450}"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CDCB12A8-E795-4C51-BE17-307C1C4C3762}" type="datetimeFigureOut">
              <a:rPr lang="en-US" smtClean="0"/>
              <a:pPr>
                <a:defRPr/>
              </a:pPr>
              <a:t>9/30/2011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81C4B4C-1D8D-4672-A4FF-E322DB73D5B7}"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75E56142-8FA9-4D1D-B348-5340521D8727}" type="datetimeFigureOut">
              <a:rPr lang="en-US" smtClean="0"/>
              <a:pPr>
                <a:defRPr/>
              </a:pPr>
              <a:t>9/30/2011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A5F4C5D-49B2-406E-9BCC-34F9A12A30DB}"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B51ED1B1-6281-41DD-B240-9524A810F6E4}" type="datetimeFigureOut">
              <a:rPr lang="en-US" smtClean="0"/>
              <a:pPr>
                <a:defRPr/>
              </a:pPr>
              <a:t>9/30/2011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6B3CB40-6B36-48A4-9315-B94655E0B923}"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C7DCC612-7670-4F33-80AF-B0029D77043D}" type="datetimeFigureOut">
              <a:rPr lang="en-US" smtClean="0"/>
              <a:pPr>
                <a:defRPr/>
              </a:pPr>
              <a:t>9/30/2011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B2AF6C4-B39F-4CD4-88DF-34DBA601CBBB}"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82A6D17E-E94C-4CBA-932F-833601EF96E4}" type="datetimeFigureOut">
              <a:rPr lang="en-US" smtClean="0"/>
              <a:pPr>
                <a:defRPr/>
              </a:pPr>
              <a:t>9/30/2011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E47374FC-3AA4-41D0-A6A7-24172339D09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A886A710-2277-43CD-B81C-1013BDA3246C}" type="datetimeFigureOut">
              <a:rPr lang="en-US" smtClean="0"/>
              <a:pPr>
                <a:defRPr/>
              </a:pPr>
              <a:t>9/30/2011</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F85F7B7-34FA-4090-B3CF-645DC27F1C6B}"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A7B145E-5152-4688-A88A-6A34E2275529}" type="datetimeFigureOut">
              <a:rPr lang="en-US" smtClean="0"/>
              <a:pPr>
                <a:defRPr/>
              </a:pPr>
              <a:t>9/30/2011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872C909-4269-4634-9810-1B6445AD986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96267574-81AC-4157-81C2-DDBEE1049479}" type="datetimeFigureOut">
              <a:rPr lang="en-US" smtClean="0"/>
              <a:pPr>
                <a:defRPr/>
              </a:pPr>
              <a:t>9/30/2011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64FCE90-F9C7-4CB8-91CD-59ABABEC6846}"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8581B340-9086-4CE3-9C28-6385B2148E47}" type="datetimeFigureOut">
              <a:rPr lang="en-US" smtClean="0"/>
              <a:pPr>
                <a:defRPr/>
              </a:pPr>
              <a:t>9/30/2011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788DE975-D72C-4A8F-8F67-CA6B23C616C1}"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FD74BF14-B31A-449A-856B-9FF6CC54AABD}" type="datetimeFigureOut">
              <a:rPr lang="en-US" smtClean="0"/>
              <a:pPr>
                <a:defRPr/>
              </a:pPr>
              <a:t>9/30/2011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31C1AB1-048E-4968-89B2-00662531A3F8}"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8" Type="http://schemas.openxmlformats.org/officeDocument/2006/relationships/hyperlink" Target="http://www.nefsc.noaa.gov/ecosys/ecology/Benthos" TargetMode="External"/><Relationship Id="rId13" Type="http://schemas.openxmlformats.org/officeDocument/2006/relationships/hyperlink" Target="http://www.nefsc.noaa.gov/ecosys/ecology/PhysicalSetting" TargetMode="External"/><Relationship Id="rId3" Type="http://schemas.openxmlformats.org/officeDocument/2006/relationships/hyperlink" Target="http://www.nefsc.noaa.gov/ecosys/ecology/HumanDimension" TargetMode="External"/><Relationship Id="rId7" Type="http://schemas.openxmlformats.org/officeDocument/2006/relationships/hyperlink" Target="http://www.nefsc.noaa.gov/ecosys/ecology/FishCommunities" TargetMode="External"/><Relationship Id="rId12" Type="http://schemas.openxmlformats.org/officeDocument/2006/relationships/hyperlink" Target="http://www.nefsc.noaa.gov/ecosys/ecology/Oceanography" TargetMode="External"/><Relationship Id="rId2" Type="http://schemas.openxmlformats.org/officeDocument/2006/relationships/image" Target="../media/image4.jpeg"/><Relationship Id="rId16" Type="http://schemas.openxmlformats.org/officeDocument/2006/relationships/hyperlink" Target="http://www.nefsc.noaa.gov/ecosys/" TargetMode="External"/><Relationship Id="rId1" Type="http://schemas.openxmlformats.org/officeDocument/2006/relationships/slideLayout" Target="../slideLayouts/slideLayout2.xml"/><Relationship Id="rId6" Type="http://schemas.openxmlformats.org/officeDocument/2006/relationships/hyperlink" Target="http://www.nefsc.noaa.gov/ecosys/ecology/ProtectedSpecies" TargetMode="External"/><Relationship Id="rId11" Type="http://schemas.openxmlformats.org/officeDocument/2006/relationships/hyperlink" Target="http://www.nefsc.noaa.gov/ecosys/ecology/Climate" TargetMode="External"/><Relationship Id="rId5" Type="http://schemas.openxmlformats.org/officeDocument/2006/relationships/hyperlink" Target="http://www.nefsc.noaa.gov/ecosys/ecology/Corals" TargetMode="External"/><Relationship Id="rId15" Type="http://schemas.openxmlformats.org/officeDocument/2006/relationships/image" Target="../media/image5.png"/><Relationship Id="rId10" Type="http://schemas.openxmlformats.org/officeDocument/2006/relationships/hyperlink" Target="http://www.nefsc.noaa.gov/ecosys/ecology/PrimaryProduction" TargetMode="External"/><Relationship Id="rId4" Type="http://schemas.openxmlformats.org/officeDocument/2006/relationships/hyperlink" Target="http://www.nefsc.noaa.gov/ecosys/ecology/InvasiveSpecies" TargetMode="External"/><Relationship Id="rId9" Type="http://schemas.openxmlformats.org/officeDocument/2006/relationships/hyperlink" Target="http://www.nefsc.noaa.gov/ecosys/ecology/Zooplankton" TargetMode="External"/><Relationship Id="rId14" Type="http://schemas.openxmlformats.org/officeDocument/2006/relationships/hyperlink" Target="http://www.nefsc.noaa.gov/ecosys/ecology/Overview"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p:txBody>
          <a:bodyPr/>
          <a:lstStyle/>
          <a:p>
            <a:pPr eaLnBrk="1" hangingPunct="1"/>
            <a:r>
              <a:rPr lang="en-US" dirty="0" smtClean="0"/>
              <a:t>NEFMC SSC Update</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dirty="0" smtClean="0"/>
              <a:t>National SSC Meeting</a:t>
            </a:r>
          </a:p>
          <a:p>
            <a:pPr eaLnBrk="1" fontAlgn="auto" hangingPunct="1">
              <a:spcAft>
                <a:spcPts val="0"/>
              </a:spcAft>
              <a:buFont typeface="Arial" pitchFamily="34" charset="0"/>
              <a:buNone/>
              <a:defRPr/>
            </a:pPr>
            <a:r>
              <a:rPr lang="en-US" dirty="0" smtClean="0"/>
              <a:t>Williamsburg, VA</a:t>
            </a:r>
          </a:p>
          <a:p>
            <a:pPr eaLnBrk="1" fontAlgn="auto" hangingPunct="1">
              <a:spcAft>
                <a:spcPts val="0"/>
              </a:spcAft>
              <a:buFont typeface="Arial" pitchFamily="34" charset="0"/>
              <a:buNone/>
              <a:defRPr/>
            </a:pPr>
            <a:r>
              <a:rPr lang="en-US" dirty="0" smtClean="0"/>
              <a:t>October 4-6, 2011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p:txBody>
          <a:bodyPr/>
          <a:lstStyle/>
          <a:p>
            <a:pPr eaLnBrk="1" hangingPunct="1"/>
            <a:r>
              <a:rPr lang="en-US" smtClean="0"/>
              <a:t>Ecological Production Units</a:t>
            </a:r>
          </a:p>
        </p:txBody>
      </p:sp>
      <p:pic>
        <p:nvPicPr>
          <p:cNvPr id="23554" name="Picture 8" descr="EcoRegions_98_07_extended"/>
          <p:cNvPicPr>
            <a:picLocks noChangeAspect="1" noChangeArrowheads="1"/>
          </p:cNvPicPr>
          <p:nvPr/>
        </p:nvPicPr>
        <p:blipFill>
          <a:blip r:embed="rId2" cstate="print"/>
          <a:srcRect/>
          <a:stretch>
            <a:fillRect/>
          </a:stretch>
        </p:blipFill>
        <p:spPr bwMode="auto">
          <a:xfrm>
            <a:off x="1600200" y="1981200"/>
            <a:ext cx="5016500" cy="468810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a:xfrm>
            <a:off x="468313" y="0"/>
            <a:ext cx="8229600" cy="706438"/>
          </a:xfrm>
        </p:spPr>
        <p:txBody>
          <a:bodyPr/>
          <a:lstStyle/>
          <a:p>
            <a:pPr eaLnBrk="1" hangingPunct="1"/>
            <a:r>
              <a:rPr lang="en-US" sz="4000" b="1" smtClean="0"/>
              <a:t>Roadmap to Full EBFM</a:t>
            </a:r>
          </a:p>
        </p:txBody>
      </p:sp>
      <p:pic>
        <p:nvPicPr>
          <p:cNvPr id="24578" name="Picture 3" descr="Roadmap EBFM Brochure"/>
          <p:cNvPicPr>
            <a:picLocks noChangeAspect="1" noChangeArrowheads="1"/>
          </p:cNvPicPr>
          <p:nvPr/>
        </p:nvPicPr>
        <p:blipFill>
          <a:blip r:embed="rId3" cstate="print"/>
          <a:srcRect/>
          <a:stretch>
            <a:fillRect/>
          </a:stretch>
        </p:blipFill>
        <p:spPr bwMode="auto">
          <a:xfrm>
            <a:off x="395288" y="609600"/>
            <a:ext cx="8208962" cy="6156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ChangeArrowheads="1"/>
          </p:cNvSpPr>
          <p:nvPr/>
        </p:nvSpPr>
        <p:spPr bwMode="auto">
          <a:xfrm>
            <a:off x="1627188" y="-2879725"/>
            <a:ext cx="6500812" cy="854075"/>
          </a:xfrm>
          <a:prstGeom prst="rect">
            <a:avLst/>
          </a:prstGeom>
          <a:noFill/>
          <a:ln w="9525">
            <a:noFill/>
            <a:miter lim="800000"/>
            <a:headEnd/>
            <a:tailEnd/>
          </a:ln>
        </p:spPr>
        <p:txBody>
          <a:bodyPr wrap="none" anchor="ctr">
            <a:spAutoFit/>
          </a:bodyPr>
          <a:lstStyle/>
          <a:p>
            <a:r>
              <a:rPr lang="en-US" sz="1000" b="1">
                <a:cs typeface="Arial" charset="0"/>
              </a:rPr>
              <a:t>Foundations for Ecosystem-Based Fisheries Management</a:t>
            </a:r>
            <a:r>
              <a:rPr lang="en-US" sz="2200" b="1">
                <a:cs typeface="Arial" charset="0"/>
              </a:rPr>
              <a:t/>
            </a:r>
            <a:br>
              <a:rPr lang="en-US" sz="2200" b="1">
                <a:cs typeface="Arial" charset="0"/>
              </a:rPr>
            </a:br>
            <a:r>
              <a:rPr lang="en-US" sz="2200" b="1">
                <a:cs typeface="Arial" charset="0"/>
              </a:rPr>
              <a:t>Ecology of the Northeast U.S. Continental Shelf</a:t>
            </a:r>
            <a:endParaRPr lang="en-US" sz="1100"/>
          </a:p>
          <a:p>
            <a:pPr eaLnBrk="0" hangingPunct="0"/>
            <a:endParaRPr lang="en-US"/>
          </a:p>
        </p:txBody>
      </p:sp>
      <p:grpSp>
        <p:nvGrpSpPr>
          <p:cNvPr id="26626" name="Group 4"/>
          <p:cNvGrpSpPr>
            <a:grpSpLocks/>
          </p:cNvGrpSpPr>
          <p:nvPr/>
        </p:nvGrpSpPr>
        <p:grpSpPr bwMode="auto">
          <a:xfrm>
            <a:off x="914400" y="1828800"/>
            <a:ext cx="7334250" cy="4800600"/>
            <a:chOff x="98" y="29"/>
            <a:chExt cx="4620" cy="3024"/>
          </a:xfrm>
        </p:grpSpPr>
        <p:pic>
          <p:nvPicPr>
            <p:cNvPr id="26637" name="Picture 5" descr="circle_bg"/>
            <p:cNvPicPr>
              <a:picLocks noChangeAspect="1" noChangeArrowheads="1"/>
            </p:cNvPicPr>
            <p:nvPr/>
          </p:nvPicPr>
          <p:blipFill>
            <a:blip r:embed="rId2" cstate="print"/>
            <a:srcRect/>
            <a:stretch>
              <a:fillRect/>
            </a:stretch>
          </p:blipFill>
          <p:spPr bwMode="auto">
            <a:xfrm>
              <a:off x="98" y="29"/>
              <a:ext cx="4620" cy="3024"/>
            </a:xfrm>
            <a:prstGeom prst="rect">
              <a:avLst/>
            </a:prstGeom>
            <a:noFill/>
            <a:ln w="9525">
              <a:noFill/>
              <a:miter lim="800000"/>
              <a:headEnd/>
              <a:tailEnd/>
            </a:ln>
          </p:spPr>
        </p:pic>
        <p:sp>
          <p:nvSpPr>
            <p:cNvPr id="26638" name="Rectangle 6">
              <a:hlinkClick r:id="rId3"/>
            </p:cNvPr>
            <p:cNvSpPr>
              <a:spLocks noChangeArrowheads="1"/>
            </p:cNvSpPr>
            <p:nvPr/>
          </p:nvSpPr>
          <p:spPr bwMode="auto">
            <a:xfrm>
              <a:off x="1200" y="354"/>
              <a:ext cx="894" cy="384"/>
            </a:xfrm>
            <a:prstGeom prst="rect">
              <a:avLst/>
            </a:prstGeom>
            <a:noFill/>
            <a:ln w="9525">
              <a:noFill/>
              <a:miter lim="800000"/>
              <a:headEnd/>
              <a:tailEnd/>
            </a:ln>
          </p:spPr>
          <p:txBody>
            <a:bodyPr/>
            <a:lstStyle/>
            <a:p>
              <a:endParaRPr lang="en-US"/>
            </a:p>
          </p:txBody>
        </p:sp>
        <p:sp>
          <p:nvSpPr>
            <p:cNvPr id="26639" name="Rectangle 7">
              <a:hlinkClick r:id="rId4"/>
            </p:cNvPr>
            <p:cNvSpPr>
              <a:spLocks noChangeArrowheads="1"/>
            </p:cNvSpPr>
            <p:nvPr/>
          </p:nvSpPr>
          <p:spPr bwMode="auto">
            <a:xfrm>
              <a:off x="984" y="864"/>
              <a:ext cx="660" cy="366"/>
            </a:xfrm>
            <a:prstGeom prst="rect">
              <a:avLst/>
            </a:prstGeom>
            <a:noFill/>
            <a:ln w="9525">
              <a:noFill/>
              <a:miter lim="800000"/>
              <a:headEnd/>
              <a:tailEnd/>
            </a:ln>
          </p:spPr>
          <p:txBody>
            <a:bodyPr/>
            <a:lstStyle/>
            <a:p>
              <a:endParaRPr lang="en-US"/>
            </a:p>
          </p:txBody>
        </p:sp>
        <p:sp>
          <p:nvSpPr>
            <p:cNvPr id="26640" name="Rectangle 8">
              <a:hlinkClick r:id="rId5"/>
            </p:cNvPr>
            <p:cNvSpPr>
              <a:spLocks noChangeArrowheads="1"/>
            </p:cNvSpPr>
            <p:nvPr/>
          </p:nvSpPr>
          <p:spPr bwMode="auto">
            <a:xfrm>
              <a:off x="900" y="1368"/>
              <a:ext cx="534" cy="330"/>
            </a:xfrm>
            <a:prstGeom prst="rect">
              <a:avLst/>
            </a:prstGeom>
            <a:noFill/>
            <a:ln w="9525">
              <a:noFill/>
              <a:miter lim="800000"/>
              <a:headEnd/>
              <a:tailEnd/>
            </a:ln>
          </p:spPr>
          <p:txBody>
            <a:bodyPr/>
            <a:lstStyle/>
            <a:p>
              <a:endParaRPr lang="en-US"/>
            </a:p>
          </p:txBody>
        </p:sp>
        <p:sp>
          <p:nvSpPr>
            <p:cNvPr id="26641" name="Rectangle 9">
              <a:hlinkClick r:id="rId6"/>
            </p:cNvPr>
            <p:cNvSpPr>
              <a:spLocks noChangeArrowheads="1"/>
            </p:cNvSpPr>
            <p:nvPr/>
          </p:nvSpPr>
          <p:spPr bwMode="auto">
            <a:xfrm>
              <a:off x="924" y="1872"/>
              <a:ext cx="774" cy="354"/>
            </a:xfrm>
            <a:prstGeom prst="rect">
              <a:avLst/>
            </a:prstGeom>
            <a:noFill/>
            <a:ln w="9525">
              <a:noFill/>
              <a:miter lim="800000"/>
              <a:headEnd/>
              <a:tailEnd/>
            </a:ln>
          </p:spPr>
          <p:txBody>
            <a:bodyPr/>
            <a:lstStyle/>
            <a:p>
              <a:endParaRPr lang="en-US"/>
            </a:p>
          </p:txBody>
        </p:sp>
        <p:sp>
          <p:nvSpPr>
            <p:cNvPr id="26642" name="Rectangle 10">
              <a:hlinkClick r:id="rId7"/>
            </p:cNvPr>
            <p:cNvSpPr>
              <a:spLocks noChangeArrowheads="1"/>
            </p:cNvSpPr>
            <p:nvPr/>
          </p:nvSpPr>
          <p:spPr bwMode="auto">
            <a:xfrm>
              <a:off x="1386" y="2292"/>
              <a:ext cx="648" cy="372"/>
            </a:xfrm>
            <a:prstGeom prst="rect">
              <a:avLst/>
            </a:prstGeom>
            <a:noFill/>
            <a:ln w="9525">
              <a:noFill/>
              <a:miter lim="800000"/>
              <a:headEnd/>
              <a:tailEnd/>
            </a:ln>
          </p:spPr>
          <p:txBody>
            <a:bodyPr/>
            <a:lstStyle/>
            <a:p>
              <a:endParaRPr lang="en-US"/>
            </a:p>
          </p:txBody>
        </p:sp>
        <p:sp>
          <p:nvSpPr>
            <p:cNvPr id="26643" name="Rectangle 11">
              <a:hlinkClick r:id="rId8"/>
            </p:cNvPr>
            <p:cNvSpPr>
              <a:spLocks noChangeArrowheads="1"/>
            </p:cNvSpPr>
            <p:nvPr/>
          </p:nvSpPr>
          <p:spPr bwMode="auto">
            <a:xfrm>
              <a:off x="1818" y="2724"/>
              <a:ext cx="906" cy="216"/>
            </a:xfrm>
            <a:prstGeom prst="rect">
              <a:avLst/>
            </a:prstGeom>
            <a:noFill/>
            <a:ln w="9525">
              <a:noFill/>
              <a:miter lim="800000"/>
              <a:headEnd/>
              <a:tailEnd/>
            </a:ln>
          </p:spPr>
          <p:txBody>
            <a:bodyPr/>
            <a:lstStyle/>
            <a:p>
              <a:endParaRPr lang="en-US"/>
            </a:p>
          </p:txBody>
        </p:sp>
        <p:sp>
          <p:nvSpPr>
            <p:cNvPr id="26644" name="Rectangle 12">
              <a:hlinkClick r:id="rId9"/>
            </p:cNvPr>
            <p:cNvSpPr>
              <a:spLocks noChangeArrowheads="1"/>
            </p:cNvSpPr>
            <p:nvPr/>
          </p:nvSpPr>
          <p:spPr bwMode="auto">
            <a:xfrm>
              <a:off x="2388" y="2376"/>
              <a:ext cx="1020" cy="156"/>
            </a:xfrm>
            <a:prstGeom prst="rect">
              <a:avLst/>
            </a:prstGeom>
            <a:noFill/>
            <a:ln w="9525">
              <a:noFill/>
              <a:miter lim="800000"/>
              <a:headEnd/>
              <a:tailEnd/>
            </a:ln>
          </p:spPr>
          <p:txBody>
            <a:bodyPr/>
            <a:lstStyle/>
            <a:p>
              <a:endParaRPr lang="en-US"/>
            </a:p>
          </p:txBody>
        </p:sp>
        <p:sp>
          <p:nvSpPr>
            <p:cNvPr id="26645" name="Rectangle 13">
              <a:hlinkClick r:id="rId10"/>
            </p:cNvPr>
            <p:cNvSpPr>
              <a:spLocks noChangeArrowheads="1"/>
            </p:cNvSpPr>
            <p:nvPr/>
          </p:nvSpPr>
          <p:spPr bwMode="auto">
            <a:xfrm>
              <a:off x="2628" y="2010"/>
              <a:ext cx="1182" cy="150"/>
            </a:xfrm>
            <a:prstGeom prst="rect">
              <a:avLst/>
            </a:prstGeom>
            <a:noFill/>
            <a:ln w="9525">
              <a:noFill/>
              <a:miter lim="800000"/>
              <a:headEnd/>
              <a:tailEnd/>
            </a:ln>
          </p:spPr>
          <p:txBody>
            <a:bodyPr/>
            <a:lstStyle/>
            <a:p>
              <a:endParaRPr lang="en-US"/>
            </a:p>
          </p:txBody>
        </p:sp>
        <p:sp>
          <p:nvSpPr>
            <p:cNvPr id="26646" name="Rectangle 14">
              <a:hlinkClick r:id="rId11"/>
            </p:cNvPr>
            <p:cNvSpPr>
              <a:spLocks noChangeArrowheads="1"/>
            </p:cNvSpPr>
            <p:nvPr/>
          </p:nvSpPr>
          <p:spPr bwMode="auto">
            <a:xfrm>
              <a:off x="3000" y="1506"/>
              <a:ext cx="690" cy="168"/>
            </a:xfrm>
            <a:prstGeom prst="rect">
              <a:avLst/>
            </a:prstGeom>
            <a:noFill/>
            <a:ln w="9525">
              <a:noFill/>
              <a:miter lim="800000"/>
              <a:headEnd/>
              <a:tailEnd/>
            </a:ln>
          </p:spPr>
          <p:txBody>
            <a:bodyPr/>
            <a:lstStyle/>
            <a:p>
              <a:endParaRPr lang="en-US"/>
            </a:p>
          </p:txBody>
        </p:sp>
        <p:sp>
          <p:nvSpPr>
            <p:cNvPr id="26647" name="Rectangle 15">
              <a:hlinkClick r:id="rId12"/>
            </p:cNvPr>
            <p:cNvSpPr>
              <a:spLocks noChangeArrowheads="1"/>
            </p:cNvSpPr>
            <p:nvPr/>
          </p:nvSpPr>
          <p:spPr bwMode="auto">
            <a:xfrm>
              <a:off x="2682" y="978"/>
              <a:ext cx="1158" cy="156"/>
            </a:xfrm>
            <a:prstGeom prst="rect">
              <a:avLst/>
            </a:prstGeom>
            <a:noFill/>
            <a:ln w="9525">
              <a:noFill/>
              <a:miter lim="800000"/>
              <a:headEnd/>
              <a:tailEnd/>
            </a:ln>
          </p:spPr>
          <p:txBody>
            <a:bodyPr/>
            <a:lstStyle/>
            <a:p>
              <a:endParaRPr lang="en-US"/>
            </a:p>
          </p:txBody>
        </p:sp>
        <p:sp>
          <p:nvSpPr>
            <p:cNvPr id="26648" name="Rectangle 16">
              <a:hlinkClick r:id="rId13"/>
            </p:cNvPr>
            <p:cNvSpPr>
              <a:spLocks noChangeArrowheads="1"/>
            </p:cNvSpPr>
            <p:nvPr/>
          </p:nvSpPr>
          <p:spPr bwMode="auto">
            <a:xfrm>
              <a:off x="2514" y="420"/>
              <a:ext cx="720" cy="336"/>
            </a:xfrm>
            <a:prstGeom prst="rect">
              <a:avLst/>
            </a:prstGeom>
            <a:noFill/>
            <a:ln w="9525">
              <a:noFill/>
              <a:miter lim="800000"/>
              <a:headEnd/>
              <a:tailEnd/>
            </a:ln>
          </p:spPr>
          <p:txBody>
            <a:bodyPr/>
            <a:lstStyle/>
            <a:p>
              <a:endParaRPr lang="en-US"/>
            </a:p>
          </p:txBody>
        </p:sp>
        <p:sp>
          <p:nvSpPr>
            <p:cNvPr id="26649" name="Rectangle 17">
              <a:hlinkClick r:id="rId14"/>
            </p:cNvPr>
            <p:cNvSpPr>
              <a:spLocks noChangeArrowheads="1"/>
            </p:cNvSpPr>
            <p:nvPr/>
          </p:nvSpPr>
          <p:spPr bwMode="auto">
            <a:xfrm>
              <a:off x="1836" y="138"/>
              <a:ext cx="792" cy="180"/>
            </a:xfrm>
            <a:prstGeom prst="rect">
              <a:avLst/>
            </a:prstGeom>
            <a:noFill/>
            <a:ln w="9525">
              <a:noFill/>
              <a:miter lim="800000"/>
              <a:headEnd/>
              <a:tailEnd/>
            </a:ln>
          </p:spPr>
          <p:txBody>
            <a:bodyPr/>
            <a:lstStyle/>
            <a:p>
              <a:endParaRPr lang="en-US"/>
            </a:p>
          </p:txBody>
        </p:sp>
      </p:grpSp>
      <p:pic>
        <p:nvPicPr>
          <p:cNvPr id="26628" name="Picture 19" descr="NOAA Gull"/>
          <p:cNvPicPr>
            <a:picLocks noChangeAspect="1" noChangeArrowheads="1"/>
          </p:cNvPicPr>
          <p:nvPr/>
        </p:nvPicPr>
        <p:blipFill>
          <a:blip r:embed="rId15" cstate="print"/>
          <a:srcRect/>
          <a:stretch>
            <a:fillRect/>
          </a:stretch>
        </p:blipFill>
        <p:spPr bwMode="auto">
          <a:xfrm>
            <a:off x="733425" y="-2968625"/>
            <a:ext cx="714375" cy="714375"/>
          </a:xfrm>
          <a:prstGeom prst="rect">
            <a:avLst/>
          </a:prstGeom>
          <a:noFill/>
          <a:ln w="9525">
            <a:noFill/>
            <a:miter lim="800000"/>
            <a:headEnd/>
            <a:tailEnd/>
          </a:ln>
        </p:spPr>
      </p:pic>
      <p:sp>
        <p:nvSpPr>
          <p:cNvPr id="26636" name="Text Box 31"/>
          <p:cNvSpPr txBox="1">
            <a:spLocks noChangeArrowheads="1"/>
          </p:cNvSpPr>
          <p:nvPr/>
        </p:nvSpPr>
        <p:spPr bwMode="auto">
          <a:xfrm>
            <a:off x="457200" y="304800"/>
            <a:ext cx="8307388" cy="1187450"/>
          </a:xfrm>
          <a:prstGeom prst="rect">
            <a:avLst/>
          </a:prstGeom>
          <a:noFill/>
          <a:ln w="9525">
            <a:noFill/>
            <a:miter lim="800000"/>
            <a:headEnd/>
            <a:tailEnd/>
          </a:ln>
        </p:spPr>
        <p:txBody>
          <a:bodyPr wrap="none">
            <a:spAutoFit/>
          </a:bodyPr>
          <a:lstStyle/>
          <a:p>
            <a:r>
              <a:rPr lang="en-US" sz="2400">
                <a:latin typeface="Tahoma" pitchFamily="34" charset="0"/>
              </a:rPr>
              <a:t>For More Information on Ecosystem-Based Management see</a:t>
            </a:r>
          </a:p>
          <a:p>
            <a:r>
              <a:rPr lang="en-US" sz="2400">
                <a:latin typeface="Tahoma" pitchFamily="34" charset="0"/>
              </a:rPr>
              <a:t>		</a:t>
            </a:r>
            <a:r>
              <a:rPr lang="en-US" sz="2400">
                <a:latin typeface="Tahoma" pitchFamily="34" charset="0"/>
                <a:hlinkClick r:id="rId16"/>
              </a:rPr>
              <a:t>http://www.nefsc.noaa.gov/ecosys/</a:t>
            </a:r>
            <a:endParaRPr lang="en-US" sz="2400">
              <a:latin typeface="Tahoma" pitchFamily="34" charset="0"/>
            </a:endParaRPr>
          </a:p>
          <a:p>
            <a:r>
              <a:rPr lang="en-US" sz="2400">
                <a:latin typeface="Tahoma" pitchFamily="34" charset="0"/>
              </a:rPr>
              <a:t>         Or Google NEFSC Ecosystem Considerations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US" smtClean="0"/>
              <a:t>Since Last National SSC Meeting</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US" dirty="0" smtClean="0"/>
              <a:t>New SSC members with staggered terms</a:t>
            </a:r>
          </a:p>
          <a:p>
            <a:pPr lvl="1" eaLnBrk="1" fontAlgn="auto" hangingPunct="1">
              <a:spcAft>
                <a:spcPts val="0"/>
              </a:spcAft>
              <a:buFont typeface="Arial" pitchFamily="34" charset="0"/>
              <a:buChar char="–"/>
              <a:defRPr/>
            </a:pPr>
            <a:r>
              <a:rPr lang="en-US" dirty="0" smtClean="0"/>
              <a:t>Larger SSC (now 18 members)</a:t>
            </a:r>
          </a:p>
          <a:p>
            <a:pPr lvl="1" eaLnBrk="1" fontAlgn="auto" hangingPunct="1">
              <a:spcAft>
                <a:spcPts val="0"/>
              </a:spcAft>
              <a:buFont typeface="Arial" pitchFamily="34" charset="0"/>
              <a:buChar char="–"/>
              <a:defRPr/>
            </a:pPr>
            <a:r>
              <a:rPr lang="en-US" dirty="0" smtClean="0"/>
              <a:t>1-3 years initially</a:t>
            </a:r>
          </a:p>
          <a:p>
            <a:pPr lvl="1" eaLnBrk="1" fontAlgn="auto" hangingPunct="1">
              <a:spcAft>
                <a:spcPts val="0"/>
              </a:spcAft>
              <a:buFont typeface="Arial" pitchFamily="34" charset="0"/>
              <a:buChar char="–"/>
              <a:defRPr/>
            </a:pPr>
            <a:r>
              <a:rPr lang="en-US" dirty="0" smtClean="0"/>
              <a:t>3 year terms in the future as initial terms expire</a:t>
            </a:r>
          </a:p>
          <a:p>
            <a:pPr eaLnBrk="1" fontAlgn="auto" hangingPunct="1">
              <a:spcAft>
                <a:spcPts val="0"/>
              </a:spcAft>
              <a:buFont typeface="Arial" pitchFamily="34" charset="0"/>
              <a:buChar char="•"/>
              <a:defRPr/>
            </a:pPr>
            <a:r>
              <a:rPr lang="en-US" dirty="0" smtClean="0"/>
              <a:t>White paper on Ecosystem Based Fishery Management</a:t>
            </a:r>
          </a:p>
          <a:p>
            <a:pPr eaLnBrk="1" fontAlgn="auto" hangingPunct="1">
              <a:spcAft>
                <a:spcPts val="0"/>
              </a:spcAft>
              <a:buFont typeface="Arial" pitchFamily="34" charset="0"/>
              <a:buChar char="•"/>
              <a:defRPr/>
            </a:pPr>
            <a:r>
              <a:rPr lang="en-US" dirty="0" smtClean="0"/>
              <a:t>Socioeconomic issues</a:t>
            </a:r>
          </a:p>
          <a:p>
            <a:pPr eaLnBrk="1" fontAlgn="auto" hangingPunct="1">
              <a:spcAft>
                <a:spcPts val="0"/>
              </a:spcAft>
              <a:buFont typeface="Arial" pitchFamily="34" charset="0"/>
              <a:buChar char="•"/>
              <a:defRPr/>
            </a:pPr>
            <a:r>
              <a:rPr lang="en-US" dirty="0" smtClean="0"/>
              <a:t>ABC Uncertainty</a:t>
            </a:r>
          </a:p>
          <a:p>
            <a:pPr eaLnBrk="1" fontAlgn="auto" hangingPunct="1">
              <a:spcAft>
                <a:spcPts val="0"/>
              </a:spcAft>
              <a:buFont typeface="Arial" pitchFamily="34" charset="0"/>
              <a:buChar char="•"/>
              <a:defRPr/>
            </a:pPr>
            <a:r>
              <a:rPr lang="en-US" dirty="0" smtClean="0"/>
              <a:t>New process for updating assessments</a:t>
            </a:r>
          </a:p>
          <a:p>
            <a:pPr eaLnBrk="1" fontAlgn="auto" hangingPunct="1">
              <a:spcAft>
                <a:spcPts val="0"/>
              </a:spcAft>
              <a:buFont typeface="Arial" pitchFamily="34" charset="0"/>
              <a:buChar char="•"/>
              <a:defRPr/>
            </a:pPr>
            <a:r>
              <a:rPr lang="en-US" dirty="0" smtClean="0"/>
              <a:t>Risk policy team being formed </a:t>
            </a:r>
          </a:p>
          <a:p>
            <a:pPr eaLnBrk="1" fontAlgn="auto" hangingPunct="1">
              <a:spcAft>
                <a:spcPts val="0"/>
              </a:spcAft>
              <a:buFont typeface="Arial" pitchFamily="34" charset="0"/>
              <a:buChar char="•"/>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a:xfrm>
            <a:off x="457200" y="-228600"/>
            <a:ext cx="8229600" cy="1143000"/>
          </a:xfrm>
        </p:spPr>
        <p:txBody>
          <a:bodyPr/>
          <a:lstStyle/>
          <a:p>
            <a:pPr eaLnBrk="1" hangingPunct="1"/>
            <a:r>
              <a:rPr lang="en-US" sz="3600" smtClean="0"/>
              <a:t>SSC EBFM White Paper</a:t>
            </a:r>
          </a:p>
        </p:txBody>
      </p:sp>
      <p:sp>
        <p:nvSpPr>
          <p:cNvPr id="16386" name="Rectangle 3"/>
          <p:cNvSpPr>
            <a:spLocks noGrp="1"/>
          </p:cNvSpPr>
          <p:nvPr>
            <p:ph idx="1"/>
          </p:nvPr>
        </p:nvSpPr>
        <p:spPr>
          <a:xfrm>
            <a:off x="228600" y="1371600"/>
            <a:ext cx="8686800" cy="5029200"/>
          </a:xfrm>
        </p:spPr>
        <p:txBody>
          <a:bodyPr>
            <a:normAutofit/>
          </a:bodyPr>
          <a:lstStyle/>
          <a:p>
            <a:pPr eaLnBrk="1" hangingPunct="1">
              <a:lnSpc>
                <a:spcPct val="90000"/>
              </a:lnSpc>
            </a:pPr>
            <a:r>
              <a:rPr lang="en-US" sz="2800" dirty="0" smtClean="0"/>
              <a:t>At request of the Council, the SSC developed a white paper on possible pathways toward EBFM in the Northeast.</a:t>
            </a:r>
          </a:p>
          <a:p>
            <a:pPr eaLnBrk="1" hangingPunct="1">
              <a:lnSpc>
                <a:spcPct val="90000"/>
              </a:lnSpc>
            </a:pPr>
            <a:r>
              <a:rPr lang="en-US" sz="2800" dirty="0" smtClean="0"/>
              <a:t>Presentations to the full council at the November 2010, February 2011, and April 2011 meetings.</a:t>
            </a:r>
          </a:p>
          <a:p>
            <a:pPr eaLnBrk="1" hangingPunct="1">
              <a:lnSpc>
                <a:spcPct val="90000"/>
              </a:lnSpc>
            </a:pPr>
            <a:r>
              <a:rPr lang="en-US" sz="2800" dirty="0" smtClean="0"/>
              <a:t>White paper describes:</a:t>
            </a:r>
          </a:p>
          <a:p>
            <a:pPr lvl="1" eaLnBrk="1" hangingPunct="1">
              <a:lnSpc>
                <a:spcPct val="90000"/>
              </a:lnSpc>
            </a:pPr>
            <a:r>
              <a:rPr lang="en-US" dirty="0" smtClean="0"/>
              <a:t>Ecological Production Units as possible management units</a:t>
            </a:r>
          </a:p>
          <a:p>
            <a:pPr lvl="1" eaLnBrk="1" hangingPunct="1">
              <a:lnSpc>
                <a:spcPct val="90000"/>
              </a:lnSpc>
            </a:pPr>
            <a:r>
              <a:rPr lang="en-US" dirty="0" smtClean="0"/>
              <a:t>Transition strategy to full EBFM</a:t>
            </a:r>
          </a:p>
          <a:p>
            <a:pPr lvl="1" eaLnBrk="1" hangingPunct="1">
              <a:lnSpc>
                <a:spcPct val="90000"/>
              </a:lnSpc>
            </a:pPr>
            <a:r>
              <a:rPr lang="en-US" dirty="0" smtClean="0"/>
              <a:t>Eight step process to implement full EBFM</a:t>
            </a:r>
          </a:p>
          <a:p>
            <a:pPr lvl="1" eaLnBrk="1" hangingPunct="1">
              <a:lnSpc>
                <a:spcPct val="90000"/>
              </a:lnSpc>
            </a:pPr>
            <a:r>
              <a:rPr lang="en-US" dirty="0" smtClean="0"/>
              <a:t>Principal elements of scientific approach to implement EBFM in Region</a:t>
            </a:r>
          </a:p>
          <a:p>
            <a:pPr lvl="1" eaLnBrk="1" hangingPunct="1">
              <a:lnSpc>
                <a:spcPct val="90000"/>
              </a:lnSpc>
              <a:buFont typeface="Arial" charset="0"/>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457200" y="-228600"/>
            <a:ext cx="8229600" cy="1143000"/>
          </a:xfrm>
        </p:spPr>
        <p:txBody>
          <a:bodyPr/>
          <a:lstStyle/>
          <a:p>
            <a:pPr eaLnBrk="1" hangingPunct="1"/>
            <a:r>
              <a:rPr lang="en-US" sz="3600" smtClean="0"/>
              <a:t>EBFM Developments</a:t>
            </a:r>
          </a:p>
        </p:txBody>
      </p:sp>
      <p:sp>
        <p:nvSpPr>
          <p:cNvPr id="17410" name="Content Placeholder 2"/>
          <p:cNvSpPr>
            <a:spLocks noGrp="1"/>
          </p:cNvSpPr>
          <p:nvPr>
            <p:ph idx="1"/>
          </p:nvPr>
        </p:nvSpPr>
        <p:spPr>
          <a:xfrm>
            <a:off x="457200" y="1295400"/>
            <a:ext cx="8153400" cy="5105400"/>
          </a:xfrm>
        </p:spPr>
        <p:txBody>
          <a:bodyPr>
            <a:normAutofit fontScale="92500" lnSpcReduction="10000"/>
          </a:bodyPr>
          <a:lstStyle/>
          <a:p>
            <a:pPr eaLnBrk="1" hangingPunct="1"/>
            <a:r>
              <a:rPr lang="en-US" sz="2400" dirty="0" smtClean="0"/>
              <a:t>September NEFMC meeting,  a strategy was outlined to develop an Ecosystem-Based Fishery Management Plan in three phases:</a:t>
            </a:r>
          </a:p>
          <a:p>
            <a:pPr lvl="1" eaLnBrk="1" hangingPunct="1"/>
            <a:r>
              <a:rPr lang="en-US" sz="2400" dirty="0" smtClean="0"/>
              <a:t>Phase I.  Establish Goals and Objectives.  Establish Ecosystem Production Units (EPUs) (1 Year).</a:t>
            </a:r>
          </a:p>
          <a:p>
            <a:pPr lvl="1" eaLnBrk="1" hangingPunct="1"/>
            <a:r>
              <a:rPr lang="en-US" sz="2400" dirty="0" smtClean="0"/>
              <a:t>Phase II. Identify management and scientific requirements to implement EBFM. Combine Multispecies Groundfish, Skate, and Monkfish Plans accounting for biological interactions. Consider new reference points based on new modeling efforts for the species complex. (2 years)</a:t>
            </a:r>
          </a:p>
          <a:p>
            <a:pPr lvl="1" eaLnBrk="1" hangingPunct="1"/>
            <a:r>
              <a:rPr lang="en-US" sz="2400" dirty="0" smtClean="0"/>
              <a:t>Phase III.  Implement EBFM. Implement quota-based management in all EPUs. Allocate all fishery resources to each EPU. Establish accumulation limits, transferability requirements, and permitting and monitoring requirements.  Develop EIS for new plan. (3 years)</a:t>
            </a:r>
          </a:p>
          <a:p>
            <a:pPr lvl="1"/>
            <a:r>
              <a:rPr lang="en-US" sz="2400" dirty="0" smtClean="0"/>
              <a:t>Council Vote at November Meeting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mtClean="0"/>
              <a:t>Social Science Issues</a:t>
            </a:r>
          </a:p>
        </p:txBody>
      </p:sp>
      <p:sp>
        <p:nvSpPr>
          <p:cNvPr id="18434" name="Content Placeholder 2"/>
          <p:cNvSpPr>
            <a:spLocks noGrp="1"/>
          </p:cNvSpPr>
          <p:nvPr>
            <p:ph idx="1"/>
          </p:nvPr>
        </p:nvSpPr>
        <p:spPr>
          <a:xfrm>
            <a:off x="609600" y="2057400"/>
            <a:ext cx="8229600" cy="4389120"/>
          </a:xfrm>
        </p:spPr>
        <p:txBody>
          <a:bodyPr/>
          <a:lstStyle/>
          <a:p>
            <a:pPr eaLnBrk="1" hangingPunct="1"/>
            <a:r>
              <a:rPr lang="en-US" dirty="0" smtClean="0"/>
              <a:t>No specific TORs this past year</a:t>
            </a:r>
          </a:p>
          <a:p>
            <a:pPr eaLnBrk="1" hangingPunct="1"/>
            <a:r>
              <a:rPr lang="en-US" dirty="0" smtClean="0"/>
              <a:t>Recommended that NEFMC consider inclusion social science considerations in ABC control rules</a:t>
            </a:r>
          </a:p>
          <a:p>
            <a:pPr eaLnBrk="1" hangingPunct="1"/>
            <a:r>
              <a:rPr lang="en-US" dirty="0" smtClean="0"/>
              <a:t>Future work will focus on</a:t>
            </a:r>
          </a:p>
          <a:p>
            <a:pPr lvl="1" eaLnBrk="1" hangingPunct="1"/>
            <a:r>
              <a:rPr lang="en-US" dirty="0" smtClean="0"/>
              <a:t>Risk and ABC Buffers</a:t>
            </a:r>
          </a:p>
          <a:p>
            <a:pPr lvl="1" eaLnBrk="1" hangingPunct="1"/>
            <a:r>
              <a:rPr lang="en-US" dirty="0" smtClean="0"/>
              <a:t>MSE</a:t>
            </a:r>
          </a:p>
          <a:p>
            <a:pPr lvl="1" eaLnBrk="1" hangingPunct="1"/>
            <a:r>
              <a:rPr lang="en-US" dirty="0" smtClean="0"/>
              <a:t>Mixed Stock Exemption</a:t>
            </a:r>
          </a:p>
          <a:p>
            <a:pPr lvl="1" eaLnBrk="1" hangingPunct="1"/>
            <a:r>
              <a:rPr lang="en-US" dirty="0" smtClean="0"/>
              <a:t>EBFM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smtClean="0"/>
              <a:t>ABC Uncertainty</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Multiple meetings with PDTs to provide methodological guidance</a:t>
            </a:r>
          </a:p>
          <a:p>
            <a:pPr eaLnBrk="1" fontAlgn="auto" hangingPunct="1">
              <a:spcAft>
                <a:spcPts val="0"/>
              </a:spcAft>
              <a:buFont typeface="Arial" pitchFamily="34" charset="0"/>
              <a:buChar char="•"/>
              <a:defRPr/>
            </a:pPr>
            <a:r>
              <a:rPr lang="en-US" dirty="0" smtClean="0"/>
              <a:t>Skates</a:t>
            </a:r>
          </a:p>
          <a:p>
            <a:pPr lvl="1" eaLnBrk="1" fontAlgn="auto" hangingPunct="1">
              <a:spcAft>
                <a:spcPts val="0"/>
              </a:spcAft>
              <a:buFont typeface="Arial" pitchFamily="34" charset="0"/>
              <a:buChar char="–"/>
              <a:defRPr/>
            </a:pPr>
            <a:r>
              <a:rPr lang="en-US" dirty="0" smtClean="0"/>
              <a:t>New discard mortality rate, consistently applied</a:t>
            </a:r>
          </a:p>
          <a:p>
            <a:pPr eaLnBrk="1" fontAlgn="auto" hangingPunct="1">
              <a:spcAft>
                <a:spcPts val="0"/>
              </a:spcAft>
              <a:buFont typeface="Arial" pitchFamily="34" charset="0"/>
              <a:buChar char="•"/>
              <a:defRPr/>
            </a:pPr>
            <a:r>
              <a:rPr lang="en-US" dirty="0" smtClean="0"/>
              <a:t>Whiting/Hakes</a:t>
            </a:r>
          </a:p>
          <a:p>
            <a:pPr lvl="1" eaLnBrk="1" fontAlgn="auto" hangingPunct="1">
              <a:spcAft>
                <a:spcPts val="0"/>
              </a:spcAft>
              <a:buFont typeface="Arial" pitchFamily="34" charset="0"/>
              <a:buChar char="–"/>
              <a:defRPr/>
            </a:pPr>
            <a:r>
              <a:rPr lang="en-US" dirty="0" smtClean="0"/>
              <a:t>No analytical assessment, so no risk analysis</a:t>
            </a:r>
          </a:p>
          <a:p>
            <a:pPr lvl="1" eaLnBrk="1" fontAlgn="auto" hangingPunct="1">
              <a:spcAft>
                <a:spcPts val="0"/>
              </a:spcAft>
              <a:buFont typeface="Arial" pitchFamily="34" charset="0"/>
              <a:buChar char="–"/>
              <a:defRPr/>
            </a:pPr>
            <a:r>
              <a:rPr lang="en-US" dirty="0" smtClean="0"/>
              <a:t>Large sudden increase in catch for some stocks</a:t>
            </a:r>
          </a:p>
          <a:p>
            <a:pPr eaLnBrk="1" fontAlgn="auto" hangingPunct="1">
              <a:spcAft>
                <a:spcPts val="0"/>
              </a:spcAft>
              <a:buFont typeface="Arial" pitchFamily="34" charset="0"/>
              <a:buChar char="•"/>
              <a:defRPr/>
            </a:pPr>
            <a:r>
              <a:rPr lang="en-US" dirty="0" smtClean="0"/>
              <a:t>Groundfish</a:t>
            </a:r>
          </a:p>
          <a:p>
            <a:pPr lvl="1" eaLnBrk="1" fontAlgn="auto" hangingPunct="1">
              <a:spcAft>
                <a:spcPts val="0"/>
              </a:spcAft>
              <a:buFont typeface="Arial" pitchFamily="34" charset="0"/>
              <a:buChar char="–"/>
              <a:defRPr/>
            </a:pPr>
            <a:r>
              <a:rPr lang="en-US" dirty="0" smtClean="0"/>
              <a:t>APDT projection simulations</a:t>
            </a:r>
          </a:p>
          <a:p>
            <a:pPr lvl="1" eaLnBrk="1" fontAlgn="auto" hangingPunct="1">
              <a:spcAft>
                <a:spcPts val="0"/>
              </a:spcAft>
              <a:buFont typeface="Arial" pitchFamily="34" charset="0"/>
              <a:buChar char="–"/>
              <a:defRPr/>
            </a:pPr>
            <a:r>
              <a:rPr lang="en-US" dirty="0" smtClean="0"/>
              <a:t>Using 75%Fmsy to account for uncertainty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smtClean="0"/>
              <a:t>New Update Process</a:t>
            </a:r>
          </a:p>
        </p:txBody>
      </p:sp>
      <p:sp>
        <p:nvSpPr>
          <p:cNvPr id="20482" name="Content Placeholder 2"/>
          <p:cNvSpPr>
            <a:spLocks noGrp="1"/>
          </p:cNvSpPr>
          <p:nvPr>
            <p:ph idx="1"/>
          </p:nvPr>
        </p:nvSpPr>
        <p:spPr/>
        <p:txBody>
          <a:bodyPr/>
          <a:lstStyle/>
          <a:p>
            <a:pPr eaLnBrk="1" hangingPunct="1"/>
            <a:r>
              <a:rPr lang="en-US" smtClean="0"/>
              <a:t>Groundfish stocks not assessed since GARM III</a:t>
            </a:r>
          </a:p>
          <a:p>
            <a:pPr eaLnBrk="1" hangingPunct="1"/>
            <a:r>
              <a:rPr lang="en-US" smtClean="0"/>
              <a:t>Assessment Oversight Panel (AOP)</a:t>
            </a:r>
          </a:p>
          <a:p>
            <a:pPr eaLnBrk="1" hangingPunct="1"/>
            <a:r>
              <a:rPr lang="en-US" smtClean="0"/>
              <a:t>Reduced TORs and documentation</a:t>
            </a:r>
          </a:p>
          <a:p>
            <a:pPr eaLnBrk="1" hangingPunct="1"/>
            <a:r>
              <a:rPr lang="en-US" smtClean="0"/>
              <a:t>Provide quick update of assessment using previously accepted method</a:t>
            </a:r>
          </a:p>
          <a:p>
            <a:pPr lvl="1" eaLnBrk="1" hangingPunct="1"/>
            <a:r>
              <a:rPr lang="en-US" smtClean="0"/>
              <a:t>Fallbacks defined in advance if train goes off the track</a:t>
            </a:r>
          </a:p>
          <a:p>
            <a:pPr lvl="1" eaLnBrk="1" hangingPunct="1"/>
            <a:r>
              <a:rPr lang="en-US" smtClean="0"/>
              <a:t>Will be conducted this winter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smtClean="0"/>
              <a:t>Risk Policy Team</a:t>
            </a:r>
          </a:p>
        </p:txBody>
      </p:sp>
      <p:sp>
        <p:nvSpPr>
          <p:cNvPr id="21506" name="Content Placeholder 2"/>
          <p:cNvSpPr>
            <a:spLocks noGrp="1"/>
          </p:cNvSpPr>
          <p:nvPr>
            <p:ph idx="1"/>
          </p:nvPr>
        </p:nvSpPr>
        <p:spPr/>
        <p:txBody>
          <a:bodyPr/>
          <a:lstStyle/>
          <a:p>
            <a:pPr eaLnBrk="1" hangingPunct="1"/>
            <a:r>
              <a:rPr lang="en-US" smtClean="0"/>
              <a:t>In development</a:t>
            </a:r>
          </a:p>
          <a:p>
            <a:pPr eaLnBrk="1" hangingPunct="1"/>
            <a:r>
              <a:rPr lang="en-US" smtClean="0"/>
              <a:t>Representatives from SSC, Council, Council staff, Science Center, and Regional Office</a:t>
            </a:r>
          </a:p>
          <a:p>
            <a:pPr eaLnBrk="1" hangingPunct="1"/>
            <a:r>
              <a:rPr lang="en-US" smtClean="0"/>
              <a:t>Examine trade offs between different types of risk</a:t>
            </a:r>
          </a:p>
          <a:p>
            <a:pPr eaLnBrk="1" hangingPunct="1"/>
            <a:r>
              <a:rPr lang="en-US" smtClean="0"/>
              <a:t>Holistic approach, but will be applied to each FMP separately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p:txBody>
          <a:bodyPr/>
          <a:lstStyle/>
          <a:p>
            <a:pPr eaLnBrk="1" hangingPunct="1"/>
            <a:endParaRPr lang="en-US" smtClean="0"/>
          </a:p>
        </p:txBody>
      </p:sp>
      <p:sp>
        <p:nvSpPr>
          <p:cNvPr id="22530" name="Rectangle 3"/>
          <p:cNvSpPr>
            <a:spLocks noGrp="1"/>
          </p:cNvSpPr>
          <p:nvPr>
            <p:ph idx="1"/>
          </p:nvPr>
        </p:nvSpPr>
        <p:spPr/>
        <p:txBody>
          <a:bodyPr/>
          <a:lstStyle/>
          <a:p>
            <a:pPr eaLnBrk="1" hangingPunct="1"/>
            <a:endParaRPr lang="en-US"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249</TotalTime>
  <Words>456</Words>
  <Application>Microsoft Office PowerPoint</Application>
  <PresentationFormat>On-screen Show (4:3)</PresentationFormat>
  <Paragraphs>64</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NEFMC SSC Update</vt:lpstr>
      <vt:lpstr>Since Last National SSC Meeting</vt:lpstr>
      <vt:lpstr>SSC EBFM White Paper</vt:lpstr>
      <vt:lpstr>EBFM Developments</vt:lpstr>
      <vt:lpstr>Social Science Issues</vt:lpstr>
      <vt:lpstr>ABC Uncertainty</vt:lpstr>
      <vt:lpstr>New Update Process</vt:lpstr>
      <vt:lpstr>Risk Policy Team</vt:lpstr>
      <vt:lpstr>Slide 9</vt:lpstr>
      <vt:lpstr>Ecological Production Units</vt:lpstr>
      <vt:lpstr>Roadmap to Full EBFM</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NEFMC SSC Update</dc:title>
  <dc:creator>clegault</dc:creator>
  <cp:lastModifiedBy>clegault</cp:lastModifiedBy>
  <cp:revision>28</cp:revision>
  <dcterms:created xsi:type="dcterms:W3CDTF">2011-09-28T12:27:24Z</dcterms:created>
  <dcterms:modified xsi:type="dcterms:W3CDTF">2011-09-30T18:42:47Z</dcterms:modified>
</cp:coreProperties>
</file>