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handoutMasterIdLst>
    <p:handoutMasterId r:id="rId42"/>
  </p:handoutMasterIdLst>
  <p:sldIdLst>
    <p:sldId id="470" r:id="rId2"/>
    <p:sldId id="266" r:id="rId3"/>
    <p:sldId id="518" r:id="rId4"/>
    <p:sldId id="519" r:id="rId5"/>
    <p:sldId id="411" r:id="rId6"/>
    <p:sldId id="468" r:id="rId7"/>
    <p:sldId id="322" r:id="rId8"/>
    <p:sldId id="384" r:id="rId9"/>
    <p:sldId id="438" r:id="rId10"/>
    <p:sldId id="458" r:id="rId11"/>
    <p:sldId id="520" r:id="rId12"/>
    <p:sldId id="521" r:id="rId13"/>
    <p:sldId id="522" r:id="rId14"/>
    <p:sldId id="501" r:id="rId15"/>
    <p:sldId id="373" r:id="rId16"/>
    <p:sldId id="435" r:id="rId17"/>
    <p:sldId id="476" r:id="rId18"/>
    <p:sldId id="507" r:id="rId19"/>
    <p:sldId id="508" r:id="rId20"/>
    <p:sldId id="479" r:id="rId21"/>
    <p:sldId id="502" r:id="rId22"/>
    <p:sldId id="481" r:id="rId23"/>
    <p:sldId id="380" r:id="rId24"/>
    <p:sldId id="537" r:id="rId25"/>
    <p:sldId id="302" r:id="rId26"/>
    <p:sldId id="536" r:id="rId27"/>
    <p:sldId id="515" r:id="rId28"/>
    <p:sldId id="477" r:id="rId29"/>
    <p:sldId id="478" r:id="rId30"/>
    <p:sldId id="463" r:id="rId31"/>
    <p:sldId id="400" r:id="rId32"/>
    <p:sldId id="517" r:id="rId33"/>
    <p:sldId id="526" r:id="rId34"/>
    <p:sldId id="535" r:id="rId35"/>
    <p:sldId id="532" r:id="rId36"/>
    <p:sldId id="533" r:id="rId37"/>
    <p:sldId id="534" r:id="rId38"/>
    <p:sldId id="538" r:id="rId39"/>
    <p:sldId id="531" r:id="rId4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ristine Santora" initials="" lastIdx="2" clrIdx="0"/>
  <p:cmAuthor id="1" name="ABednarek"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02" autoAdjust="0"/>
    <p:restoredTop sz="76025" autoAdjust="0"/>
  </p:normalViewPr>
  <p:slideViewPr>
    <p:cSldViewPr snapToGrid="0" snapToObjects="1">
      <p:cViewPr varScale="1">
        <p:scale>
          <a:sx n="56" d="100"/>
          <a:sy n="56" d="100"/>
        </p:scale>
        <p:origin x="203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57241BA3-650B-4F73-B1AF-E924CC3DBD32}" type="datetimeFigureOut">
              <a:rPr lang="en-US"/>
              <a:pPr>
                <a:defRPr/>
              </a:pPr>
              <a:t>4/11/2013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77B5D3DC-C8D7-4B17-8E6D-590F4E83F349}" type="slidenum">
              <a:rPr lang="en-US"/>
              <a:pPr>
                <a:defRPr/>
              </a:pPr>
              <a:t>‹#›</a:t>
            </a:fld>
            <a:endParaRPr lang="en-US" dirty="0"/>
          </a:p>
        </p:txBody>
      </p:sp>
    </p:spTree>
    <p:extLst>
      <p:ext uri="{BB962C8B-B14F-4D97-AF65-F5344CB8AC3E}">
        <p14:creationId xmlns:p14="http://schemas.microsoft.com/office/powerpoint/2010/main" val="28000467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3F9EB33A-1127-4C91-91BB-34A551894662}" type="datetimeFigureOut">
              <a:rPr lang="en-US"/>
              <a:pPr>
                <a:defRPr/>
              </a:pPr>
              <a:t>4/11/2013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DCD2FBD3-F2FA-48FE-B253-E86516F1A493}" type="slidenum">
              <a:rPr lang="en-US"/>
              <a:pPr>
                <a:defRPr/>
              </a:pPr>
              <a:t>‹#›</a:t>
            </a:fld>
            <a:endParaRPr lang="en-US" dirty="0"/>
          </a:p>
        </p:txBody>
      </p:sp>
    </p:spTree>
    <p:extLst>
      <p:ext uri="{BB962C8B-B14F-4D97-AF65-F5344CB8AC3E}">
        <p14:creationId xmlns:p14="http://schemas.microsoft.com/office/powerpoint/2010/main" val="370743801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Rot="1" noChangeAspect="1" noTextEdit="1"/>
          </p:cNvSpPr>
          <p:nvPr>
            <p:ph type="sldImg"/>
          </p:nvPr>
        </p:nvSpPr>
        <p:spPr bwMode="auto">
          <a:noFill/>
          <a:ln>
            <a:solidFill>
              <a:srgbClr val="000000"/>
            </a:solidFill>
            <a:miter lim="800000"/>
            <a:headEnd/>
            <a:tailEnd/>
          </a:ln>
        </p:spPr>
      </p:sp>
      <p:sp>
        <p:nvSpPr>
          <p:cNvPr id="1331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22751492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TextEdit="1"/>
          </p:cNvSpPr>
          <p:nvPr>
            <p:ph type="sldImg"/>
          </p:nvPr>
        </p:nvSpPr>
        <p:spPr bwMode="auto">
          <a:noFill/>
          <a:ln>
            <a:solidFill>
              <a:srgbClr val="000000"/>
            </a:solidFill>
            <a:miter lim="800000"/>
            <a:headEnd/>
            <a:tailEnd/>
          </a:ln>
        </p:spPr>
      </p:sp>
      <p:sp>
        <p:nvSpPr>
          <p:cNvPr id="3379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example that illustrates how forage abundance impacts seabird breeding success.</a:t>
            </a:r>
          </a:p>
        </p:txBody>
      </p:sp>
    </p:spTree>
    <p:extLst>
      <p:ext uri="{BB962C8B-B14F-4D97-AF65-F5344CB8AC3E}">
        <p14:creationId xmlns:p14="http://schemas.microsoft.com/office/powerpoint/2010/main" val="746162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TextEdit="1"/>
          </p:cNvSpPr>
          <p:nvPr>
            <p:ph type="sldImg"/>
          </p:nvPr>
        </p:nvSpPr>
        <p:spPr bwMode="auto">
          <a:noFill/>
          <a:ln>
            <a:solidFill>
              <a:srgbClr val="000000"/>
            </a:solidFill>
            <a:miter lim="800000"/>
            <a:headEnd/>
            <a:tailEnd/>
          </a:ln>
        </p:spPr>
      </p:sp>
      <p:sp>
        <p:nvSpPr>
          <p:cNvPr id="3584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14 bird species, 7 ecosystems</a:t>
            </a:r>
          </a:p>
          <a:p>
            <a:pPr eaLnBrk="1" hangingPunct="1"/>
            <a:endParaRPr lang="en-US" smtClean="0"/>
          </a:p>
        </p:txBody>
      </p:sp>
    </p:spTree>
    <p:extLst>
      <p:ext uri="{BB962C8B-B14F-4D97-AF65-F5344CB8AC3E}">
        <p14:creationId xmlns:p14="http://schemas.microsoft.com/office/powerpoint/2010/main" val="3386760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Text Box 1"/>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p:spPr>
        <p:txBody>
          <a:bodyPr wrap="none" lIns="82058" tIns="41029" rIns="82058" bIns="41029" anchor="ctr"/>
          <a:lstStyle/>
          <a:p>
            <a:endParaRPr lang="en-US"/>
          </a:p>
        </p:txBody>
      </p:sp>
      <p:sp>
        <p:nvSpPr>
          <p:cNvPr id="37891" name="Text Box 2"/>
          <p:cNvSpPr>
            <a:spLocks noGrp="1" noChangeArrowheads="1"/>
          </p:cNvSpPr>
          <p:nvPr>
            <p:ph type="body"/>
          </p:nvPr>
        </p:nvSpPr>
        <p:spPr bwMode="auto">
          <a:xfrm>
            <a:off x="1046163" y="4352925"/>
            <a:ext cx="4770437" cy="3478213"/>
          </a:xfrm>
          <a:noFill/>
        </p:spPr>
        <p:txBody>
          <a:bodyPr wrap="square" lIns="0" tIns="0" rIns="0" bIns="0" numCol="1" anchor="t" anchorCtr="0" compatLnSpc="1">
            <a:prstTxWarp prst="textNoShape">
              <a:avLst/>
            </a:prstTxWarp>
          </a:bodyPr>
          <a:lstStyle/>
          <a:p>
            <a:pPr marL="85725" indent="-85725" eaLnBrk="1" hangingPunct="1">
              <a:tabLst>
                <a:tab pos="723900" algn="l"/>
                <a:tab pos="1447800" algn="l"/>
                <a:tab pos="2171700" algn="l"/>
                <a:tab pos="2895600" algn="l"/>
                <a:tab pos="3619500" algn="l"/>
                <a:tab pos="4343400" algn="l"/>
                <a:tab pos="5067300" algn="l"/>
              </a:tabLst>
            </a:pPr>
            <a:r>
              <a:rPr lang="en-US" smtClean="0">
                <a:latin typeface="Times New Roman" pitchFamily="18" charset="0"/>
              </a:rPr>
              <a:t>Cury </a:t>
            </a:r>
            <a:r>
              <a:rPr lang="en-US" i="1" smtClean="0">
                <a:latin typeface="Times New Roman" pitchFamily="18" charset="0"/>
              </a:rPr>
              <a:t>et al. </a:t>
            </a:r>
            <a:r>
              <a:rPr lang="en-US" smtClean="0">
                <a:latin typeface="Times New Roman" pitchFamily="18" charset="0"/>
              </a:rPr>
              <a:t>2011 used decades-long data sets across multiple marine systems to quantify the effects of forage fish</a:t>
            </a:r>
          </a:p>
          <a:p>
            <a:pPr marL="85725" indent="-85725" eaLnBrk="1" hangingPunct="1">
              <a:tabLst>
                <a:tab pos="723900" algn="l"/>
                <a:tab pos="1447800" algn="l"/>
                <a:tab pos="2171700" algn="l"/>
                <a:tab pos="2895600" algn="l"/>
                <a:tab pos="3619500" algn="l"/>
                <a:tab pos="4343400" algn="l"/>
                <a:tab pos="5067300" algn="l"/>
              </a:tabLst>
            </a:pPr>
            <a:r>
              <a:rPr lang="en-US" smtClean="0">
                <a:latin typeface="Times New Roman" pitchFamily="18" charset="0"/>
              </a:rPr>
              <a:t>population size on reproductive success in seabirds, which represent a large group of marine predators. </a:t>
            </a:r>
            <a:endParaRPr lang="en-GB" smtClean="0">
              <a:solidFill>
                <a:srgbClr val="000000"/>
              </a:solidFill>
              <a:latin typeface="Arial" charset="0"/>
              <a:ea typeface="msgothic"/>
              <a:cs typeface="msgothic"/>
            </a:endParaRPr>
          </a:p>
          <a:p>
            <a:pPr marL="85725" indent="-85725" eaLnBrk="1" hangingPunct="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endParaRPr lang="en-GB" smtClean="0">
              <a:solidFill>
                <a:srgbClr val="000000"/>
              </a:solidFill>
              <a:latin typeface="Arial" charset="0"/>
              <a:ea typeface="msgothic"/>
              <a:cs typeface="msgothic"/>
            </a:endParaRPr>
          </a:p>
          <a:p>
            <a:pPr marL="85725" indent="-85725" eaLnBrk="1" hangingPunct="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r>
              <a:rPr lang="en-GB" smtClean="0">
                <a:solidFill>
                  <a:srgbClr val="000000"/>
                </a:solidFill>
                <a:latin typeface="Arial" charset="0"/>
                <a:ea typeface="msgothic"/>
                <a:cs typeface="msgothic"/>
              </a:rPr>
              <a:t>Map of the distribution of seabird and prey species considered in our analysis.</a:t>
            </a:r>
          </a:p>
        </p:txBody>
      </p:sp>
    </p:spTree>
    <p:extLst>
      <p:ext uri="{BB962C8B-B14F-4D97-AF65-F5344CB8AC3E}">
        <p14:creationId xmlns:p14="http://schemas.microsoft.com/office/powerpoint/2010/main" val="32235073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TextEdit="1"/>
          </p:cNvSpPr>
          <p:nvPr>
            <p:ph type="sldImg"/>
          </p:nvPr>
        </p:nvSpPr>
        <p:spPr bwMode="auto">
          <a:noFill/>
          <a:ln>
            <a:solidFill>
              <a:srgbClr val="000000"/>
            </a:solidFill>
            <a:miter lim="800000"/>
            <a:headEnd/>
            <a:tailEnd/>
          </a:ln>
        </p:spPr>
      </p:sp>
      <p:sp>
        <p:nvSpPr>
          <p:cNvPr id="39938"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11152487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TextEdit="1"/>
          </p:cNvSpPr>
          <p:nvPr>
            <p:ph type="sldImg"/>
          </p:nvPr>
        </p:nvSpPr>
        <p:spPr bwMode="auto">
          <a:noFill/>
          <a:ln>
            <a:solidFill>
              <a:srgbClr val="000000"/>
            </a:solidFill>
            <a:miter lim="800000"/>
            <a:headEnd/>
            <a:tailEnd/>
          </a:ln>
        </p:spPr>
      </p:sp>
      <p:sp>
        <p:nvSpPr>
          <p:cNvPr id="4198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a:p>
            <a:pPr eaLnBrk="1" hangingPunct="1"/>
            <a:r>
              <a:rPr lang="en-US" smtClean="0"/>
              <a:t>Because predators need a lot of fish in the water, we need a minimum biomass threshold, below which no fishing is allowed… This is a feature of the “precautionary” fishing strategies that we compared using simulation models.. [transition]</a:t>
            </a:r>
          </a:p>
        </p:txBody>
      </p:sp>
    </p:spTree>
    <p:extLst>
      <p:ext uri="{BB962C8B-B14F-4D97-AF65-F5344CB8AC3E}">
        <p14:creationId xmlns:p14="http://schemas.microsoft.com/office/powerpoint/2010/main" val="33610002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TextEdit="1"/>
          </p:cNvSpPr>
          <p:nvPr>
            <p:ph type="sldImg"/>
          </p:nvPr>
        </p:nvSpPr>
        <p:spPr bwMode="auto">
          <a:noFill/>
          <a:ln>
            <a:solidFill>
              <a:srgbClr val="000000"/>
            </a:solidFill>
            <a:miter lim="800000"/>
            <a:headEnd/>
            <a:tailEnd/>
          </a:ln>
        </p:spPr>
      </p:sp>
      <p:sp>
        <p:nvSpPr>
          <p:cNvPr id="4403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10100741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2C31E4-3C81-49E4-941D-531A72A81123}" type="slidenum">
              <a:rPr lang="en-US"/>
              <a:pPr fontAlgn="base">
                <a:spcBef>
                  <a:spcPct val="0"/>
                </a:spcBef>
                <a:spcAft>
                  <a:spcPct val="0"/>
                </a:spcAft>
                <a:defRPr/>
              </a:pPr>
              <a:t>16</a:t>
            </a:fld>
            <a:endParaRPr lang="en-US" dirty="0"/>
          </a:p>
        </p:txBody>
      </p:sp>
      <p:sp>
        <p:nvSpPr>
          <p:cNvPr id="522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pPr>
            <a:r>
              <a:rPr lang="en-US" smtClean="0"/>
              <a:t>This shows the LEVEL of dependency, not just predator composition in this ecosystem </a:t>
            </a:r>
          </a:p>
          <a:p>
            <a:pPr marL="228600" indent="-228600" eaLnBrk="1" hangingPunct="1">
              <a:spcBef>
                <a:spcPct val="0"/>
              </a:spcBef>
            </a:pPr>
            <a:endParaRPr lang="en-US" smtClean="0"/>
          </a:p>
          <a:p>
            <a:pPr marL="228600" indent="-228600" eaLnBrk="1" hangingPunct="1">
              <a:spcBef>
                <a:spcPct val="0"/>
              </a:spcBef>
              <a:buFontTx/>
              <a:buAutoNum type="arabicParenR"/>
            </a:pPr>
            <a:r>
              <a:rPr lang="en-US" smtClean="0"/>
              <a:t>For many predators, FF make up &gt;25% of their diets</a:t>
            </a:r>
          </a:p>
          <a:p>
            <a:pPr marL="228600" indent="-228600" eaLnBrk="1" hangingPunct="1">
              <a:spcBef>
                <a:spcPct val="0"/>
              </a:spcBef>
              <a:buFontTx/>
              <a:buAutoNum type="arabicParenR"/>
            </a:pPr>
            <a:r>
              <a:rPr lang="en-US" smtClean="0"/>
              <a:t>Seabirds, Other large pelagics (Tuna…), Mackerel, Flatfishes, Pinnipeds, and Chondrichthyans are Highlighted predators which may have a strong dependency on FF species</a:t>
            </a:r>
          </a:p>
          <a:p>
            <a:pPr marL="228600" indent="-228600" eaLnBrk="1" hangingPunct="1">
              <a:spcBef>
                <a:spcPct val="0"/>
              </a:spcBef>
            </a:pPr>
            <a:endParaRPr lang="en-US" smtClean="0"/>
          </a:p>
        </p:txBody>
      </p:sp>
    </p:spTree>
    <p:extLst>
      <p:ext uri="{BB962C8B-B14F-4D97-AF65-F5344CB8AC3E}">
        <p14:creationId xmlns:p14="http://schemas.microsoft.com/office/powerpoint/2010/main" val="40251824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TextEdit="1"/>
          </p:cNvSpPr>
          <p:nvPr>
            <p:ph type="sldImg"/>
          </p:nvPr>
        </p:nvSpPr>
        <p:spPr bwMode="auto">
          <a:noFill/>
          <a:ln>
            <a:solidFill>
              <a:srgbClr val="000000"/>
            </a:solidFill>
            <a:miter lim="800000"/>
            <a:headEnd/>
            <a:tailEnd/>
          </a:ln>
        </p:spPr>
      </p:sp>
      <p:sp>
        <p:nvSpPr>
          <p:cNvPr id="5427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a:p>
            <a:pPr eaLnBrk="1" hangingPunct="1"/>
            <a:endParaRPr lang="en-US" dirty="0" smtClean="0"/>
          </a:p>
          <a:p>
            <a:pPr eaLnBrk="1" hangingPunct="1"/>
            <a:r>
              <a:rPr lang="en-US" dirty="0" smtClean="0"/>
              <a:t>Highly dependent predators are commonly found in marine ecosystems.  Also mention that seabird tended to have particularly high diet dependence and were more sensitive to forage fish declines than other species.</a:t>
            </a:r>
          </a:p>
          <a:p>
            <a:pPr eaLnBrk="1" hangingPunct="1"/>
            <a:endParaRPr lang="en-US" dirty="0" smtClean="0"/>
          </a:p>
        </p:txBody>
      </p:sp>
    </p:spTree>
    <p:extLst>
      <p:ext uri="{BB962C8B-B14F-4D97-AF65-F5344CB8AC3E}">
        <p14:creationId xmlns:p14="http://schemas.microsoft.com/office/powerpoint/2010/main" val="23836235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CA617FF-98ED-44EA-A381-F486FE064ED0}" type="slidenum">
              <a:rPr lang="en-US" sz="1200">
                <a:latin typeface="Calibri" pitchFamily="34" charset="0"/>
              </a:rPr>
              <a:pPr algn="r"/>
              <a:t>18</a:t>
            </a:fld>
            <a:endParaRPr lang="en-US" sz="1200">
              <a:latin typeface="Calibri" pitchFamily="34" charset="0"/>
            </a:endParaRPr>
          </a:p>
        </p:txBody>
      </p:sp>
      <p:sp>
        <p:nvSpPr>
          <p:cNvPr id="460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0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Use this slide to describe how the task force evaluated the value of the direct catch and supportive catch of ff.</a:t>
            </a:r>
          </a:p>
          <a:p>
            <a:pPr eaLnBrk="1" hangingPunct="1">
              <a:spcBef>
                <a:spcPct val="0"/>
              </a:spcBef>
            </a:pPr>
            <a:r>
              <a:rPr lang="en-US" smtClean="0"/>
              <a:t>In many ecosystems:</a:t>
            </a:r>
          </a:p>
          <a:p>
            <a:pPr eaLnBrk="1" hangingPunct="1">
              <a:spcBef>
                <a:spcPct val="0"/>
              </a:spcBef>
            </a:pPr>
            <a:r>
              <a:rPr lang="en-US" smtClean="0"/>
              <a:t>FF are landed directly (red arrow)</a:t>
            </a:r>
          </a:p>
          <a:p>
            <a:pPr eaLnBrk="1" hangingPunct="1">
              <a:spcBef>
                <a:spcPct val="0"/>
              </a:spcBef>
            </a:pPr>
            <a:r>
              <a:rPr lang="en-US" smtClean="0"/>
              <a:t>And so are many other fish species which consume FF (blue arrows)</a:t>
            </a:r>
          </a:p>
          <a:p>
            <a:pPr eaLnBrk="1" hangingPunct="1">
              <a:spcBef>
                <a:spcPct val="0"/>
              </a:spcBef>
            </a:pPr>
            <a:r>
              <a:rPr lang="en-US" smtClean="0"/>
              <a:t>Therefore FF contribute in two ways to fisheries value:</a:t>
            </a:r>
          </a:p>
          <a:p>
            <a:pPr eaLnBrk="1" hangingPunct="1">
              <a:spcBef>
                <a:spcPct val="0"/>
              </a:spcBef>
            </a:pPr>
            <a:r>
              <a:rPr lang="en-US" smtClean="0"/>
              <a:t>1: By direct value of FF fisheries</a:t>
            </a:r>
          </a:p>
          <a:p>
            <a:pPr eaLnBrk="1" hangingPunct="1">
              <a:spcBef>
                <a:spcPct val="0"/>
              </a:spcBef>
            </a:pPr>
            <a:r>
              <a:rPr lang="en-US" smtClean="0"/>
              <a:t>2: By the value of the other species supported by FF</a:t>
            </a:r>
          </a:p>
          <a:p>
            <a:pPr eaLnBrk="1" hangingPunct="1">
              <a:spcBef>
                <a:spcPct val="0"/>
              </a:spcBef>
            </a:pPr>
            <a:r>
              <a:rPr lang="en-US" smtClean="0"/>
              <a:t>Box: In the N. Humboldt FF fisheries value is much greater than the Fisheries it supports, but this is not the case for all ecosystems (like North Sea, Chesapeake) (Values using 2006 Prices in USD)</a:t>
            </a:r>
          </a:p>
        </p:txBody>
      </p:sp>
    </p:spTree>
    <p:extLst>
      <p:ext uri="{BB962C8B-B14F-4D97-AF65-F5344CB8AC3E}">
        <p14:creationId xmlns:p14="http://schemas.microsoft.com/office/powerpoint/2010/main" val="25967044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TextEdit="1"/>
          </p:cNvSpPr>
          <p:nvPr>
            <p:ph type="sldImg"/>
          </p:nvPr>
        </p:nvSpPr>
        <p:spPr bwMode="auto">
          <a:noFill/>
          <a:ln>
            <a:solidFill>
              <a:srgbClr val="000000"/>
            </a:solidFill>
            <a:miter lim="800000"/>
            <a:headEnd/>
            <a:tailEnd/>
          </a:ln>
        </p:spPr>
      </p:sp>
      <p:sp>
        <p:nvSpPr>
          <p:cNvPr id="4813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slide is self-explanatory.  After providing numbers, please mention that this only describes ex-vessel value of commercial catch attributable to ff.  There are other economic contributions we did not measure (eg. Recreational catch, ecotourism, etc.)</a:t>
            </a:r>
          </a:p>
        </p:txBody>
      </p:sp>
    </p:spTree>
    <p:extLst>
      <p:ext uri="{BB962C8B-B14F-4D97-AF65-F5344CB8AC3E}">
        <p14:creationId xmlns:p14="http://schemas.microsoft.com/office/powerpoint/2010/main" val="2012829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TextEdit="1"/>
          </p:cNvSpPr>
          <p:nvPr>
            <p:ph type="sldImg"/>
          </p:nvPr>
        </p:nvSpPr>
        <p:spPr bwMode="auto">
          <a:noFill/>
          <a:ln>
            <a:solidFill>
              <a:srgbClr val="000000"/>
            </a:solidFill>
            <a:miter lim="800000"/>
            <a:headEnd/>
            <a:tailEnd/>
          </a:ln>
        </p:spPr>
      </p:sp>
      <p:sp>
        <p:nvSpPr>
          <p:cNvPr id="1536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So many predators depend</a:t>
            </a:r>
            <a:r>
              <a:rPr lang="en-US" baseline="0" dirty="0" smtClean="0"/>
              <a:t> upon forage fish for food.</a:t>
            </a:r>
            <a:endParaRPr lang="en-US" dirty="0" smtClean="0"/>
          </a:p>
        </p:txBody>
      </p:sp>
    </p:spTree>
    <p:extLst>
      <p:ext uri="{BB962C8B-B14F-4D97-AF65-F5344CB8AC3E}">
        <p14:creationId xmlns:p14="http://schemas.microsoft.com/office/powerpoint/2010/main" val="25755358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noTextEdit="1"/>
          </p:cNvSpPr>
          <p:nvPr>
            <p:ph type="sldImg"/>
          </p:nvPr>
        </p:nvSpPr>
        <p:spPr bwMode="auto">
          <a:noFill/>
          <a:ln>
            <a:solidFill>
              <a:srgbClr val="000000"/>
            </a:solidFill>
            <a:miter lim="800000"/>
            <a:headEnd/>
            <a:tailEnd/>
          </a:ln>
        </p:spPr>
      </p:sp>
      <p:sp>
        <p:nvSpPr>
          <p:cNvPr id="56322"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32351986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Rot="1" noChangeAspect="1" noTextEdit="1"/>
          </p:cNvSpPr>
          <p:nvPr>
            <p:ph type="sldImg"/>
          </p:nvPr>
        </p:nvSpPr>
        <p:spPr bwMode="auto">
          <a:noFill/>
          <a:ln>
            <a:solidFill>
              <a:srgbClr val="000000"/>
            </a:solidFill>
            <a:miter lim="800000"/>
            <a:headEnd/>
            <a:tailEnd/>
          </a:ln>
        </p:spPr>
      </p:sp>
      <p:sp>
        <p:nvSpPr>
          <p:cNvPr id="62466"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18329450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TextEdit="1"/>
          </p:cNvSpPr>
          <p:nvPr>
            <p:ph type="sldImg"/>
          </p:nvPr>
        </p:nvSpPr>
        <p:spPr bwMode="auto">
          <a:noFill/>
          <a:ln>
            <a:solidFill>
              <a:srgbClr val="000000"/>
            </a:solidFill>
            <a:miter lim="800000"/>
            <a:headEnd/>
            <a:tailEnd/>
          </a:ln>
        </p:spPr>
      </p:sp>
      <p:sp>
        <p:nvSpPr>
          <p:cNvPr id="66562"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28472958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TextEdit="1"/>
          </p:cNvSpPr>
          <p:nvPr>
            <p:ph type="sldImg"/>
          </p:nvPr>
        </p:nvSpPr>
        <p:spPr bwMode="auto">
          <a:noFill/>
          <a:ln>
            <a:solidFill>
              <a:srgbClr val="000000"/>
            </a:solidFill>
            <a:miter lim="800000"/>
            <a:headEnd/>
            <a:tailEnd/>
          </a:ln>
        </p:spPr>
      </p:sp>
      <p:sp>
        <p:nvSpPr>
          <p:cNvPr id="6041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a:p>
            <a:pPr eaLnBrk="1" hangingPunct="1"/>
            <a:r>
              <a:rPr lang="en-US" smtClean="0"/>
              <a:t>We found you need lots of fish in the water so that predators can eat.</a:t>
            </a:r>
          </a:p>
        </p:txBody>
      </p:sp>
    </p:spTree>
    <p:extLst>
      <p:ext uri="{BB962C8B-B14F-4D97-AF65-F5344CB8AC3E}">
        <p14:creationId xmlns:p14="http://schemas.microsoft.com/office/powerpoint/2010/main" val="26574435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Rot="1" noChangeAspect="1" noTextEdit="1"/>
          </p:cNvSpPr>
          <p:nvPr>
            <p:ph type="sldImg"/>
          </p:nvPr>
        </p:nvSpPr>
        <p:spPr bwMode="auto">
          <a:noFill/>
          <a:ln>
            <a:solidFill>
              <a:srgbClr val="000000"/>
            </a:solidFill>
            <a:miter lim="800000"/>
            <a:headEnd/>
            <a:tailEnd/>
          </a:ln>
        </p:spPr>
      </p:sp>
      <p:sp>
        <p:nvSpPr>
          <p:cNvPr id="962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a:p>
            <a:pPr eaLnBrk="1" hangingPunct="1"/>
            <a:endParaRPr lang="en-US" smtClean="0"/>
          </a:p>
          <a:p>
            <a:pPr eaLnBrk="1" hangingPunct="1"/>
            <a:r>
              <a:rPr lang="en-US" smtClean="0"/>
              <a:t>NOTE from Ed:  This slide more or less gives the “conventional” strategies, but in fact since the 2006 Magnuson-Stevens revision, conventional management has become more precautionary and usual recommendations by Sci and Stat committees for regional management councils are to fish at no more than 75%MSY levels (e.g., New England Council) and to maintain Bo levels at higher levels than in the past.  For forage species, while there is increasing sensitivity to need to conserve biomass for predators, there are relatively few specific management rules to accomplish this.  In any case, in the U.S. and Europe, recommendations to set MSY as the target are becoming more and more uncommon.  </a:t>
            </a:r>
          </a:p>
          <a:p>
            <a:pPr eaLnBrk="1" hangingPunct="1"/>
            <a:endParaRPr lang="en-US" smtClean="0"/>
          </a:p>
        </p:txBody>
      </p:sp>
    </p:spTree>
    <p:extLst>
      <p:ext uri="{BB962C8B-B14F-4D97-AF65-F5344CB8AC3E}">
        <p14:creationId xmlns:p14="http://schemas.microsoft.com/office/powerpoint/2010/main" val="15147696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Rot="1" noChangeAspect="1" noTextEdit="1"/>
          </p:cNvSpPr>
          <p:nvPr>
            <p:ph type="sldImg"/>
          </p:nvPr>
        </p:nvSpPr>
        <p:spPr bwMode="auto">
          <a:noFill/>
          <a:ln>
            <a:solidFill>
              <a:srgbClr val="000000"/>
            </a:solidFill>
            <a:miter lim="800000"/>
            <a:headEnd/>
            <a:tailEnd/>
          </a:ln>
        </p:spPr>
      </p:sp>
      <p:sp>
        <p:nvSpPr>
          <p:cNvPr id="7680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Summary of key findings</a:t>
            </a:r>
          </a:p>
          <a:p>
            <a:pPr eaLnBrk="1" hangingPunct="1"/>
            <a:endParaRPr lang="en-US" dirty="0" smtClean="0"/>
          </a:p>
          <a:p>
            <a:pPr eaLnBrk="1" hangingPunct="1"/>
            <a:r>
              <a:rPr lang="en-US" dirty="0" smtClean="0"/>
              <a:t>Acknowledge that 100%MSY strategy may not be the usual situation but management in North America and Europe is moving to even lower levels.  Not sure this is true in Asia.  I suspect that the lower levels are becoming routine in Australia, New Zealand, and South Africa.</a:t>
            </a:r>
          </a:p>
        </p:txBody>
      </p:sp>
    </p:spTree>
    <p:extLst>
      <p:ext uri="{BB962C8B-B14F-4D97-AF65-F5344CB8AC3E}">
        <p14:creationId xmlns:p14="http://schemas.microsoft.com/office/powerpoint/2010/main" val="42204278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a:p>
            <a:pPr eaLnBrk="1" hangingPunct="1"/>
            <a:endParaRPr lang="en-US" dirty="0" smtClean="0"/>
          </a:p>
          <a:p>
            <a:pPr eaLnBrk="1" hangingPunct="1"/>
            <a:endParaRPr lang="en-US" dirty="0"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B0D3C3AA-D8C3-46B4-BA33-B4B11C374F11}" type="slidenum">
              <a:rPr lang="en-US" sz="1200">
                <a:latin typeface="+mn-lt"/>
              </a:rPr>
              <a:pPr algn="r" fontAlgn="auto">
                <a:spcBef>
                  <a:spcPts val="0"/>
                </a:spcBef>
                <a:spcAft>
                  <a:spcPts val="0"/>
                </a:spcAft>
                <a:defRPr/>
              </a:pPr>
              <a:t>27</a:t>
            </a:fld>
            <a:endParaRPr lang="en-US" sz="1200" dirty="0">
              <a:latin typeface="+mn-lt"/>
            </a:endParaRPr>
          </a:p>
        </p:txBody>
      </p:sp>
    </p:spTree>
    <p:extLst>
      <p:ext uri="{BB962C8B-B14F-4D97-AF65-F5344CB8AC3E}">
        <p14:creationId xmlns:p14="http://schemas.microsoft.com/office/powerpoint/2010/main" val="15633783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TextEdit="1"/>
          </p:cNvSpPr>
          <p:nvPr>
            <p:ph type="sldImg"/>
          </p:nvPr>
        </p:nvSpPr>
        <p:spPr bwMode="auto">
          <a:noFill/>
          <a:ln>
            <a:solidFill>
              <a:srgbClr val="000000"/>
            </a:solidFill>
            <a:miter lim="800000"/>
            <a:headEnd/>
            <a:tailEnd/>
          </a:ln>
        </p:spPr>
      </p:sp>
      <p:sp>
        <p:nvSpPr>
          <p:cNvPr id="8089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22165562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Rot="1" noChangeAspect="1" noTextEdit="1"/>
          </p:cNvSpPr>
          <p:nvPr>
            <p:ph type="sldImg"/>
          </p:nvPr>
        </p:nvSpPr>
        <p:spPr bwMode="auto">
          <a:noFill/>
          <a:ln>
            <a:solidFill>
              <a:srgbClr val="000000"/>
            </a:solidFill>
            <a:miter lim="800000"/>
            <a:headEnd/>
            <a:tailEnd/>
          </a:ln>
        </p:spPr>
      </p:sp>
      <p:sp>
        <p:nvSpPr>
          <p:cNvPr id="8294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11631657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Rot="1" noChangeAspect="1" noTextEdit="1"/>
          </p:cNvSpPr>
          <p:nvPr>
            <p:ph type="sldImg"/>
          </p:nvPr>
        </p:nvSpPr>
        <p:spPr bwMode="auto">
          <a:noFill/>
          <a:ln>
            <a:solidFill>
              <a:srgbClr val="000000"/>
            </a:solidFill>
            <a:miter lim="800000"/>
            <a:headEnd/>
            <a:tailEnd/>
          </a:ln>
        </p:spPr>
      </p:sp>
      <p:sp>
        <p:nvSpPr>
          <p:cNvPr id="8499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1352408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Forage fish are becoming increasingly exploited by humans and are a major conservation concern. </a:t>
            </a:r>
            <a:r>
              <a:rPr lang="en-GB" b="1" dirty="0" smtClean="0">
                <a:solidFill>
                  <a:srgbClr val="2063AA"/>
                </a:solidFill>
              </a:rPr>
              <a:t>Global landings = 31.5 million tonnes annually, or 37% of the global wild marine fish catch. The largest fishery in the world (Peruvian Anchovy fishery) is a forage fish fishery. Demand is high and increasing.</a:t>
            </a:r>
          </a:p>
          <a:p>
            <a:endParaRPr lang="en-GB" b="1" dirty="0" smtClean="0">
              <a:solidFill>
                <a:srgbClr val="2063AA"/>
              </a:solidFill>
            </a:endParaRPr>
          </a:p>
          <a:p>
            <a:r>
              <a:rPr lang="en-GB" b="1" dirty="0" smtClean="0">
                <a:solidFill>
                  <a:srgbClr val="2063AA"/>
                </a:solidFill>
              </a:rPr>
              <a:t>90% of forage fish catch is processed, or “reduced,” to fishmeal and fish oil, which are then used primarily for agriculture, aquaculture, and industrial purposes. </a:t>
            </a:r>
          </a:p>
          <a:p>
            <a:pPr eaLnBrk="1" hangingPunct="1">
              <a:lnSpc>
                <a:spcPct val="110000"/>
              </a:lnSpc>
              <a:spcBef>
                <a:spcPts val="600"/>
              </a:spcBef>
              <a:buClr>
                <a:schemeClr val="accent1"/>
              </a:buClr>
              <a:buSzPct val="90000"/>
              <a:buFontTx/>
              <a:buChar char="•"/>
            </a:pPr>
            <a:endParaRPr lang="en-US" dirty="0" smtClean="0"/>
          </a:p>
        </p:txBody>
      </p:sp>
      <p:sp>
        <p:nvSpPr>
          <p:cNvPr id="19459"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defTabSz="457200">
              <a:defRPr/>
            </a:pPr>
            <a:fld id="{CB70FB24-0A26-426D-AF6B-31E824BCA63F}" type="slidenum">
              <a:rPr lang="en-US" sz="1200">
                <a:latin typeface="+mn-lt"/>
              </a:rPr>
              <a:pPr algn="r" defTabSz="457200">
                <a:defRPr/>
              </a:pPr>
              <a:t>3</a:t>
            </a:fld>
            <a:endParaRPr lang="en-US" sz="1200">
              <a:latin typeface="+mn-lt"/>
            </a:endParaRPr>
          </a:p>
        </p:txBody>
      </p:sp>
    </p:spTree>
    <p:extLst>
      <p:ext uri="{BB962C8B-B14F-4D97-AF65-F5344CB8AC3E}">
        <p14:creationId xmlns:p14="http://schemas.microsoft.com/office/powerpoint/2010/main" val="39721109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bwMode="auto">
          <a:noFill/>
          <a:ln>
            <a:solidFill>
              <a:srgbClr val="000000"/>
            </a:solidFill>
            <a:miter lim="800000"/>
            <a:headEnd/>
            <a:tailEnd/>
          </a:ln>
        </p:spPr>
      </p:sp>
      <p:sp>
        <p:nvSpPr>
          <p:cNvPr id="870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444F1332-3ECF-4932-B658-3F310D74E56B}" type="slidenum">
              <a:rPr lang="en-US" smtClean="0"/>
              <a:pPr>
                <a:defRPr/>
              </a:pPr>
              <a:t>31</a:t>
            </a:fld>
            <a:endParaRPr lang="en-US" dirty="0"/>
          </a:p>
        </p:txBody>
      </p:sp>
    </p:spTree>
    <p:extLst>
      <p:ext uri="{BB962C8B-B14F-4D97-AF65-F5344CB8AC3E}">
        <p14:creationId xmlns:p14="http://schemas.microsoft.com/office/powerpoint/2010/main" val="4536902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bwMode="auto">
          <a:noFill/>
          <a:ln>
            <a:solidFill>
              <a:srgbClr val="000000"/>
            </a:solidFill>
            <a:miter lim="800000"/>
            <a:headEnd/>
            <a:tailEnd/>
          </a:ln>
        </p:spPr>
      </p:sp>
      <p:sp>
        <p:nvSpPr>
          <p:cNvPr id="890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95269B1C-09A0-4781-9BA9-F35CA133EBE7}" type="slidenum">
              <a:rPr lang="en-US" sz="1200">
                <a:latin typeface="+mn-lt"/>
              </a:rPr>
              <a:pPr algn="r" fontAlgn="auto">
                <a:spcBef>
                  <a:spcPts val="0"/>
                </a:spcBef>
                <a:spcAft>
                  <a:spcPts val="0"/>
                </a:spcAft>
                <a:defRPr/>
              </a:pPr>
              <a:t>32</a:t>
            </a:fld>
            <a:endParaRPr lang="en-US" sz="1200" dirty="0">
              <a:latin typeface="+mn-lt"/>
            </a:endParaRPr>
          </a:p>
        </p:txBody>
      </p:sp>
    </p:spTree>
    <p:extLst>
      <p:ext uri="{BB962C8B-B14F-4D97-AF65-F5344CB8AC3E}">
        <p14:creationId xmlns:p14="http://schemas.microsoft.com/office/powerpoint/2010/main" val="26015321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TextEdit="1"/>
          </p:cNvSpPr>
          <p:nvPr>
            <p:ph type="sldImg"/>
          </p:nvPr>
        </p:nvSpPr>
        <p:spPr bwMode="auto">
          <a:noFill/>
          <a:ln>
            <a:solidFill>
              <a:srgbClr val="000000"/>
            </a:solidFill>
            <a:miter lim="800000"/>
            <a:headEnd/>
            <a:tailEnd/>
          </a:ln>
        </p:spPr>
      </p:sp>
      <p:sp>
        <p:nvSpPr>
          <p:cNvPr id="10240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35426912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TextEdit="1"/>
          </p:cNvSpPr>
          <p:nvPr>
            <p:ph type="sldImg"/>
          </p:nvPr>
        </p:nvSpPr>
        <p:spPr bwMode="auto">
          <a:noFill/>
          <a:ln>
            <a:solidFill>
              <a:srgbClr val="000000"/>
            </a:solidFill>
            <a:miter lim="800000"/>
            <a:headEnd/>
            <a:tailEnd/>
          </a:ln>
        </p:spPr>
      </p:sp>
      <p:sp>
        <p:nvSpPr>
          <p:cNvPr id="58370"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15385259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TextEdit="1"/>
          </p:cNvSpPr>
          <p:nvPr>
            <p:ph type="sldImg"/>
          </p:nvPr>
        </p:nvSpPr>
        <p:spPr bwMode="auto">
          <a:noFill/>
          <a:ln>
            <a:solidFill>
              <a:srgbClr val="000000"/>
            </a:solidFill>
            <a:miter lim="800000"/>
            <a:headEnd/>
            <a:tailEnd/>
          </a:ln>
        </p:spPr>
      </p:sp>
      <p:sp>
        <p:nvSpPr>
          <p:cNvPr id="68610"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467669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Rot="1" noChangeAspect="1" noTextEdit="1"/>
          </p:cNvSpPr>
          <p:nvPr>
            <p:ph type="sldImg"/>
          </p:nvPr>
        </p:nvSpPr>
        <p:spPr bwMode="auto">
          <a:noFill/>
          <a:ln>
            <a:solidFill>
              <a:srgbClr val="000000"/>
            </a:solidFill>
            <a:miter lim="800000"/>
            <a:headEnd/>
            <a:tailEnd/>
          </a:ln>
        </p:spPr>
      </p:sp>
      <p:sp>
        <p:nvSpPr>
          <p:cNvPr id="70658"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20307219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TextEdit="1"/>
          </p:cNvSpPr>
          <p:nvPr>
            <p:ph type="sldImg"/>
          </p:nvPr>
        </p:nvSpPr>
        <p:spPr bwMode="auto">
          <a:noFill/>
          <a:ln>
            <a:solidFill>
              <a:srgbClr val="000000"/>
            </a:solidFill>
            <a:miter lim="800000"/>
            <a:headEnd/>
            <a:tailEnd/>
          </a:ln>
        </p:spPr>
      </p:sp>
      <p:sp>
        <p:nvSpPr>
          <p:cNvPr id="6451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Ideally, one would apply this</a:t>
            </a:r>
            <a:r>
              <a:rPr lang="en-US" baseline="0" dirty="0" smtClean="0"/>
              <a:t> criterion in choosing a harvest policy based on simulations from an ecosystem model  - but we also wanted to see if we could come up with advice that could be used in the absence of such a model.  That’s what motivated the large scale simulation testing that follows.</a:t>
            </a:r>
          </a:p>
          <a:p>
            <a:pPr eaLnBrk="1" hangingPunct="1"/>
            <a:endParaRPr lang="en-US" dirty="0" smtClean="0"/>
          </a:p>
          <a:p>
            <a:pPr eaLnBrk="1" hangingPunct="1"/>
            <a:r>
              <a:rPr lang="en-US" dirty="0" smtClean="0"/>
              <a:t>Because of findings like these (i.e. previous slide), the Task Force decided that we needed a criterion that would help fisheries managers to protect predators, not just forage fish. So we developed what’s called a “dependent predator performance criterion”…</a:t>
            </a:r>
          </a:p>
          <a:p>
            <a:pPr eaLnBrk="1" hangingPunct="1"/>
            <a:endParaRPr lang="en-US" dirty="0" smtClean="0"/>
          </a:p>
          <a:p>
            <a:pPr eaLnBrk="1" hangingPunct="1"/>
            <a:r>
              <a:rPr lang="en-US" dirty="0" smtClean="0"/>
              <a:t>Managers must take into account the current status of predators (e.g. if they are already really declined) </a:t>
            </a:r>
          </a:p>
        </p:txBody>
      </p:sp>
    </p:spTree>
    <p:extLst>
      <p:ext uri="{BB962C8B-B14F-4D97-AF65-F5344CB8AC3E}">
        <p14:creationId xmlns:p14="http://schemas.microsoft.com/office/powerpoint/2010/main" val="2956303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Top figure: Herring fishing around 1550 Baltic Sea – herring schools reputed to be so thick that an axe thrust into their midst would remain upright p 21 Callum Roberts</a:t>
            </a:r>
          </a:p>
          <a:p>
            <a:r>
              <a:rPr lang="en-US" b="1" smtClean="0">
                <a:solidFill>
                  <a:srgbClr val="2063AA"/>
                </a:solidFill>
              </a:rPr>
              <a:t>But, forage fish are: Highly variable, Sensitive to the environment, Vulnerable to collapse</a:t>
            </a:r>
            <a:r>
              <a:rPr lang="en-US" smtClean="0"/>
              <a:t/>
            </a:r>
            <a:br>
              <a:rPr lang="en-US" smtClean="0"/>
            </a:br>
            <a:r>
              <a:rPr lang="en-US" smtClean="0"/>
              <a:t/>
            </a:r>
            <a:br>
              <a:rPr lang="en-US" smtClean="0"/>
            </a:br>
            <a:endParaRPr lang="en-US" smtClean="0"/>
          </a:p>
        </p:txBody>
      </p:sp>
    </p:spTree>
    <p:extLst>
      <p:ext uri="{BB962C8B-B14F-4D97-AF65-F5344CB8AC3E}">
        <p14:creationId xmlns:p14="http://schemas.microsoft.com/office/powerpoint/2010/main" val="2582189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See small pelagic fish and climate change book, chapters 3 and 9 for details </a:t>
            </a:r>
          </a:p>
          <a:p>
            <a:pPr eaLnBrk="1" hangingPunct="1">
              <a:spcBef>
                <a:spcPct val="0"/>
              </a:spcBef>
            </a:pPr>
            <a:endParaRPr lang="en-US" smtClean="0"/>
          </a:p>
          <a:p>
            <a:pPr eaLnBrk="1" hangingPunct="1">
              <a:spcBef>
                <a:spcPct val="0"/>
              </a:spcBef>
            </a:pPr>
            <a:r>
              <a:rPr lang="en-US" smtClean="0"/>
              <a:t>1</a:t>
            </a:r>
            <a:r>
              <a:rPr lang="en-US" baseline="30000" smtClean="0"/>
              <a:t>st</a:t>
            </a:r>
            <a:r>
              <a:rPr lang="en-US" smtClean="0"/>
              <a:t> Photo from: http://www.startitup.org/c_row/student_reports/Final_Tech_Report_Anton.htm</a:t>
            </a:r>
          </a:p>
          <a:p>
            <a:pPr eaLnBrk="1" hangingPunct="1">
              <a:spcBef>
                <a:spcPct val="0"/>
              </a:spcBef>
            </a:pPr>
            <a:r>
              <a:rPr lang="en-US" smtClean="0"/>
              <a:t>2</a:t>
            </a:r>
            <a:r>
              <a:rPr lang="en-US" baseline="30000" smtClean="0"/>
              <a:t>nd</a:t>
            </a:r>
            <a:r>
              <a:rPr lang="en-US" smtClean="0"/>
              <a:t> photo from: http://www.mtycounty.com/pgs-misc/cannery-row.html</a:t>
            </a:r>
          </a:p>
        </p:txBody>
      </p:sp>
      <p:sp>
        <p:nvSpPr>
          <p:cNvPr id="245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1A6CF4A-DB11-45D1-A327-40A9AC721139}" type="slidenum">
              <a:rPr lang="en-US"/>
              <a:pPr fontAlgn="base">
                <a:spcBef>
                  <a:spcPct val="0"/>
                </a:spcBef>
                <a:spcAft>
                  <a:spcPct val="0"/>
                </a:spcAft>
                <a:defRPr/>
              </a:pPr>
              <a:t>5</a:t>
            </a:fld>
            <a:endParaRPr lang="en-US"/>
          </a:p>
        </p:txBody>
      </p:sp>
    </p:spTree>
    <p:extLst>
      <p:ext uri="{BB962C8B-B14F-4D97-AF65-F5344CB8AC3E}">
        <p14:creationId xmlns:p14="http://schemas.microsoft.com/office/powerpoint/2010/main" val="2910910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AD7293F-C33D-4765-8459-3EBC3B67650A}" type="slidenum">
              <a:rPr lang="en-US" sz="1200">
                <a:solidFill>
                  <a:srgbClr val="000000"/>
                </a:solidFill>
              </a:rPr>
              <a:pPr algn="r"/>
              <a:t>6</a:t>
            </a:fld>
            <a:endParaRPr lang="en-US" sz="1200">
              <a:solidFill>
                <a:srgbClr val="000000"/>
              </a:solidFill>
            </a:endParaRPr>
          </a:p>
        </p:txBody>
      </p:sp>
      <p:sp>
        <p:nvSpPr>
          <p:cNvPr id="23554" name="Rectangle 2"/>
          <p:cNvSpPr>
            <a:spLocks noGrp="1" noRot="1" noChangeAspect="1" noTextEdit="1"/>
          </p:cNvSpPr>
          <p:nvPr>
            <p:ph type="sldImg"/>
          </p:nvPr>
        </p:nvSpPr>
        <p:spPr bwMode="auto">
          <a:noFill/>
          <a:ln>
            <a:solidFill>
              <a:srgbClr val="000000"/>
            </a:solidFill>
            <a:miter lim="800000"/>
            <a:headEnd/>
            <a:tailEnd/>
          </a:ln>
        </p:spPr>
      </p:sp>
      <p:sp>
        <p:nvSpPr>
          <p:cNvPr id="2355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Arial" charset="0"/>
              </a:rPr>
              <a:t>Note the many disciplines and geographic areas we have represented on our panel </a:t>
            </a:r>
          </a:p>
          <a:p>
            <a:pPr eaLnBrk="1" hangingPunct="1">
              <a:spcBef>
                <a:spcPct val="0"/>
              </a:spcBef>
            </a:pPr>
            <a:endParaRPr lang="en-US" smtClean="0">
              <a:latin typeface="Arial" charset="0"/>
            </a:endParaRPr>
          </a:p>
        </p:txBody>
      </p:sp>
    </p:spTree>
    <p:extLst>
      <p:ext uri="{BB962C8B-B14F-4D97-AF65-F5344CB8AC3E}">
        <p14:creationId xmlns:p14="http://schemas.microsoft.com/office/powerpoint/2010/main" val="118072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TextEdit="1"/>
          </p:cNvSpPr>
          <p:nvPr>
            <p:ph type="sldImg"/>
          </p:nvPr>
        </p:nvSpPr>
        <p:spPr bwMode="auto">
          <a:noFill/>
          <a:ln>
            <a:solidFill>
              <a:srgbClr val="000000"/>
            </a:solidFill>
            <a:miter lim="800000"/>
            <a:headEnd/>
            <a:tailEnd/>
          </a:ln>
        </p:spPr>
      </p:sp>
      <p:sp>
        <p:nvSpPr>
          <p:cNvPr id="2560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543376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F5836A8E-C883-4C47-BD21-70290C91AD3E}" type="slidenum">
              <a:rPr lang="en-US" smtClean="0"/>
              <a:pPr>
                <a:defRPr/>
              </a:pPr>
              <a:t>8</a:t>
            </a:fld>
            <a:endParaRPr lang="en-US" dirty="0"/>
          </a:p>
        </p:txBody>
      </p:sp>
    </p:spTree>
    <p:extLst>
      <p:ext uri="{BB962C8B-B14F-4D97-AF65-F5344CB8AC3E}">
        <p14:creationId xmlns:p14="http://schemas.microsoft.com/office/powerpoint/2010/main" val="2402297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TextEdit="1"/>
          </p:cNvSpPr>
          <p:nvPr>
            <p:ph type="sldImg"/>
          </p:nvPr>
        </p:nvSpPr>
        <p:spPr bwMode="auto">
          <a:noFill/>
          <a:ln>
            <a:solidFill>
              <a:srgbClr val="000000"/>
            </a:solidFill>
            <a:miter lim="800000"/>
            <a:headEnd/>
            <a:tailEnd/>
          </a:ln>
        </p:spPr>
      </p:sp>
      <p:sp>
        <p:nvSpPr>
          <p:cNvPr id="2969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Illustrates a management tool the TF found useful, effective, and worthy of inclusion in our recommendations. </a:t>
            </a:r>
          </a:p>
          <a:p>
            <a:pPr eaLnBrk="1" hangingPunct="1"/>
            <a:r>
              <a:rPr lang="en-US" smtClean="0"/>
              <a:t>.</a:t>
            </a:r>
          </a:p>
        </p:txBody>
      </p:sp>
    </p:spTree>
    <p:extLst>
      <p:ext uri="{BB962C8B-B14F-4D97-AF65-F5344CB8AC3E}">
        <p14:creationId xmlns:p14="http://schemas.microsoft.com/office/powerpoint/2010/main" val="799632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 name="Group 11"/>
          <p:cNvGrpSpPr>
            <a:grpSpLocks/>
          </p:cNvGrpSpPr>
          <p:nvPr/>
        </p:nvGrpSpPr>
        <p:grpSpPr bwMode="auto">
          <a:xfrm>
            <a:off x="0" y="3379788"/>
            <a:ext cx="7543800" cy="2603500"/>
            <a:chOff x="-1" y="3379694"/>
            <a:chExt cx="7543801" cy="2604247"/>
          </a:xfrm>
        </p:grpSpPr>
        <p:sp>
          <p:nvSpPr>
            <p:cNvPr id="3" name="Snip Single Corner Rectangle 14"/>
            <p:cNvSpPr/>
            <p:nvPr/>
          </p:nvSpPr>
          <p:spPr>
            <a:xfrm flipV="1">
              <a:off x="-1" y="3392398"/>
              <a:ext cx="7543801" cy="2591543"/>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cxnSp>
          <p:nvCxnSpPr>
            <p:cNvPr id="4" name="Straight Connector 15"/>
            <p:cNvCxnSpPr/>
            <p:nvPr/>
          </p:nvCxnSpPr>
          <p:spPr>
            <a:xfrm>
              <a:off x="-1" y="3379694"/>
              <a:ext cx="7543801" cy="158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5" name="Title 1"/>
          <p:cNvSpPr txBox="1">
            <a:spLocks/>
          </p:cNvSpPr>
          <p:nvPr userDrawn="1"/>
        </p:nvSpPr>
        <p:spPr>
          <a:xfrm>
            <a:off x="114300" y="3829050"/>
            <a:ext cx="7239000" cy="1344613"/>
          </a:xfrm>
          <a:prstGeom prst="rect">
            <a:avLst/>
          </a:prstGeom>
        </p:spPr>
        <p:txBody>
          <a:bodyPr anchor="b"/>
          <a:lstStyle>
            <a:lvl1pPr algn="l" defTabSz="914400" rtl="0" eaLnBrk="1" latinLnBrk="0" hangingPunct="1">
              <a:spcBef>
                <a:spcPct val="0"/>
              </a:spcBef>
              <a:buNone/>
              <a:defRPr sz="3800" kern="1200">
                <a:solidFill>
                  <a:schemeClr val="tx1">
                    <a:lumMod val="90000"/>
                    <a:lumOff val="10000"/>
                  </a:schemeClr>
                </a:solidFill>
                <a:latin typeface="+mj-lt"/>
                <a:ea typeface="+mj-ea"/>
                <a:cs typeface="+mj-cs"/>
              </a:defRPr>
            </a:lvl1pPr>
          </a:lstStyle>
          <a:p>
            <a:pPr algn="r" fontAlgn="auto">
              <a:spcAft>
                <a:spcPts val="0"/>
              </a:spcAft>
              <a:defRPr/>
            </a:pPr>
            <a:r>
              <a:rPr lang="en-US" sz="7200" spc="-150" dirty="0" smtClean="0">
                <a:solidFill>
                  <a:schemeClr val="tx1">
                    <a:lumMod val="75000"/>
                    <a:lumOff val="25000"/>
                  </a:schemeClr>
                </a:solidFill>
                <a:latin typeface="Adobe Garamond Pro"/>
                <a:cs typeface="Adobe Garamond Pro"/>
              </a:rPr>
              <a:t>Title Here</a:t>
            </a:r>
            <a:endParaRPr lang="en-US" sz="7200" spc="-150" dirty="0">
              <a:solidFill>
                <a:schemeClr val="tx1">
                  <a:lumMod val="75000"/>
                  <a:lumOff val="25000"/>
                </a:schemeClr>
              </a:solidFill>
              <a:latin typeface="Adobe Garamond Pro"/>
              <a:cs typeface="Adobe Garamond Pro"/>
            </a:endParaRPr>
          </a:p>
        </p:txBody>
      </p:sp>
      <p:sp>
        <p:nvSpPr>
          <p:cNvPr id="6" name="Subtitle 2"/>
          <p:cNvSpPr txBox="1">
            <a:spLocks/>
          </p:cNvSpPr>
          <p:nvPr userDrawn="1"/>
        </p:nvSpPr>
        <p:spPr>
          <a:xfrm>
            <a:off x="1485900" y="5173663"/>
            <a:ext cx="5867400" cy="393700"/>
          </a:xfrm>
          <a:prstGeom prst="rect">
            <a:avLst/>
          </a:prstGeom>
        </p:spPr>
        <p:txBody>
          <a:bodyPr/>
          <a:lstStyle>
            <a:lvl1pPr marL="342900" indent="-342900" algn="l" defTabSz="914400" rtl="0" eaLnBrk="1" latinLnBrk="0" hangingPunct="1">
              <a:spcBef>
                <a:spcPts val="2000"/>
              </a:spcBef>
              <a:buClr>
                <a:schemeClr val="accent1"/>
              </a:buClr>
              <a:buSzPct val="90000"/>
              <a:buFont typeface="Wingdings 2" pitchFamily="18" charset="2"/>
              <a:buChar char=""/>
              <a:defRPr sz="2200" kern="1200">
                <a:solidFill>
                  <a:schemeClr val="tx1">
                    <a:lumMod val="90000"/>
                    <a:lumOff val="10000"/>
                  </a:schemeClr>
                </a:solidFill>
                <a:latin typeface="+mn-lt"/>
                <a:ea typeface="+mn-ea"/>
                <a:cs typeface="+mn-cs"/>
              </a:defRPr>
            </a:lvl1pPr>
            <a:lvl2pPr marL="685800" indent="-336550" algn="l" defTabSz="914400" rtl="0" eaLnBrk="1" latinLnBrk="0" hangingPunct="1">
              <a:spcBef>
                <a:spcPts val="600"/>
              </a:spcBef>
              <a:buClr>
                <a:schemeClr val="accent1"/>
              </a:buClr>
              <a:buSzPct val="90000"/>
              <a:buFont typeface="Wingdings 2" pitchFamily="18" charset="2"/>
              <a:buChar char=""/>
              <a:defRPr sz="2000" kern="1200">
                <a:solidFill>
                  <a:schemeClr val="tx1">
                    <a:lumMod val="90000"/>
                    <a:lumOff val="10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3pPr>
            <a:lvl4pPr marL="1371600" indent="-3365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5pPr>
            <a:lvl6pPr marL="20558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7pPr>
            <a:lvl8pPr marL="2743200"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2" pitchFamily="18" charset="2"/>
              <a:buChar char=""/>
              <a:defRPr lang="en-US" sz="1800" kern="1200" dirty="0">
                <a:solidFill>
                  <a:schemeClr val="tx1">
                    <a:lumMod val="90000"/>
                    <a:lumOff val="10000"/>
                  </a:schemeClr>
                </a:solidFill>
                <a:latin typeface="+mn-lt"/>
                <a:ea typeface="+mn-ea"/>
                <a:cs typeface="+mn-cs"/>
              </a:defRPr>
            </a:lvl9pPr>
          </a:lstStyle>
          <a:p>
            <a:pPr algn="r" fontAlgn="auto">
              <a:spcAft>
                <a:spcPts val="0"/>
              </a:spcAft>
              <a:defRPr/>
            </a:pPr>
            <a:r>
              <a:rPr lang="en-US" sz="2400" b="1" dirty="0" smtClean="0">
                <a:solidFill>
                  <a:schemeClr val="tx1">
                    <a:lumMod val="75000"/>
                    <a:lumOff val="25000"/>
                  </a:schemeClr>
                </a:solidFill>
              </a:rPr>
              <a:t>SUBTITLE HERE HERE HERE</a:t>
            </a:r>
            <a:endParaRPr lang="en-US" sz="2400" b="1" dirty="0">
              <a:solidFill>
                <a:schemeClr val="tx1">
                  <a:lumMod val="75000"/>
                  <a:lumOff val="25000"/>
                </a:schemeClr>
              </a:solidFill>
            </a:endParaRPr>
          </a:p>
        </p:txBody>
      </p:sp>
      <p:sp>
        <p:nvSpPr>
          <p:cNvPr id="7" name="Teardrop 13"/>
          <p:cNvSpPr>
            <a:spLocks noChangeAspect="1"/>
          </p:cNvSpPr>
          <p:nvPr userDrawn="1"/>
        </p:nvSpPr>
        <p:spPr>
          <a:xfrm>
            <a:off x="6907213" y="3651250"/>
            <a:ext cx="355600" cy="355600"/>
          </a:xfrm>
          <a:prstGeom prst="teardrop">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solidFill>
                <a:schemeClr val="tx1">
                  <a:lumMod val="75000"/>
                  <a:lumOff val="25000"/>
                </a:scheme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Snip Diagonal Corner Rectangle 11"/>
          <p:cNvSpPr/>
          <p:nvPr/>
        </p:nvSpPr>
        <p:spPr>
          <a:xfrm flipV="1">
            <a:off x="228600" y="1708150"/>
            <a:ext cx="8686800" cy="4908550"/>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8" name="Snip Diagonal Corner Rectangle 12"/>
          <p:cNvSpPr/>
          <p:nvPr/>
        </p:nvSpPr>
        <p:spPr>
          <a:xfrm flipV="1">
            <a:off x="228600" y="228600"/>
            <a:ext cx="8686800" cy="1277938"/>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9" name="Teardrop 13"/>
          <p:cNvSpPr>
            <a:spLocks noChangeAspect="1"/>
          </p:cNvSpPr>
          <p:nvPr userDrawn="1"/>
        </p:nvSpPr>
        <p:spPr>
          <a:xfrm>
            <a:off x="8362950" y="430213"/>
            <a:ext cx="355600" cy="355600"/>
          </a:xfrm>
          <a:prstGeom prst="teardrop">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2" name="Title 1"/>
          <p:cNvSpPr>
            <a:spLocks noGrp="1"/>
          </p:cNvSpPr>
          <p:nvPr>
            <p:ph type="title"/>
          </p:nvPr>
        </p:nvSpPr>
        <p:spPr>
          <a:xfrm>
            <a:off x="779463" y="295833"/>
            <a:ext cx="7583488" cy="1143000"/>
          </a:xfrm>
          <a:prstGeom prst="rect">
            <a:avLst/>
          </a:prstGeom>
        </p:spPr>
        <p:txBody>
          <a:bodyPr/>
          <a:lstStyle>
            <a:lvl1pPr>
              <a:defRPr sz="4000">
                <a:solidFill>
                  <a:srgbClr val="2063AA"/>
                </a:solidFill>
              </a:defRPr>
            </a:lvl1pPr>
          </a:lstStyle>
          <a:p>
            <a:r>
              <a:rPr lang="en-US" dirty="0" smtClean="0"/>
              <a:t>Click to edit Master title style</a:t>
            </a:r>
            <a:endParaRPr dirty="0"/>
          </a:p>
        </p:txBody>
      </p:sp>
      <p:sp>
        <p:nvSpPr>
          <p:cNvPr id="3" name="Text Placeholder 2"/>
          <p:cNvSpPr>
            <a:spLocks noGrp="1"/>
          </p:cNvSpPr>
          <p:nvPr>
            <p:ph type="body" idx="1"/>
          </p:nvPr>
        </p:nvSpPr>
        <p:spPr>
          <a:xfrm>
            <a:off x="779463" y="2027598"/>
            <a:ext cx="3657600" cy="868362"/>
          </a:xfrm>
          <a:prstGeom prst="rect">
            <a:avLst/>
          </a:prstGeom>
        </p:spPr>
        <p:txBody>
          <a:bodyPr anchor="ctr" anchorCtr="0">
            <a:noAutofit/>
          </a:bodyPr>
          <a:lstStyle>
            <a:lvl1pPr marL="0" indent="0" algn="l">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779463" y="2918372"/>
            <a:ext cx="3657600" cy="3213100"/>
          </a:xfrm>
          <a:prstGeom prst="rect">
            <a:avLst/>
          </a:prstGeom>
        </p:spPr>
        <p:txBody>
          <a:bodyPr>
            <a:normAutofit/>
          </a:bodyPr>
          <a:lstStyle>
            <a:lvl1pPr algn="l">
              <a:defRPr sz="2000" b="1">
                <a:solidFill>
                  <a:schemeClr val="tx1">
                    <a:lumMod val="75000"/>
                    <a:lumOff val="25000"/>
                  </a:schemeClr>
                </a:solidFill>
              </a:defRPr>
            </a:lvl1pPr>
            <a:lvl2pPr algn="l">
              <a:defRPr sz="1800" b="1">
                <a:solidFill>
                  <a:schemeClr val="tx1">
                    <a:lumMod val="75000"/>
                    <a:lumOff val="25000"/>
                  </a:schemeClr>
                </a:solidFill>
              </a:defRPr>
            </a:lvl2pPr>
            <a:lvl3pPr algn="l">
              <a:defRPr sz="1800" b="1">
                <a:solidFill>
                  <a:schemeClr val="tx1">
                    <a:lumMod val="75000"/>
                    <a:lumOff val="25000"/>
                  </a:schemeClr>
                </a:solidFill>
              </a:defRPr>
            </a:lvl3pPr>
            <a:lvl4pPr algn="l">
              <a:defRPr sz="1800" b="1">
                <a:solidFill>
                  <a:schemeClr val="tx1">
                    <a:lumMod val="75000"/>
                    <a:lumOff val="25000"/>
                  </a:schemeClr>
                </a:solidFill>
              </a:defRPr>
            </a:lvl4pPr>
            <a:lvl5pPr algn="l">
              <a:defRPr sz="1800" b="1">
                <a:solidFill>
                  <a:schemeClr val="tx1">
                    <a:lumMod val="75000"/>
                    <a:lumOff val="25000"/>
                  </a:schemeClr>
                </a:solidFill>
              </a:defRPr>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Text Placeholder 4"/>
          <p:cNvSpPr>
            <a:spLocks noGrp="1"/>
          </p:cNvSpPr>
          <p:nvPr>
            <p:ph type="body" sz="quarter" idx="3"/>
          </p:nvPr>
        </p:nvSpPr>
        <p:spPr>
          <a:xfrm>
            <a:off x="4705351" y="2027598"/>
            <a:ext cx="3657600" cy="868362"/>
          </a:xfrm>
          <a:prstGeom prst="rect">
            <a:avLst/>
          </a:prstGeom>
        </p:spPr>
        <p:txBody>
          <a:bodyPr anchor="ctr" anchorCtr="0">
            <a:noAutofit/>
          </a:bodyPr>
          <a:lstStyle>
            <a:lvl1pPr marL="0" indent="0" algn="l">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05351" y="2918372"/>
            <a:ext cx="3657600" cy="3213100"/>
          </a:xfrm>
          <a:prstGeom prst="rect">
            <a:avLst/>
          </a:prstGeom>
        </p:spPr>
        <p:txBody>
          <a:bodyPr>
            <a:normAutofit/>
          </a:bodyPr>
          <a:lstStyle>
            <a:lvl1pPr algn="l">
              <a:defRPr sz="2000" b="1">
                <a:solidFill>
                  <a:schemeClr val="tx1">
                    <a:lumMod val="75000"/>
                    <a:lumOff val="25000"/>
                  </a:schemeClr>
                </a:solidFill>
              </a:defRPr>
            </a:lvl1pPr>
            <a:lvl2pPr algn="l">
              <a:defRPr sz="1800" b="1">
                <a:solidFill>
                  <a:schemeClr val="tx1">
                    <a:lumMod val="75000"/>
                    <a:lumOff val="25000"/>
                  </a:schemeClr>
                </a:solidFill>
              </a:defRPr>
            </a:lvl2pPr>
            <a:lvl3pPr algn="l">
              <a:defRPr sz="1800" b="1">
                <a:solidFill>
                  <a:schemeClr val="tx1">
                    <a:lumMod val="75000"/>
                    <a:lumOff val="25000"/>
                  </a:schemeClr>
                </a:solidFill>
              </a:defRPr>
            </a:lvl3pPr>
            <a:lvl4pPr algn="l">
              <a:defRPr sz="1800" b="1">
                <a:solidFill>
                  <a:schemeClr val="tx1">
                    <a:lumMod val="75000"/>
                    <a:lumOff val="25000"/>
                  </a:schemeClr>
                </a:solidFill>
              </a:defRPr>
            </a:lvl4pPr>
            <a:lvl5pPr algn="l">
              <a:defRPr sz="1800" b="1">
                <a:solidFill>
                  <a:schemeClr val="tx1">
                    <a:lumMod val="75000"/>
                    <a:lumOff val="25000"/>
                  </a:schemeClr>
                </a:solidFill>
              </a:defRPr>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Snip Diagonal Corner Rectangle 8"/>
          <p:cNvSpPr/>
          <p:nvPr/>
        </p:nvSpPr>
        <p:spPr>
          <a:xfrm flipV="1">
            <a:off x="228600" y="1708150"/>
            <a:ext cx="8686800" cy="4908550"/>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5" name="Snip Diagonal Corner Rectangle 9"/>
          <p:cNvSpPr/>
          <p:nvPr/>
        </p:nvSpPr>
        <p:spPr>
          <a:xfrm flipV="1">
            <a:off x="228600" y="228600"/>
            <a:ext cx="8686800" cy="1277938"/>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6" name="Title 1"/>
          <p:cNvSpPr txBox="1">
            <a:spLocks/>
          </p:cNvSpPr>
          <p:nvPr userDrawn="1"/>
        </p:nvSpPr>
        <p:spPr>
          <a:xfrm>
            <a:off x="779463" y="2079625"/>
            <a:ext cx="7583487" cy="495300"/>
          </a:xfrm>
          <a:prstGeom prst="rect">
            <a:avLst/>
          </a:prstGeom>
        </p:spPr>
        <p:txBody>
          <a:bodyPr anchor="b">
            <a:normAutofit fontScale="92500" lnSpcReduction="10000"/>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pPr fontAlgn="auto">
              <a:spcAft>
                <a:spcPts val="0"/>
              </a:spcAft>
              <a:defRPr/>
            </a:pPr>
            <a:r>
              <a:rPr lang="en-US" b="1" dirty="0" smtClean="0"/>
              <a:t>Click to edit Master title style</a:t>
            </a:r>
            <a:endParaRPr lang="en-US" b="1" dirty="0"/>
          </a:p>
        </p:txBody>
      </p:sp>
      <p:sp>
        <p:nvSpPr>
          <p:cNvPr id="7" name="Teardrop 12"/>
          <p:cNvSpPr>
            <a:spLocks noChangeAspect="1"/>
          </p:cNvSpPr>
          <p:nvPr userDrawn="1"/>
        </p:nvSpPr>
        <p:spPr>
          <a:xfrm>
            <a:off x="8362950" y="430213"/>
            <a:ext cx="355600" cy="355600"/>
          </a:xfrm>
          <a:prstGeom prst="teardrop">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2" name="Title 1"/>
          <p:cNvSpPr>
            <a:spLocks noGrp="1"/>
          </p:cNvSpPr>
          <p:nvPr>
            <p:ph type="title"/>
          </p:nvPr>
        </p:nvSpPr>
        <p:spPr>
          <a:xfrm>
            <a:off x="779463" y="295833"/>
            <a:ext cx="7583488" cy="1052995"/>
          </a:xfrm>
          <a:prstGeom prst="rect">
            <a:avLst/>
          </a:prstGeom>
        </p:spPr>
        <p:txBody>
          <a:bodyPr/>
          <a:lstStyle>
            <a:lvl1pPr>
              <a:defRPr sz="4000">
                <a:solidFill>
                  <a:schemeClr val="tx1">
                    <a:lumMod val="75000"/>
                    <a:lumOff val="25000"/>
                  </a:schemeClr>
                </a:solidFill>
              </a:defRPr>
            </a:lvl1pPr>
          </a:lstStyle>
          <a:p>
            <a:r>
              <a:rPr lang="en-US" dirty="0" smtClean="0"/>
              <a:t>Click to edit Master title style</a:t>
            </a:r>
            <a:endParaRPr dirty="0"/>
          </a:p>
        </p:txBody>
      </p:sp>
      <p:sp>
        <p:nvSpPr>
          <p:cNvPr id="11" name="Text Placeholder 3"/>
          <p:cNvSpPr>
            <a:spLocks noGrp="1"/>
          </p:cNvSpPr>
          <p:nvPr>
            <p:ph type="body" sz="half" idx="2"/>
          </p:nvPr>
        </p:nvSpPr>
        <p:spPr>
          <a:xfrm>
            <a:off x="779461" y="2776482"/>
            <a:ext cx="7583489" cy="3407104"/>
          </a:xfrm>
          <a:prstGeom prst="rect">
            <a:avLst/>
          </a:prstGeom>
        </p:spPr>
        <p:txBody>
          <a:bodyPr>
            <a:normAutofit/>
          </a:bodyPr>
          <a:lstStyle>
            <a:lvl1pPr marL="0" indent="0" algn="l">
              <a:lnSpc>
                <a:spcPct val="110000"/>
              </a:lnSpc>
              <a:spcBef>
                <a:spcPts val="600"/>
              </a:spcBef>
              <a:buNone/>
              <a:defRPr sz="1800" b="1"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5" name="Group 10"/>
          <p:cNvGrpSpPr>
            <a:grpSpLocks/>
          </p:cNvGrpSpPr>
          <p:nvPr/>
        </p:nvGrpSpPr>
        <p:grpSpPr bwMode="auto">
          <a:xfrm>
            <a:off x="228600" y="228600"/>
            <a:ext cx="4251325" cy="6388100"/>
            <a:chOff x="228600" y="228600"/>
            <a:chExt cx="4251960" cy="6387352"/>
          </a:xfrm>
        </p:grpSpPr>
        <p:sp>
          <p:nvSpPr>
            <p:cNvPr id="6" name="Snip Diagonal Corner Rectangle 11"/>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7" name="Teardrop 12"/>
            <p:cNvSpPr>
              <a:spLocks noChangeAspect="1"/>
            </p:cNvSpPr>
            <p:nvPr/>
          </p:nvSpPr>
          <p:spPr>
            <a:xfrm>
              <a:off x="3886746" y="431776"/>
              <a:ext cx="354066" cy="355558"/>
            </a:xfrm>
            <a:prstGeom prst="teardrop">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grpSp>
      <p:sp>
        <p:nvSpPr>
          <p:cNvPr id="2" name="Title 1"/>
          <p:cNvSpPr>
            <a:spLocks noGrp="1"/>
          </p:cNvSpPr>
          <p:nvPr>
            <p:ph type="title"/>
          </p:nvPr>
        </p:nvSpPr>
        <p:spPr>
          <a:xfrm>
            <a:off x="530352" y="1129862"/>
            <a:ext cx="3657600" cy="1138621"/>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3000" b="1" kern="1200">
                <a:solidFill>
                  <a:schemeClr val="accent1"/>
                </a:solidFill>
                <a:latin typeface="+mj-lt"/>
                <a:ea typeface="+mj-ea"/>
                <a:cs typeface="+mj-cs"/>
              </a:defRPr>
            </a:lvl1pPr>
          </a:lstStyle>
          <a:p>
            <a:r>
              <a:rPr lang="en-US" dirty="0" smtClean="0"/>
              <a:t>Click to edit Master title style</a:t>
            </a:r>
            <a:endParaRPr dirty="0"/>
          </a:p>
        </p:txBody>
      </p:sp>
      <p:sp>
        <p:nvSpPr>
          <p:cNvPr id="3" name="Picture Placeholder 2"/>
          <p:cNvSpPr>
            <a:spLocks noGrp="1"/>
          </p:cNvSpPr>
          <p:nvPr>
            <p:ph type="pic" idx="1"/>
          </p:nvPr>
        </p:nvSpPr>
        <p:spPr>
          <a:xfrm flipH="1">
            <a:off x="4654475" y="228600"/>
            <a:ext cx="4251960" cy="6391656"/>
          </a:xfrm>
          <a:prstGeom prst="snip2DiagRect">
            <a:avLst>
              <a:gd name="adj1" fmla="val 0"/>
              <a:gd name="adj2" fmla="val 4017"/>
            </a:avLst>
          </a:prstGeom>
          <a:effectLst>
            <a:outerShdw blurRad="50800" dist="63500" dir="2700000" algn="tl"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endParaRPr noProof="0" dirty="0"/>
          </a:p>
        </p:txBody>
      </p:sp>
      <p:sp>
        <p:nvSpPr>
          <p:cNvPr id="4" name="Text Placeholder 3"/>
          <p:cNvSpPr>
            <a:spLocks noGrp="1"/>
          </p:cNvSpPr>
          <p:nvPr>
            <p:ph type="body" sz="half" idx="2"/>
          </p:nvPr>
        </p:nvSpPr>
        <p:spPr>
          <a:xfrm>
            <a:off x="530352" y="2338552"/>
            <a:ext cx="3657600" cy="3976414"/>
          </a:xfrm>
          <a:prstGeom prst="rect">
            <a:avLst/>
          </a:prstGeom>
        </p:spPr>
        <p:txBody>
          <a:bodyPr>
            <a:normAutofit/>
          </a:bodyPr>
          <a:lstStyle>
            <a:lvl1pPr marL="0" indent="0" algn="l">
              <a:lnSpc>
                <a:spcPct val="110000"/>
              </a:lnSpc>
              <a:spcBef>
                <a:spcPts val="600"/>
              </a:spcBef>
              <a:buNone/>
              <a:defRPr sz="1800" b="1"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4C19050E-F5E8-4C13-B5AE-38E01B549D3A}" type="datetimeFigureOut">
              <a:rPr lang="en-US"/>
              <a:pPr>
                <a:defRPr/>
              </a:pPr>
              <a:t>4/11/2013</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8C5DD797-B53A-4500-B894-003EE5AC4D7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A811912-F1B9-4C65-8F3E-E3427AB20A3D}" type="datetimeFigureOut">
              <a:rPr lang="en-US" smtClean="0"/>
              <a:t>4/11/2013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29EABD6-1AE8-4CB3-96E0-6B6134D976C0}" type="slidenum">
              <a:rPr lang="en-US" smtClean="0"/>
              <a:t>‹#›</a:t>
            </a:fld>
            <a:endParaRPr lang="en-US"/>
          </a:p>
        </p:txBody>
      </p:sp>
    </p:spTree>
    <p:extLst>
      <p:ext uri="{BB962C8B-B14F-4D97-AF65-F5344CB8AC3E}">
        <p14:creationId xmlns:p14="http://schemas.microsoft.com/office/powerpoint/2010/main" val="3281490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7" r:id="rId6"/>
    <p:sldLayoutId id="2147483666" r:id="rId7"/>
    <p:sldLayoutId id="2147483673" r:id="rId8"/>
    <p:sldLayoutId id="2147483674" r:id="rId9"/>
  </p:sldLayoutIdLst>
  <p:hf sldNum="0" hdr="0" ftr="0" dt="0"/>
  <p:txStyles>
    <p:titleStyle>
      <a:lvl1pPr algn="l" rtl="0" eaLnBrk="0" fontAlgn="base" hangingPunct="0">
        <a:spcBef>
          <a:spcPct val="0"/>
        </a:spcBef>
        <a:spcAft>
          <a:spcPct val="0"/>
        </a:spcAft>
        <a:defRPr lang="en-US" sz="8000" kern="1200" dirty="0">
          <a:solidFill>
            <a:schemeClr val="bg1"/>
          </a:solidFill>
          <a:latin typeface="+mn-lt"/>
          <a:ea typeface="+mn-ea"/>
          <a:cs typeface="+mn-cs"/>
        </a:defRPr>
      </a:lvl1pPr>
      <a:lvl2pPr algn="l" rtl="0" eaLnBrk="0" fontAlgn="base" hangingPunct="0">
        <a:spcBef>
          <a:spcPct val="0"/>
        </a:spcBef>
        <a:spcAft>
          <a:spcPct val="0"/>
        </a:spcAft>
        <a:defRPr sz="8000">
          <a:solidFill>
            <a:schemeClr val="bg1"/>
          </a:solidFill>
          <a:latin typeface="Corbel" pitchFamily="34" charset="0"/>
        </a:defRPr>
      </a:lvl2pPr>
      <a:lvl3pPr algn="l" rtl="0" eaLnBrk="0" fontAlgn="base" hangingPunct="0">
        <a:spcBef>
          <a:spcPct val="0"/>
        </a:spcBef>
        <a:spcAft>
          <a:spcPct val="0"/>
        </a:spcAft>
        <a:defRPr sz="8000">
          <a:solidFill>
            <a:schemeClr val="bg1"/>
          </a:solidFill>
          <a:latin typeface="Corbel" pitchFamily="34" charset="0"/>
        </a:defRPr>
      </a:lvl3pPr>
      <a:lvl4pPr algn="l" rtl="0" eaLnBrk="0" fontAlgn="base" hangingPunct="0">
        <a:spcBef>
          <a:spcPct val="0"/>
        </a:spcBef>
        <a:spcAft>
          <a:spcPct val="0"/>
        </a:spcAft>
        <a:defRPr sz="8000">
          <a:solidFill>
            <a:schemeClr val="bg1"/>
          </a:solidFill>
          <a:latin typeface="Corbel" pitchFamily="34" charset="0"/>
        </a:defRPr>
      </a:lvl4pPr>
      <a:lvl5pPr algn="l" rtl="0" eaLnBrk="0" fontAlgn="base" hangingPunct="0">
        <a:spcBef>
          <a:spcPct val="0"/>
        </a:spcBef>
        <a:spcAft>
          <a:spcPct val="0"/>
        </a:spcAft>
        <a:defRPr sz="8000">
          <a:solidFill>
            <a:schemeClr val="bg1"/>
          </a:solidFill>
          <a:latin typeface="Corbel" pitchFamily="34" charset="0"/>
        </a:defRPr>
      </a:lvl5pPr>
      <a:lvl6pPr marL="457200" algn="l" rtl="0" fontAlgn="base">
        <a:spcBef>
          <a:spcPct val="0"/>
        </a:spcBef>
        <a:spcAft>
          <a:spcPct val="0"/>
        </a:spcAft>
        <a:defRPr sz="8000">
          <a:solidFill>
            <a:schemeClr val="bg1"/>
          </a:solidFill>
          <a:latin typeface="Corbel" pitchFamily="34" charset="0"/>
        </a:defRPr>
      </a:lvl6pPr>
      <a:lvl7pPr marL="914400" algn="l" rtl="0" fontAlgn="base">
        <a:spcBef>
          <a:spcPct val="0"/>
        </a:spcBef>
        <a:spcAft>
          <a:spcPct val="0"/>
        </a:spcAft>
        <a:defRPr sz="8000">
          <a:solidFill>
            <a:schemeClr val="bg1"/>
          </a:solidFill>
          <a:latin typeface="Corbel" pitchFamily="34" charset="0"/>
        </a:defRPr>
      </a:lvl7pPr>
      <a:lvl8pPr marL="1371600" algn="l" rtl="0" fontAlgn="base">
        <a:spcBef>
          <a:spcPct val="0"/>
        </a:spcBef>
        <a:spcAft>
          <a:spcPct val="0"/>
        </a:spcAft>
        <a:defRPr sz="8000">
          <a:solidFill>
            <a:schemeClr val="bg1"/>
          </a:solidFill>
          <a:latin typeface="Corbel" pitchFamily="34" charset="0"/>
        </a:defRPr>
      </a:lvl8pPr>
      <a:lvl9pPr marL="1828800" algn="l" rtl="0" fontAlgn="base">
        <a:spcBef>
          <a:spcPct val="0"/>
        </a:spcBef>
        <a:spcAft>
          <a:spcPct val="0"/>
        </a:spcAft>
        <a:defRPr sz="8000">
          <a:solidFill>
            <a:schemeClr val="bg1"/>
          </a:solidFill>
          <a:latin typeface="Corbel" pitchFamily="34" charset="0"/>
        </a:defRPr>
      </a:lvl9pPr>
    </p:titleStyle>
    <p:bodyStyle>
      <a:lvl1pPr marL="342900" indent="-342900" algn="ctr" rtl="0" eaLnBrk="0" fontAlgn="base" hangingPunct="0">
        <a:spcBef>
          <a:spcPts val="2000"/>
        </a:spcBef>
        <a:spcAft>
          <a:spcPct val="0"/>
        </a:spcAft>
        <a:buClr>
          <a:schemeClr val="accent1"/>
        </a:buClr>
        <a:buSzPct val="90000"/>
        <a:buFont typeface="Wingdings 2" pitchFamily="18" charset="2"/>
        <a:buChar char=""/>
        <a:defRPr sz="2400" kern="1200">
          <a:solidFill>
            <a:srgbClr val="174576"/>
          </a:solidFill>
          <a:latin typeface="+mn-lt"/>
          <a:ea typeface="+mn-ea"/>
          <a:cs typeface="+mn-cs"/>
        </a:defRPr>
      </a:lvl1pPr>
      <a:lvl2pPr marL="685800" indent="-336550" algn="l" rtl="0" eaLnBrk="0" fontAlgn="base" hangingPunct="0">
        <a:spcBef>
          <a:spcPts val="600"/>
        </a:spcBef>
        <a:spcAft>
          <a:spcPct val="0"/>
        </a:spcAft>
        <a:buClr>
          <a:schemeClr val="accent1"/>
        </a:buClr>
        <a:buSzPct val="90000"/>
        <a:buFont typeface="Wingdings 2" pitchFamily="18" charset="2"/>
        <a:buChar char=""/>
        <a:defRPr sz="2000" kern="1200">
          <a:solidFill>
            <a:srgbClr val="174576"/>
          </a:solidFill>
          <a:latin typeface="+mn-lt"/>
          <a:ea typeface="+mn-ea"/>
          <a:cs typeface="+mn-cs"/>
        </a:defRPr>
      </a:lvl2pPr>
      <a:lvl3pPr marL="1035050" indent="-349250" algn="l" rtl="0" eaLnBrk="0" fontAlgn="base" hangingPunct="0">
        <a:spcBef>
          <a:spcPts val="600"/>
        </a:spcBef>
        <a:spcAft>
          <a:spcPct val="0"/>
        </a:spcAft>
        <a:buClr>
          <a:schemeClr val="accent1"/>
        </a:buClr>
        <a:buSzPct val="90000"/>
        <a:buFont typeface="Wingdings 2" pitchFamily="18" charset="2"/>
        <a:buChar char=""/>
        <a:defRPr kern="1200">
          <a:solidFill>
            <a:srgbClr val="174576"/>
          </a:solidFill>
          <a:latin typeface="+mn-lt"/>
          <a:ea typeface="+mn-ea"/>
          <a:cs typeface="+mn-cs"/>
        </a:defRPr>
      </a:lvl3pPr>
      <a:lvl4pPr marL="1371600" indent="-336550" algn="l" rtl="0" eaLnBrk="0" fontAlgn="base" hangingPunct="0">
        <a:spcBef>
          <a:spcPts val="600"/>
        </a:spcBef>
        <a:spcAft>
          <a:spcPct val="0"/>
        </a:spcAft>
        <a:buClr>
          <a:schemeClr val="accent1"/>
        </a:buClr>
        <a:buSzPct val="90000"/>
        <a:buFont typeface="Wingdings 2" pitchFamily="18" charset="2"/>
        <a:buChar char=""/>
        <a:defRPr kern="1200">
          <a:solidFill>
            <a:srgbClr val="174576"/>
          </a:solidFill>
          <a:latin typeface="+mn-lt"/>
          <a:ea typeface="+mn-ea"/>
          <a:cs typeface="+mn-cs"/>
        </a:defRPr>
      </a:lvl4pPr>
      <a:lvl5pPr marL="1720850" indent="-349250" algn="l" rtl="0" eaLnBrk="0" fontAlgn="base" hangingPunct="0">
        <a:spcBef>
          <a:spcPts val="600"/>
        </a:spcBef>
        <a:spcAft>
          <a:spcPct val="0"/>
        </a:spcAft>
        <a:buClr>
          <a:schemeClr val="accent1"/>
        </a:buClr>
        <a:buSzPct val="90000"/>
        <a:buFont typeface="Wingdings 2" pitchFamily="18" charset="2"/>
        <a:buChar char=""/>
        <a:defRPr kern="1200">
          <a:solidFill>
            <a:srgbClr val="174576"/>
          </a:solidFill>
          <a:latin typeface="+mn-lt"/>
          <a:ea typeface="+mn-ea"/>
          <a:cs typeface="+mn-cs"/>
        </a:defRPr>
      </a:lvl5pPr>
      <a:lvl6pPr marL="20558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7pPr>
      <a:lvl8pPr marL="2743200"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2" pitchFamily="18" charset="2"/>
        <a:buChar char=""/>
        <a:defRPr lang="en-US" sz="1800" kern="1200" dirty="0">
          <a:solidFill>
            <a:schemeClr val="tx1">
              <a:lumMod val="90000"/>
              <a:lumOff val="10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3.wmf"/></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33.jpeg"/><Relationship Id="rId13" Type="http://schemas.openxmlformats.org/officeDocument/2006/relationships/image" Target="../media/image38.jpeg"/><Relationship Id="rId18" Type="http://schemas.openxmlformats.org/officeDocument/2006/relationships/image" Target="../media/image43.jpeg"/><Relationship Id="rId26" Type="http://schemas.openxmlformats.org/officeDocument/2006/relationships/image" Target="../media/image51.jpeg"/><Relationship Id="rId3" Type="http://schemas.openxmlformats.org/officeDocument/2006/relationships/image" Target="../media/image28.jpeg"/><Relationship Id="rId21" Type="http://schemas.openxmlformats.org/officeDocument/2006/relationships/image" Target="../media/image46.png"/><Relationship Id="rId7" Type="http://schemas.openxmlformats.org/officeDocument/2006/relationships/image" Target="../media/image32.jpeg"/><Relationship Id="rId12" Type="http://schemas.openxmlformats.org/officeDocument/2006/relationships/image" Target="../media/image37.jpeg"/><Relationship Id="rId17" Type="http://schemas.openxmlformats.org/officeDocument/2006/relationships/image" Target="../media/image42.jpeg"/><Relationship Id="rId25" Type="http://schemas.openxmlformats.org/officeDocument/2006/relationships/image" Target="../media/image50.jpeg"/><Relationship Id="rId2" Type="http://schemas.openxmlformats.org/officeDocument/2006/relationships/notesSlide" Target="../notesSlides/notesSlide16.xml"/><Relationship Id="rId16" Type="http://schemas.openxmlformats.org/officeDocument/2006/relationships/image" Target="../media/image41.jpeg"/><Relationship Id="rId20"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31.jpeg"/><Relationship Id="rId11" Type="http://schemas.openxmlformats.org/officeDocument/2006/relationships/image" Target="../media/image36.png"/><Relationship Id="rId24" Type="http://schemas.openxmlformats.org/officeDocument/2006/relationships/image" Target="../media/image49.jpeg"/><Relationship Id="rId5" Type="http://schemas.openxmlformats.org/officeDocument/2006/relationships/image" Target="../media/image30.jpeg"/><Relationship Id="rId15" Type="http://schemas.openxmlformats.org/officeDocument/2006/relationships/image" Target="../media/image40.jpeg"/><Relationship Id="rId23" Type="http://schemas.openxmlformats.org/officeDocument/2006/relationships/image" Target="../media/image48.png"/><Relationship Id="rId28" Type="http://schemas.openxmlformats.org/officeDocument/2006/relationships/image" Target="../media/image53.jpeg"/><Relationship Id="rId10" Type="http://schemas.openxmlformats.org/officeDocument/2006/relationships/image" Target="../media/image35.jpeg"/><Relationship Id="rId19" Type="http://schemas.openxmlformats.org/officeDocument/2006/relationships/image" Target="../media/image44.jpeg"/><Relationship Id="rId4" Type="http://schemas.openxmlformats.org/officeDocument/2006/relationships/image" Target="../media/image29.jpeg"/><Relationship Id="rId9" Type="http://schemas.openxmlformats.org/officeDocument/2006/relationships/image" Target="../media/image34.jpeg"/><Relationship Id="rId14" Type="http://schemas.openxmlformats.org/officeDocument/2006/relationships/image" Target="../media/image39.png"/><Relationship Id="rId22" Type="http://schemas.openxmlformats.org/officeDocument/2006/relationships/image" Target="../media/image47.png"/><Relationship Id="rId27" Type="http://schemas.openxmlformats.org/officeDocument/2006/relationships/image" Target="../media/image52.jpeg"/></Relationships>
</file>

<file path=ppt/slides/_rels/slide1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4.jpeg"/><Relationship Id="rId18" Type="http://schemas.openxmlformats.org/officeDocument/2006/relationships/image" Target="../media/image28.jpeg"/><Relationship Id="rId3" Type="http://schemas.openxmlformats.org/officeDocument/2006/relationships/image" Target="../media/image49.jpeg"/><Relationship Id="rId7" Type="http://schemas.openxmlformats.org/officeDocument/2006/relationships/image" Target="../media/image55.wmf"/><Relationship Id="rId12" Type="http://schemas.openxmlformats.org/officeDocument/2006/relationships/image" Target="../media/image33.jpeg"/><Relationship Id="rId17" Type="http://schemas.openxmlformats.org/officeDocument/2006/relationships/image" Target="../media/image39.png"/><Relationship Id="rId2" Type="http://schemas.openxmlformats.org/officeDocument/2006/relationships/notesSlide" Target="../notesSlides/notesSlide18.xml"/><Relationship Id="rId16"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52.jpeg"/><Relationship Id="rId11" Type="http://schemas.openxmlformats.org/officeDocument/2006/relationships/image" Target="../media/image32.jpeg"/><Relationship Id="rId5" Type="http://schemas.openxmlformats.org/officeDocument/2006/relationships/image" Target="../media/image51.jpeg"/><Relationship Id="rId15" Type="http://schemas.openxmlformats.org/officeDocument/2006/relationships/image" Target="../media/image36.png"/><Relationship Id="rId10" Type="http://schemas.openxmlformats.org/officeDocument/2006/relationships/image" Target="../media/image31.jpeg"/><Relationship Id="rId19" Type="http://schemas.openxmlformats.org/officeDocument/2006/relationships/image" Target="../media/image37.jpeg"/><Relationship Id="rId4" Type="http://schemas.openxmlformats.org/officeDocument/2006/relationships/image" Target="../media/image50.jpeg"/><Relationship Id="rId9" Type="http://schemas.openxmlformats.org/officeDocument/2006/relationships/image" Target="../media/image30.jpeg"/><Relationship Id="rId14" Type="http://schemas.openxmlformats.org/officeDocument/2006/relationships/image" Target="../media/image35.jpeg"/></Relationships>
</file>

<file path=ppt/slides/_rels/slide1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65.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32.xml"/><Relationship Id="rId1" Type="http://schemas.openxmlformats.org/officeDocument/2006/relationships/slideLayout" Target="../slideLayouts/slideLayout6.xml"/><Relationship Id="rId5" Type="http://schemas.openxmlformats.org/officeDocument/2006/relationships/image" Target="../media/image69.jpeg"/><Relationship Id="rId4" Type="http://schemas.openxmlformats.org/officeDocument/2006/relationships/image" Target="../media/image68.jpeg"/></Relationships>
</file>

<file path=ppt/slides/_rels/slide34.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72.jpeg"/></Relationships>
</file>

<file path=ppt/slides/_rels/slide37.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89" name="Group 11"/>
          <p:cNvGrpSpPr>
            <a:grpSpLocks/>
          </p:cNvGrpSpPr>
          <p:nvPr/>
        </p:nvGrpSpPr>
        <p:grpSpPr bwMode="auto">
          <a:xfrm>
            <a:off x="0" y="3379788"/>
            <a:ext cx="7543800" cy="2603500"/>
            <a:chOff x="-1" y="3379694"/>
            <a:chExt cx="7543801" cy="2604247"/>
          </a:xfrm>
        </p:grpSpPr>
        <p:sp>
          <p:nvSpPr>
            <p:cNvPr id="3" name="Snip Single Corner Rectangle 2"/>
            <p:cNvSpPr/>
            <p:nvPr/>
          </p:nvSpPr>
          <p:spPr>
            <a:xfrm flipV="1">
              <a:off x="-1" y="3392398"/>
              <a:ext cx="7543801" cy="2591543"/>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solidFill>
                  <a:srgbClr val="FFFFFF"/>
                </a:solidFill>
              </a:endParaRPr>
            </a:p>
          </p:txBody>
        </p:sp>
        <p:cxnSp>
          <p:nvCxnSpPr>
            <p:cNvPr id="4" name="Straight Connector 3"/>
            <p:cNvCxnSpPr/>
            <p:nvPr/>
          </p:nvCxnSpPr>
          <p:spPr>
            <a:xfrm>
              <a:off x="-1" y="3379694"/>
              <a:ext cx="7543801" cy="158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5" name="Title 1"/>
          <p:cNvSpPr txBox="1">
            <a:spLocks/>
          </p:cNvSpPr>
          <p:nvPr/>
        </p:nvSpPr>
        <p:spPr>
          <a:xfrm>
            <a:off x="114300" y="4006850"/>
            <a:ext cx="7239000" cy="1166813"/>
          </a:xfrm>
          <a:prstGeom prst="rect">
            <a:avLst/>
          </a:prstGeom>
          <a:solidFill>
            <a:srgbClr val="FFFFFF"/>
          </a:solidFill>
        </p:spPr>
        <p:txBody>
          <a:bodyPr anchor="b"/>
          <a:lstStyle>
            <a:lvl1pPr algn="l" defTabSz="914400" rtl="0" eaLnBrk="1" latinLnBrk="0" hangingPunct="1">
              <a:spcBef>
                <a:spcPct val="0"/>
              </a:spcBef>
              <a:buNone/>
              <a:defRPr sz="3800" kern="1200">
                <a:solidFill>
                  <a:schemeClr val="tx1">
                    <a:lumMod val="90000"/>
                    <a:lumOff val="10000"/>
                  </a:schemeClr>
                </a:solidFill>
                <a:latin typeface="+mj-lt"/>
                <a:ea typeface="+mj-ea"/>
                <a:cs typeface="+mj-cs"/>
              </a:defRPr>
            </a:lvl1pPr>
          </a:lstStyle>
          <a:p>
            <a:pPr algn="r" fontAlgn="auto">
              <a:spcAft>
                <a:spcPts val="0"/>
              </a:spcAft>
              <a:defRPr/>
            </a:pPr>
            <a:r>
              <a:rPr lang="en-US" sz="6600" spc="-150" dirty="0" smtClean="0">
                <a:solidFill>
                  <a:srgbClr val="000000"/>
                </a:solidFill>
                <a:latin typeface="Adobe Garamond Pro"/>
                <a:cs typeface="Adobe Garamond Pro"/>
              </a:rPr>
              <a:t>Little Fish, </a:t>
            </a:r>
            <a:r>
              <a:rPr lang="en-US" sz="6600" spc="-150" dirty="0" smtClean="0">
                <a:solidFill>
                  <a:srgbClr val="103154">
                    <a:lumMod val="75000"/>
                    <a:lumOff val="25000"/>
                  </a:srgbClr>
                </a:solidFill>
                <a:latin typeface="Adobe Garamond Pro"/>
                <a:cs typeface="Adobe Garamond Pro"/>
              </a:rPr>
              <a:t>Big Impact</a:t>
            </a:r>
            <a:endParaRPr lang="en-US" sz="6600" spc="-150" dirty="0">
              <a:solidFill>
                <a:srgbClr val="103154">
                  <a:lumMod val="75000"/>
                  <a:lumOff val="25000"/>
                </a:srgbClr>
              </a:solidFill>
              <a:latin typeface="Adobe Garamond Pro"/>
              <a:cs typeface="Adobe Garamond Pro"/>
            </a:endParaRPr>
          </a:p>
        </p:txBody>
      </p:sp>
      <p:sp>
        <p:nvSpPr>
          <p:cNvPr id="12291" name="Subtitle 2"/>
          <p:cNvSpPr txBox="1">
            <a:spLocks/>
          </p:cNvSpPr>
          <p:nvPr/>
        </p:nvSpPr>
        <p:spPr bwMode="auto">
          <a:xfrm>
            <a:off x="1485900" y="5253038"/>
            <a:ext cx="5867400" cy="384175"/>
          </a:xfrm>
          <a:prstGeom prst="rect">
            <a:avLst/>
          </a:prstGeom>
          <a:noFill/>
          <a:ln w="9525">
            <a:noFill/>
            <a:miter lim="800000"/>
            <a:headEnd/>
            <a:tailEnd/>
          </a:ln>
        </p:spPr>
        <p:txBody>
          <a:bodyPr/>
          <a:lstStyle/>
          <a:p>
            <a:pPr marL="342900" indent="-342900" algn="r">
              <a:spcBef>
                <a:spcPts val="2000"/>
              </a:spcBef>
              <a:buClr>
                <a:srgbClr val="FF7F01"/>
              </a:buClr>
              <a:buSzPct val="90000"/>
              <a:buFont typeface="Wingdings 2" pitchFamily="18" charset="2"/>
              <a:buChar char=""/>
            </a:pPr>
            <a:r>
              <a:rPr lang="en-US" sz="2000" b="1">
                <a:solidFill>
                  <a:srgbClr val="2063AA"/>
                </a:solidFill>
                <a:latin typeface="Corbel" pitchFamily="34" charset="0"/>
              </a:rPr>
              <a:t>A SUMMARY OF NEW SCIENTIFIC ANALYSIS</a:t>
            </a:r>
          </a:p>
        </p:txBody>
      </p:sp>
      <p:sp>
        <p:nvSpPr>
          <p:cNvPr id="7" name="Teardrop 6"/>
          <p:cNvSpPr>
            <a:spLocks noChangeAspect="1"/>
          </p:cNvSpPr>
          <p:nvPr/>
        </p:nvSpPr>
        <p:spPr>
          <a:xfrm>
            <a:off x="6907213" y="3651250"/>
            <a:ext cx="355600" cy="355600"/>
          </a:xfrm>
          <a:prstGeom prst="teardrop">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solidFill>
                <a:srgbClr val="103154">
                  <a:lumMod val="75000"/>
                  <a:lumOff val="25000"/>
                </a:srgbClr>
              </a:solidFill>
            </a:endParaRPr>
          </a:p>
        </p:txBody>
      </p:sp>
      <p:pic>
        <p:nvPicPr>
          <p:cNvPr id="12293" name="Picture 7" descr="ppt-cover.jpg"/>
          <p:cNvPicPr>
            <a:picLocks noChangeAspect="1"/>
          </p:cNvPicPr>
          <p:nvPr/>
        </p:nvPicPr>
        <p:blipFill>
          <a:blip r:embed="rId3"/>
          <a:srcRect/>
          <a:stretch>
            <a:fillRect/>
          </a:stretch>
        </p:blipFill>
        <p:spPr bwMode="auto">
          <a:xfrm>
            <a:off x="-76200" y="-76200"/>
            <a:ext cx="9293225" cy="7010400"/>
          </a:xfrm>
          <a:prstGeom prst="rect">
            <a:avLst/>
          </a:prstGeom>
          <a:noFill/>
          <a:ln w="9525">
            <a:noFill/>
            <a:miter lim="800000"/>
            <a:headEnd/>
            <a:tailEnd/>
          </a:ln>
        </p:spPr>
      </p:pic>
      <p:sp>
        <p:nvSpPr>
          <p:cNvPr id="12294" name="Text Placeholder 3"/>
          <p:cNvSpPr txBox="1">
            <a:spLocks/>
          </p:cNvSpPr>
          <p:nvPr/>
        </p:nvSpPr>
        <p:spPr bwMode="auto">
          <a:xfrm>
            <a:off x="646113" y="5334000"/>
            <a:ext cx="7913687" cy="563563"/>
          </a:xfrm>
          <a:prstGeom prst="rect">
            <a:avLst/>
          </a:prstGeom>
          <a:noFill/>
          <a:ln w="9525">
            <a:noFill/>
            <a:miter lim="800000"/>
            <a:headEnd/>
            <a:tailEnd/>
          </a:ln>
        </p:spPr>
        <p:txBody>
          <a:bodyPr/>
          <a:lstStyle/>
          <a:p>
            <a:pPr algn="ctr">
              <a:lnSpc>
                <a:spcPct val="110000"/>
              </a:lnSpc>
              <a:spcBef>
                <a:spcPts val="600"/>
              </a:spcBef>
              <a:buClr>
                <a:srgbClr val="FF7F01"/>
              </a:buClr>
              <a:buSzPct val="90000"/>
              <a:buFont typeface="Wingdings 2" pitchFamily="18" charset="2"/>
              <a:buNone/>
            </a:pPr>
            <a:r>
              <a:rPr lang="en-US" sz="3200" b="1">
                <a:solidFill>
                  <a:srgbClr val="FFFFFF"/>
                </a:solidFill>
                <a:latin typeface="Corbel" pitchFamily="34" charset="0"/>
              </a:rPr>
              <a:t>Managing a crucial link in ocean food webs</a:t>
            </a:r>
          </a:p>
        </p:txBody>
      </p:sp>
      <p:sp>
        <p:nvSpPr>
          <p:cNvPr id="11" name="Rectangle 10"/>
          <p:cNvSpPr/>
          <p:nvPr/>
        </p:nvSpPr>
        <p:spPr>
          <a:xfrm>
            <a:off x="-302363" y="231835"/>
            <a:ext cx="9746208" cy="397287"/>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0" name="Text Placeholder 3"/>
          <p:cNvSpPr txBox="1">
            <a:spLocks/>
          </p:cNvSpPr>
          <p:nvPr/>
        </p:nvSpPr>
        <p:spPr>
          <a:xfrm>
            <a:off x="646113" y="233363"/>
            <a:ext cx="7913687" cy="563562"/>
          </a:xfrm>
          <a:prstGeom prst="rect">
            <a:avLst/>
          </a:prstGeom>
        </p:spPr>
        <p:txBody>
          <a:bodyPr>
            <a:normAutofit/>
          </a:bodyPr>
          <a:lstStyle>
            <a:lvl1pPr marL="0" indent="0" algn="l" defTabSz="914400" rtl="0" eaLnBrk="1" latinLnBrk="0" hangingPunct="1">
              <a:lnSpc>
                <a:spcPct val="110000"/>
              </a:lnSpc>
              <a:spcBef>
                <a:spcPts val="600"/>
              </a:spcBef>
              <a:buClr>
                <a:schemeClr val="accent1"/>
              </a:buClr>
              <a:buSzPct val="90000"/>
              <a:buFont typeface="Wingdings 2" pitchFamily="18" charset="2"/>
              <a:buNone/>
              <a:defRPr sz="1800" b="1" kern="1200">
                <a:solidFill>
                  <a:schemeClr val="tx1">
                    <a:lumMod val="75000"/>
                    <a:lumOff val="25000"/>
                  </a:schemeClr>
                </a:solidFill>
                <a:latin typeface="+mn-lt"/>
                <a:ea typeface="+mn-ea"/>
                <a:cs typeface="+mn-cs"/>
              </a:defRPr>
            </a:lvl1pPr>
            <a:lvl2pPr marL="457200" indent="0" algn="l" defTabSz="914400" rtl="0" eaLnBrk="1" latinLnBrk="0" hangingPunct="1">
              <a:spcBef>
                <a:spcPts val="600"/>
              </a:spcBef>
              <a:buClr>
                <a:schemeClr val="accent1"/>
              </a:buClr>
              <a:buSzPct val="90000"/>
              <a:buFont typeface="Wingdings 2" pitchFamily="18" charset="2"/>
              <a:buNone/>
              <a:defRPr sz="1200" kern="1200">
                <a:solidFill>
                  <a:schemeClr val="tx1">
                    <a:lumMod val="90000"/>
                    <a:lumOff val="10000"/>
                  </a:schemeClr>
                </a:solidFill>
                <a:latin typeface="+mn-lt"/>
                <a:ea typeface="+mn-ea"/>
                <a:cs typeface="+mn-cs"/>
              </a:defRPr>
            </a:lvl2pPr>
            <a:lvl3pPr marL="914400" indent="0" algn="l" defTabSz="914400" rtl="0" eaLnBrk="1" latinLnBrk="0" hangingPunct="1">
              <a:spcBef>
                <a:spcPts val="600"/>
              </a:spcBef>
              <a:buClr>
                <a:schemeClr val="accent1"/>
              </a:buClr>
              <a:buSzPct val="90000"/>
              <a:buFont typeface="Wingdings 2" pitchFamily="18" charset="2"/>
              <a:buNone/>
              <a:defRPr sz="1000" kern="1200">
                <a:solidFill>
                  <a:schemeClr val="tx1">
                    <a:lumMod val="90000"/>
                    <a:lumOff val="10000"/>
                  </a:schemeClr>
                </a:solidFill>
                <a:latin typeface="+mn-lt"/>
                <a:ea typeface="+mn-ea"/>
                <a:cs typeface="+mn-cs"/>
              </a:defRPr>
            </a:lvl3pPr>
            <a:lvl4pPr marL="1371600" indent="0" algn="l" defTabSz="914400" rtl="0" eaLnBrk="1" latinLnBrk="0" hangingPunct="1">
              <a:spcBef>
                <a:spcPts val="600"/>
              </a:spcBef>
              <a:buClr>
                <a:schemeClr val="accent1"/>
              </a:buClr>
              <a:buSzPct val="90000"/>
              <a:buFont typeface="Wingdings 2" pitchFamily="18" charset="2"/>
              <a:buNone/>
              <a:defRPr sz="900" kern="1200">
                <a:solidFill>
                  <a:schemeClr val="tx1">
                    <a:lumMod val="90000"/>
                    <a:lumOff val="10000"/>
                  </a:schemeClr>
                </a:solidFill>
                <a:latin typeface="+mn-lt"/>
                <a:ea typeface="+mn-ea"/>
                <a:cs typeface="+mn-cs"/>
              </a:defRPr>
            </a:lvl4pPr>
            <a:lvl5pPr marL="1828800" indent="0" algn="l" defTabSz="914400" rtl="0" eaLnBrk="1" latinLnBrk="0" hangingPunct="1">
              <a:spcBef>
                <a:spcPts val="600"/>
              </a:spcBef>
              <a:buClr>
                <a:schemeClr val="accent1"/>
              </a:buClr>
              <a:buSzPct val="90000"/>
              <a:buFont typeface="Wingdings 2" pitchFamily="18" charset="2"/>
              <a:buNone/>
              <a:defRPr sz="900" kern="1200">
                <a:solidFill>
                  <a:schemeClr val="tx1">
                    <a:lumMod val="90000"/>
                    <a:lumOff val="10000"/>
                  </a:schemeClr>
                </a:solidFill>
                <a:latin typeface="+mn-lt"/>
                <a:ea typeface="+mn-ea"/>
                <a:cs typeface="+mn-cs"/>
              </a:defRPr>
            </a:lvl5pPr>
            <a:lvl6pPr marL="2286000" indent="0" algn="l" defTabSz="914400" rtl="0" eaLnBrk="1" latinLnBrk="0" hangingPunct="1">
              <a:spcBef>
                <a:spcPct val="20000"/>
              </a:spcBef>
              <a:buClr>
                <a:schemeClr val="accent1"/>
              </a:buClr>
              <a:buSzPct val="90000"/>
              <a:buFont typeface="Wingdings 2" pitchFamily="18" charset="2"/>
              <a:buNone/>
              <a:defRPr lang="en-US" sz="900" kern="1200">
                <a:solidFill>
                  <a:schemeClr val="tx1">
                    <a:lumMod val="90000"/>
                    <a:lumOff val="10000"/>
                  </a:schemeClr>
                </a:solidFill>
                <a:latin typeface="+mn-lt"/>
                <a:ea typeface="+mn-ea"/>
                <a:cs typeface="+mn-cs"/>
              </a:defRPr>
            </a:lvl6pPr>
            <a:lvl7pPr marL="2743200" indent="0" algn="l" defTabSz="914400" rtl="0" eaLnBrk="1" latinLnBrk="0" hangingPunct="1">
              <a:spcBef>
                <a:spcPct val="20000"/>
              </a:spcBef>
              <a:buClr>
                <a:schemeClr val="accent1"/>
              </a:buClr>
              <a:buSzPct val="90000"/>
              <a:buFont typeface="Wingdings 2" pitchFamily="18" charset="2"/>
              <a:buNone/>
              <a:defRPr lang="en-US" sz="900" kern="1200">
                <a:solidFill>
                  <a:schemeClr val="tx1">
                    <a:lumMod val="90000"/>
                    <a:lumOff val="10000"/>
                  </a:schemeClr>
                </a:solidFill>
                <a:latin typeface="+mn-lt"/>
                <a:ea typeface="+mn-ea"/>
                <a:cs typeface="+mn-cs"/>
              </a:defRPr>
            </a:lvl7pPr>
            <a:lvl8pPr marL="3200400" indent="0" algn="l" defTabSz="914400" rtl="0" eaLnBrk="1" latinLnBrk="0" hangingPunct="1">
              <a:spcBef>
                <a:spcPct val="20000"/>
              </a:spcBef>
              <a:buClr>
                <a:schemeClr val="accent1"/>
              </a:buClr>
              <a:buSzPct val="90000"/>
              <a:buFont typeface="Wingdings 2" pitchFamily="18" charset="2"/>
              <a:buNone/>
              <a:defRPr lang="en-US" sz="900" kern="1200">
                <a:solidFill>
                  <a:schemeClr val="tx1">
                    <a:lumMod val="90000"/>
                    <a:lumOff val="10000"/>
                  </a:schemeClr>
                </a:solidFill>
                <a:latin typeface="+mn-lt"/>
                <a:ea typeface="+mn-ea"/>
                <a:cs typeface="+mn-cs"/>
              </a:defRPr>
            </a:lvl8pPr>
            <a:lvl9pPr marL="3657600" indent="0" algn="l" defTabSz="914400" rtl="0" eaLnBrk="1" latinLnBrk="0" hangingPunct="1">
              <a:spcBef>
                <a:spcPct val="20000"/>
              </a:spcBef>
              <a:buClr>
                <a:schemeClr val="accent1"/>
              </a:buClr>
              <a:buSzPct val="90000"/>
              <a:buFont typeface="Wingdings 2" pitchFamily="18" charset="2"/>
              <a:buNone/>
              <a:defRPr lang="en-US" sz="900" kern="1200">
                <a:solidFill>
                  <a:schemeClr val="tx1">
                    <a:lumMod val="90000"/>
                    <a:lumOff val="10000"/>
                  </a:schemeClr>
                </a:solidFill>
                <a:latin typeface="+mn-lt"/>
                <a:ea typeface="+mn-ea"/>
                <a:cs typeface="+mn-cs"/>
              </a:defRPr>
            </a:lvl9pPr>
          </a:lstStyle>
          <a:p>
            <a:pPr algn="ctr" fontAlgn="auto">
              <a:spcAft>
                <a:spcPts val="0"/>
              </a:spcAft>
              <a:buClr>
                <a:srgbClr val="FF7F01"/>
              </a:buClr>
              <a:defRPr/>
            </a:pPr>
            <a:r>
              <a:rPr lang="en-US" sz="1600" b="0" spc="300" dirty="0" smtClean="0">
                <a:solidFill>
                  <a:srgbClr val="103154">
                    <a:lumMod val="25000"/>
                    <a:lumOff val="75000"/>
                  </a:srgbClr>
                </a:solidFill>
              </a:rPr>
              <a:t>A REPORT FROM THE LENFEST FORAGE FISH TASK FORCE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1"/>
          <p:cNvSpPr/>
          <p:nvPr/>
        </p:nvSpPr>
        <p:spPr>
          <a:xfrm flipV="1">
            <a:off x="228600" y="255588"/>
            <a:ext cx="8686800" cy="6323012"/>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solidFill>
                <a:srgbClr val="FFFFFF"/>
              </a:solidFill>
            </a:endParaRPr>
          </a:p>
        </p:txBody>
      </p:sp>
      <p:sp>
        <p:nvSpPr>
          <p:cNvPr id="32770" name="Title 1"/>
          <p:cNvSpPr txBox="1">
            <a:spLocks/>
          </p:cNvSpPr>
          <p:nvPr/>
        </p:nvSpPr>
        <p:spPr bwMode="auto">
          <a:xfrm>
            <a:off x="228600" y="555625"/>
            <a:ext cx="8469313" cy="682625"/>
          </a:xfrm>
          <a:prstGeom prst="rect">
            <a:avLst/>
          </a:prstGeom>
          <a:noFill/>
          <a:ln w="9525">
            <a:noFill/>
            <a:miter lim="800000"/>
            <a:headEnd/>
            <a:tailEnd/>
          </a:ln>
        </p:spPr>
        <p:txBody>
          <a:bodyPr anchor="b"/>
          <a:lstStyle/>
          <a:p>
            <a:pPr algn="ctr"/>
            <a:r>
              <a:rPr lang="en-US" sz="3600" b="1">
                <a:solidFill>
                  <a:srgbClr val="FF7F01"/>
                </a:solidFill>
                <a:latin typeface="Corbel" pitchFamily="34" charset="0"/>
              </a:rPr>
              <a:t>Foraging Distance &amp; Magellanic Penguins</a:t>
            </a:r>
          </a:p>
        </p:txBody>
      </p:sp>
      <p:sp>
        <p:nvSpPr>
          <p:cNvPr id="32771" name="Text Placeholder 3"/>
          <p:cNvSpPr txBox="1">
            <a:spLocks/>
          </p:cNvSpPr>
          <p:nvPr/>
        </p:nvSpPr>
        <p:spPr bwMode="auto">
          <a:xfrm>
            <a:off x="455613" y="1238250"/>
            <a:ext cx="8242300" cy="819150"/>
          </a:xfrm>
          <a:prstGeom prst="rect">
            <a:avLst/>
          </a:prstGeom>
          <a:noFill/>
          <a:ln w="9525">
            <a:noFill/>
            <a:miter lim="800000"/>
            <a:headEnd/>
            <a:tailEnd/>
          </a:ln>
        </p:spPr>
        <p:txBody>
          <a:bodyPr/>
          <a:lstStyle/>
          <a:p>
            <a:pPr>
              <a:lnSpc>
                <a:spcPct val="110000"/>
              </a:lnSpc>
              <a:spcBef>
                <a:spcPts val="600"/>
              </a:spcBef>
              <a:buClr>
                <a:srgbClr val="FF7F01"/>
              </a:buClr>
              <a:buSzPct val="90000"/>
              <a:buFont typeface="Wingdings 2" pitchFamily="18" charset="2"/>
              <a:buNone/>
            </a:pPr>
            <a:r>
              <a:rPr lang="en-US" sz="2200" b="1">
                <a:solidFill>
                  <a:srgbClr val="2063AA"/>
                </a:solidFill>
                <a:latin typeface="Corbel" pitchFamily="34" charset="0"/>
              </a:rPr>
              <a:t>Foraging-trip distance predicted Magellanic penguin reproductive success in Punta Tombo, Argentina. </a:t>
            </a:r>
            <a:r>
              <a:rPr lang="en-US" b="1">
                <a:solidFill>
                  <a:srgbClr val="2063AA"/>
                </a:solidFill>
                <a:latin typeface="Corbel" pitchFamily="34" charset="0"/>
              </a:rPr>
              <a:t>(Boersma and Rebstock 2009)</a:t>
            </a:r>
          </a:p>
        </p:txBody>
      </p:sp>
      <p:pic>
        <p:nvPicPr>
          <p:cNvPr id="32772" name="Picture 3" descr="ppt-fig-3-1.jpg"/>
          <p:cNvPicPr>
            <a:picLocks noChangeAspect="1"/>
          </p:cNvPicPr>
          <p:nvPr/>
        </p:nvPicPr>
        <p:blipFill>
          <a:blip r:embed="rId3"/>
          <a:srcRect/>
          <a:stretch>
            <a:fillRect/>
          </a:stretch>
        </p:blipFill>
        <p:spPr bwMode="auto">
          <a:xfrm>
            <a:off x="1447800" y="2057400"/>
            <a:ext cx="6318250" cy="4362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4"/>
          <p:cNvPicPr>
            <a:picLocks noGrp="1" noChangeAspect="1" noChangeArrowheads="1"/>
          </p:cNvPicPr>
          <p:nvPr>
            <p:ph type="body" idx="4294967295"/>
          </p:nvPr>
        </p:nvPicPr>
        <p:blipFill>
          <a:blip r:embed="rId3"/>
          <a:srcRect/>
          <a:stretch>
            <a:fillRect/>
          </a:stretch>
        </p:blipFill>
        <p:spPr bwMode="auto">
          <a:xfrm>
            <a:off x="0" y="2057400"/>
            <a:ext cx="5535613" cy="3203575"/>
          </a:xfrm>
          <a:prstGeom prst="rect">
            <a:avLst/>
          </a:prstGeom>
          <a:noFill/>
          <a:ln>
            <a:miter lim="800000"/>
            <a:headEnd/>
            <a:tailEnd/>
          </a:ln>
        </p:spPr>
      </p:pic>
      <p:pic>
        <p:nvPicPr>
          <p:cNvPr id="34818" name="Picture 4"/>
          <p:cNvPicPr>
            <a:picLocks noChangeAspect="1" noChangeArrowheads="1"/>
          </p:cNvPicPr>
          <p:nvPr/>
        </p:nvPicPr>
        <p:blipFill>
          <a:blip r:embed="rId4"/>
          <a:srcRect/>
          <a:stretch>
            <a:fillRect/>
          </a:stretch>
        </p:blipFill>
        <p:spPr bwMode="auto">
          <a:xfrm>
            <a:off x="5535613" y="530225"/>
            <a:ext cx="3595687" cy="4730750"/>
          </a:xfrm>
          <a:prstGeom prst="rect">
            <a:avLst/>
          </a:prstGeom>
          <a:noFill/>
          <a:ln w="9525">
            <a:noFill/>
            <a:miter lim="800000"/>
            <a:headEnd/>
            <a:tailEnd/>
          </a:ln>
        </p:spPr>
      </p:pic>
      <p:sp>
        <p:nvSpPr>
          <p:cNvPr id="34819" name="Text Box 5"/>
          <p:cNvSpPr txBox="1">
            <a:spLocks noChangeArrowheads="1"/>
          </p:cNvSpPr>
          <p:nvPr/>
        </p:nvSpPr>
        <p:spPr bwMode="auto">
          <a:xfrm>
            <a:off x="5535613" y="5842000"/>
            <a:ext cx="3595687" cy="366713"/>
          </a:xfrm>
          <a:prstGeom prst="rect">
            <a:avLst/>
          </a:prstGeom>
          <a:noFill/>
          <a:ln w="9525">
            <a:noFill/>
            <a:miter lim="800000"/>
            <a:headEnd/>
            <a:tailEnd/>
          </a:ln>
        </p:spPr>
        <p:txBody>
          <a:bodyPr>
            <a:spAutoFit/>
          </a:bodyPr>
          <a:lstStyle/>
          <a:p>
            <a:pPr>
              <a:spcBef>
                <a:spcPct val="50000"/>
              </a:spcBef>
            </a:pPr>
            <a:r>
              <a:rPr lang="en-US">
                <a:solidFill>
                  <a:schemeClr val="bg1"/>
                </a:solidFill>
              </a:rPr>
              <a:t>Cury, Boyd et al 2011, </a:t>
            </a:r>
            <a:r>
              <a:rPr lang="en-US" i="1">
                <a:solidFill>
                  <a:schemeClr val="bg1"/>
                </a:solidFill>
              </a:rPr>
              <a:t>Science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3"/>
          <p:cNvPicPr>
            <a:picLocks noChangeAspect="1" noChangeArrowheads="1"/>
          </p:cNvPicPr>
          <p:nvPr/>
        </p:nvPicPr>
        <p:blipFill>
          <a:blip r:embed="rId3"/>
          <a:srcRect/>
          <a:stretch>
            <a:fillRect/>
          </a:stretch>
        </p:blipFill>
        <p:spPr bwMode="auto">
          <a:xfrm>
            <a:off x="1257300" y="203200"/>
            <a:ext cx="6405563" cy="6091238"/>
          </a:xfrm>
          <a:prstGeom prst="rect">
            <a:avLst/>
          </a:prstGeom>
          <a:noFill/>
          <a:ln w="9525">
            <a:noFill/>
            <a:miter lim="800000"/>
            <a:headEnd/>
            <a:tailEnd/>
          </a:ln>
        </p:spPr>
      </p:pic>
      <p:sp>
        <p:nvSpPr>
          <p:cNvPr id="3076" name="Text Box 4"/>
          <p:cNvSpPr txBox="1">
            <a:spLocks noChangeArrowheads="1"/>
          </p:cNvSpPr>
          <p:nvPr/>
        </p:nvSpPr>
        <p:spPr bwMode="auto">
          <a:xfrm>
            <a:off x="5226050" y="6519863"/>
            <a:ext cx="3917950" cy="231775"/>
          </a:xfrm>
          <a:prstGeom prst="rect">
            <a:avLst/>
          </a:prstGeom>
          <a:noFill/>
          <a:ln>
            <a:noFill/>
          </a:ln>
          <a:effectLs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pPr>
              <a:defRPr/>
            </a:pPr>
            <a:r>
              <a:rPr lang="en-GB" sz="1400" b="1" dirty="0" smtClean="0">
                <a:solidFill>
                  <a:schemeClr val="bg1"/>
                </a:solidFill>
                <a:latin typeface="+mn-lt"/>
              </a:rPr>
              <a:t>Cury </a:t>
            </a:r>
            <a:r>
              <a:rPr lang="en-GB" sz="1400" b="1" dirty="0">
                <a:solidFill>
                  <a:schemeClr val="bg1"/>
                </a:solidFill>
                <a:latin typeface="+mn-lt"/>
              </a:rPr>
              <a:t>et al. Science 2011;334:1703-1706</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Image 1" descr="figure 2 a.jpg"/>
          <p:cNvPicPr>
            <a:picLocks noChangeAspect="1"/>
          </p:cNvPicPr>
          <p:nvPr/>
        </p:nvPicPr>
        <p:blipFill>
          <a:blip r:embed="rId3"/>
          <a:srcRect/>
          <a:stretch>
            <a:fillRect/>
          </a:stretch>
        </p:blipFill>
        <p:spPr bwMode="auto">
          <a:xfrm>
            <a:off x="1281113" y="0"/>
            <a:ext cx="5729287" cy="6732588"/>
          </a:xfrm>
          <a:prstGeom prst="rect">
            <a:avLst/>
          </a:prstGeom>
          <a:noFill/>
          <a:ln w="9525">
            <a:noFill/>
            <a:miter lim="800000"/>
            <a:headEnd/>
            <a:tailEnd/>
          </a:ln>
        </p:spPr>
      </p:pic>
      <p:sp>
        <p:nvSpPr>
          <p:cNvPr id="38914" name="Text Box 1"/>
          <p:cNvSpPr txBox="1">
            <a:spLocks noChangeArrowheads="1"/>
          </p:cNvSpPr>
          <p:nvPr/>
        </p:nvSpPr>
        <p:spPr bwMode="auto">
          <a:xfrm>
            <a:off x="7010400" y="698500"/>
            <a:ext cx="1905000" cy="4191000"/>
          </a:xfrm>
          <a:prstGeom prst="rect">
            <a:avLst/>
          </a:prstGeom>
          <a:noFill/>
          <a:ln w="9525">
            <a:noFill/>
            <a:miter lim="800000"/>
            <a:headEnd/>
            <a:tailEnd/>
          </a:ln>
        </p:spPr>
        <p:txBody>
          <a:bodyPr lIns="81639" tIns="40820" rIns="81639" bIns="40820"/>
          <a:lstStyle/>
          <a:p>
            <a:pPr algn="ctr">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 pos="8535988" algn="l"/>
              </a:tabLst>
            </a:pPr>
            <a:r>
              <a:rPr lang="en-US" sz="2400">
                <a:solidFill>
                  <a:schemeClr val="bg1"/>
                </a:solidFill>
                <a:ea typeface="ＭＳ Ｐゴシック"/>
                <a:cs typeface="ＭＳ Ｐゴシック"/>
              </a:rPr>
              <a:t>Meta-analysis: one third for the birds</a:t>
            </a:r>
          </a:p>
          <a:p>
            <a:pPr algn="ctr">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 pos="8535988" algn="l"/>
              </a:tabLst>
            </a:pPr>
            <a:endParaRPr lang="en-US" sz="2400">
              <a:solidFill>
                <a:schemeClr val="bg1"/>
              </a:solidFill>
              <a:ea typeface="ＭＳ Ｐゴシック"/>
              <a:cs typeface="ＭＳ Ｐゴシック"/>
            </a:endParaRPr>
          </a:p>
          <a:p>
            <a:pPr algn="ctr">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 pos="8535988" algn="l"/>
              </a:tabLst>
            </a:pPr>
            <a:r>
              <a:rPr lang="en-US" sz="2400">
                <a:solidFill>
                  <a:schemeClr val="bg1"/>
                </a:solidFill>
                <a:ea typeface="ＭＳ Ｐゴシック"/>
                <a:cs typeface="ＭＳ Ｐゴシック"/>
              </a:rPr>
              <a:t> 7 marine ecosystems </a:t>
            </a:r>
          </a:p>
          <a:p>
            <a:pPr algn="ctr">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 pos="8535988" algn="l"/>
              </a:tabLst>
            </a:pPr>
            <a:endParaRPr lang="en-US" sz="2400">
              <a:solidFill>
                <a:schemeClr val="bg1"/>
              </a:solidFill>
              <a:ea typeface="ＭＳ Ｐゴシック"/>
              <a:cs typeface="ＭＳ Ｐゴシック"/>
            </a:endParaRPr>
          </a:p>
          <a:p>
            <a:pPr algn="ctr">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 pos="8535988" algn="l"/>
              </a:tabLst>
            </a:pPr>
            <a:r>
              <a:rPr lang="en-US" sz="2400">
                <a:solidFill>
                  <a:schemeClr val="bg1"/>
                </a:solidFill>
                <a:ea typeface="ＭＳ Ｐゴシック"/>
                <a:cs typeface="ＭＳ Ｐゴシック"/>
              </a:rPr>
              <a:t>14 seabird species</a:t>
            </a:r>
          </a:p>
          <a:p>
            <a:pPr algn="ctr">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 pos="8535988" algn="l"/>
              </a:tabLst>
            </a:pPr>
            <a:endParaRPr lang="en-US" sz="2400">
              <a:solidFill>
                <a:schemeClr val="bg1"/>
              </a:solidFill>
              <a:ea typeface="ＭＳ Ｐゴシック"/>
              <a:cs typeface="ＭＳ Ｐゴシック"/>
            </a:endParaRPr>
          </a:p>
          <a:p>
            <a:pPr algn="ctr">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 pos="8535988" algn="l"/>
              </a:tabLst>
            </a:pPr>
            <a:r>
              <a:rPr lang="en-US" sz="2400">
                <a:solidFill>
                  <a:schemeClr val="bg1"/>
                </a:solidFill>
                <a:ea typeface="ＭＳ Ｐゴシック"/>
                <a:cs typeface="ＭＳ Ｐゴシック"/>
              </a:rPr>
              <a:t> </a:t>
            </a:r>
          </a:p>
          <a:p>
            <a:pPr algn="ctr">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 pos="8535988" algn="l"/>
              </a:tabLst>
            </a:pPr>
            <a:r>
              <a:rPr lang="en-US" sz="2400">
                <a:solidFill>
                  <a:schemeClr val="bg1"/>
                </a:solidFill>
                <a:ea typeface="ＭＳ Ｐゴシック"/>
                <a:cs typeface="ＭＳ Ｐゴシック"/>
              </a:rPr>
              <a:t>438 years of observation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1"/>
          <p:cNvSpPr/>
          <p:nvPr/>
        </p:nvSpPr>
        <p:spPr>
          <a:xfrm flipV="1">
            <a:off x="228600" y="274638"/>
            <a:ext cx="8686800" cy="6323012"/>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solidFill>
                <a:srgbClr val="FFFFFF"/>
              </a:solidFill>
            </a:endParaRPr>
          </a:p>
        </p:txBody>
      </p:sp>
      <p:sp>
        <p:nvSpPr>
          <p:cNvPr id="40962" name="Title 1"/>
          <p:cNvSpPr txBox="1">
            <a:spLocks/>
          </p:cNvSpPr>
          <p:nvPr/>
        </p:nvSpPr>
        <p:spPr bwMode="auto">
          <a:xfrm>
            <a:off x="742950" y="709613"/>
            <a:ext cx="7583488" cy="873125"/>
          </a:xfrm>
          <a:prstGeom prst="rect">
            <a:avLst/>
          </a:prstGeom>
          <a:noFill/>
          <a:ln w="9525">
            <a:noFill/>
            <a:miter lim="800000"/>
            <a:headEnd/>
            <a:tailEnd/>
          </a:ln>
        </p:spPr>
        <p:txBody>
          <a:bodyPr anchor="b"/>
          <a:lstStyle/>
          <a:p>
            <a:pPr algn="ctr"/>
            <a:r>
              <a:rPr lang="en-US" sz="4400" b="1">
                <a:solidFill>
                  <a:srgbClr val="FF7F01"/>
                </a:solidFill>
                <a:latin typeface="Corbel" pitchFamily="34" charset="0"/>
              </a:rPr>
              <a:t>Minimum Biomass Threshold</a:t>
            </a:r>
          </a:p>
        </p:txBody>
      </p:sp>
      <p:pic>
        <p:nvPicPr>
          <p:cNvPr id="40963" name="Picture 4"/>
          <p:cNvPicPr>
            <a:picLocks noChangeAspect="1"/>
          </p:cNvPicPr>
          <p:nvPr/>
        </p:nvPicPr>
        <p:blipFill>
          <a:blip r:embed="rId3"/>
          <a:srcRect/>
          <a:stretch>
            <a:fillRect/>
          </a:stretch>
        </p:blipFill>
        <p:spPr bwMode="auto">
          <a:xfrm>
            <a:off x="228600" y="2190750"/>
            <a:ext cx="8686800" cy="3113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1"/>
          <p:cNvSpPr/>
          <p:nvPr/>
        </p:nvSpPr>
        <p:spPr>
          <a:xfrm flipV="1">
            <a:off x="228600" y="255588"/>
            <a:ext cx="8686800" cy="6323012"/>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solidFill>
                <a:srgbClr val="FFFFFF"/>
              </a:solidFill>
            </a:endParaRPr>
          </a:p>
        </p:txBody>
      </p:sp>
      <p:sp>
        <p:nvSpPr>
          <p:cNvPr id="43010" name="Title 1"/>
          <p:cNvSpPr txBox="1">
            <a:spLocks/>
          </p:cNvSpPr>
          <p:nvPr/>
        </p:nvSpPr>
        <p:spPr bwMode="auto">
          <a:xfrm>
            <a:off x="742950" y="479425"/>
            <a:ext cx="7583488" cy="1139825"/>
          </a:xfrm>
          <a:prstGeom prst="rect">
            <a:avLst/>
          </a:prstGeom>
          <a:noFill/>
          <a:ln w="9525">
            <a:noFill/>
            <a:miter lim="800000"/>
            <a:headEnd/>
            <a:tailEnd/>
          </a:ln>
        </p:spPr>
        <p:txBody>
          <a:bodyPr anchor="b"/>
          <a:lstStyle/>
          <a:p>
            <a:pPr algn="ctr"/>
            <a:r>
              <a:rPr lang="en-US" sz="3600" b="1">
                <a:solidFill>
                  <a:srgbClr val="FF7F01"/>
                </a:solidFill>
                <a:latin typeface="Corbel" pitchFamily="34" charset="0"/>
              </a:rPr>
              <a:t>Approximate locations of the 72 Ecopath models used in this analysis</a:t>
            </a:r>
          </a:p>
        </p:txBody>
      </p:sp>
      <p:pic>
        <p:nvPicPr>
          <p:cNvPr id="43011" name="Picture 3" descr="ppt-fig-5.1.jpg"/>
          <p:cNvPicPr>
            <a:picLocks noChangeAspect="1"/>
          </p:cNvPicPr>
          <p:nvPr/>
        </p:nvPicPr>
        <p:blipFill>
          <a:blip r:embed="rId3"/>
          <a:srcRect/>
          <a:stretch>
            <a:fillRect/>
          </a:stretch>
        </p:blipFill>
        <p:spPr bwMode="auto">
          <a:xfrm>
            <a:off x="260350" y="1619250"/>
            <a:ext cx="8610600" cy="4538663"/>
          </a:xfrm>
          <a:prstGeom prst="rect">
            <a:avLst/>
          </a:prstGeom>
          <a:noFill/>
          <a:ln w="9525">
            <a:noFill/>
            <a:miter lim="800000"/>
            <a:headEnd/>
            <a:tailEnd/>
          </a:ln>
        </p:spPr>
      </p:pic>
      <p:sp>
        <p:nvSpPr>
          <p:cNvPr id="43013" name="Text Box 5"/>
          <p:cNvSpPr txBox="1">
            <a:spLocks noChangeArrowheads="1"/>
          </p:cNvSpPr>
          <p:nvPr/>
        </p:nvSpPr>
        <p:spPr bwMode="auto">
          <a:xfrm>
            <a:off x="3681413" y="6157913"/>
            <a:ext cx="5022850" cy="366712"/>
          </a:xfrm>
          <a:prstGeom prst="rect">
            <a:avLst/>
          </a:prstGeom>
          <a:noFill/>
          <a:ln w="9525">
            <a:noFill/>
            <a:miter lim="800000"/>
            <a:headEnd/>
            <a:tailEnd/>
          </a:ln>
          <a:effectLst/>
        </p:spPr>
        <p:txBody>
          <a:bodyPr>
            <a:spAutoFit/>
          </a:bodyPr>
          <a:lstStyle/>
          <a:p>
            <a:pPr>
              <a:spcBef>
                <a:spcPct val="50000"/>
              </a:spcBef>
            </a:pPr>
            <a:r>
              <a:rPr lang="en-US"/>
              <a:t>Pikitch, Rountos et al. 2012, Fish and Fisheries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lstStyle/>
          <a:p>
            <a:pPr algn="r"/>
            <a:fld id="{A783EEAC-9A7C-4296-9490-C9D5F4789497}" type="slidenum">
              <a:rPr lang="en-US" sz="1400"/>
              <a:pPr algn="r"/>
              <a:t>16</a:t>
            </a:fld>
            <a:endParaRPr lang="en-US" sz="1400"/>
          </a:p>
        </p:txBody>
      </p:sp>
      <p:pic>
        <p:nvPicPr>
          <p:cNvPr id="51202" name="Picture 15" descr="Copy of Scomber japonicus"/>
          <p:cNvPicPr preferRelativeResize="0">
            <a:picLocks noChangeAspect="1" noChangeArrowheads="1"/>
          </p:cNvPicPr>
          <p:nvPr/>
        </p:nvPicPr>
        <p:blipFill>
          <a:blip r:embed="rId3"/>
          <a:srcRect/>
          <a:stretch>
            <a:fillRect/>
          </a:stretch>
        </p:blipFill>
        <p:spPr bwMode="auto">
          <a:xfrm>
            <a:off x="1968500" y="2819400"/>
            <a:ext cx="1155700" cy="460375"/>
          </a:xfrm>
          <a:prstGeom prst="rect">
            <a:avLst/>
          </a:prstGeom>
          <a:noFill/>
          <a:ln w="19050">
            <a:solidFill>
              <a:srgbClr val="000000"/>
            </a:solidFill>
            <a:miter lim="800000"/>
            <a:headEnd/>
            <a:tailEnd/>
          </a:ln>
        </p:spPr>
      </p:pic>
      <p:sp>
        <p:nvSpPr>
          <p:cNvPr id="51203" name="Text Box 16"/>
          <p:cNvSpPr txBox="1">
            <a:spLocks noChangeArrowheads="1"/>
          </p:cNvSpPr>
          <p:nvPr/>
        </p:nvSpPr>
        <p:spPr bwMode="auto">
          <a:xfrm>
            <a:off x="2012950" y="3228975"/>
            <a:ext cx="1111250" cy="366713"/>
          </a:xfrm>
          <a:prstGeom prst="rect">
            <a:avLst/>
          </a:prstGeom>
          <a:noFill/>
          <a:ln w="19050">
            <a:noFill/>
            <a:miter lim="800000"/>
            <a:headEnd/>
            <a:tailEnd/>
          </a:ln>
        </p:spPr>
        <p:txBody>
          <a:bodyPr wrap="none">
            <a:spAutoFit/>
          </a:bodyPr>
          <a:lstStyle/>
          <a:p>
            <a:r>
              <a:rPr lang="en-US"/>
              <a:t>Mackerel</a:t>
            </a:r>
          </a:p>
        </p:txBody>
      </p:sp>
      <p:pic>
        <p:nvPicPr>
          <p:cNvPr id="51204" name="Picture 18" descr="Trachurus murphyi"/>
          <p:cNvPicPr preferRelativeResize="0">
            <a:picLocks noChangeAspect="1" noChangeArrowheads="1"/>
          </p:cNvPicPr>
          <p:nvPr/>
        </p:nvPicPr>
        <p:blipFill>
          <a:blip r:embed="rId4"/>
          <a:srcRect/>
          <a:stretch>
            <a:fillRect/>
          </a:stretch>
        </p:blipFill>
        <p:spPr bwMode="auto">
          <a:xfrm>
            <a:off x="6661150" y="3638550"/>
            <a:ext cx="1460500" cy="477838"/>
          </a:xfrm>
          <a:prstGeom prst="rect">
            <a:avLst/>
          </a:prstGeom>
          <a:noFill/>
          <a:ln w="19050">
            <a:solidFill>
              <a:srgbClr val="000000"/>
            </a:solidFill>
            <a:miter lim="800000"/>
            <a:headEnd/>
            <a:tailEnd/>
          </a:ln>
        </p:spPr>
      </p:pic>
      <p:sp>
        <p:nvSpPr>
          <p:cNvPr id="51205" name="Text Box 19"/>
          <p:cNvSpPr txBox="1">
            <a:spLocks noChangeArrowheads="1"/>
          </p:cNvSpPr>
          <p:nvPr/>
        </p:nvSpPr>
        <p:spPr bwMode="auto">
          <a:xfrm>
            <a:off x="6553200" y="4052888"/>
            <a:ext cx="1784350" cy="366712"/>
          </a:xfrm>
          <a:prstGeom prst="rect">
            <a:avLst/>
          </a:prstGeom>
          <a:noFill/>
          <a:ln w="9525">
            <a:noFill/>
            <a:miter lim="800000"/>
            <a:headEnd/>
            <a:tailEnd/>
          </a:ln>
        </p:spPr>
        <p:txBody>
          <a:bodyPr wrap="none">
            <a:spAutoFit/>
          </a:bodyPr>
          <a:lstStyle/>
          <a:p>
            <a:r>
              <a:rPr lang="en-US"/>
              <a:t>Horse Mackerel</a:t>
            </a:r>
          </a:p>
        </p:txBody>
      </p:sp>
      <p:pic>
        <p:nvPicPr>
          <p:cNvPr id="51206" name="Picture 21" descr="Sarda chiliensis"/>
          <p:cNvPicPr preferRelativeResize="0">
            <a:picLocks noChangeAspect="1" noChangeArrowheads="1"/>
          </p:cNvPicPr>
          <p:nvPr/>
        </p:nvPicPr>
        <p:blipFill>
          <a:blip r:embed="rId5"/>
          <a:srcRect/>
          <a:stretch>
            <a:fillRect/>
          </a:stretch>
        </p:blipFill>
        <p:spPr bwMode="auto">
          <a:xfrm>
            <a:off x="152400" y="2743200"/>
            <a:ext cx="1600200" cy="788988"/>
          </a:xfrm>
          <a:prstGeom prst="rect">
            <a:avLst/>
          </a:prstGeom>
          <a:noFill/>
          <a:ln w="19050">
            <a:solidFill>
              <a:srgbClr val="000000"/>
            </a:solidFill>
            <a:miter lim="800000"/>
            <a:headEnd/>
            <a:tailEnd/>
          </a:ln>
        </p:spPr>
      </p:pic>
      <p:pic>
        <p:nvPicPr>
          <p:cNvPr id="51207" name="Picture 22" descr="Coryphaena hippurus"/>
          <p:cNvPicPr preferRelativeResize="0">
            <a:picLocks noChangeAspect="1" noChangeArrowheads="1"/>
          </p:cNvPicPr>
          <p:nvPr/>
        </p:nvPicPr>
        <p:blipFill>
          <a:blip r:embed="rId6"/>
          <a:srcRect/>
          <a:stretch>
            <a:fillRect/>
          </a:stretch>
        </p:blipFill>
        <p:spPr bwMode="auto">
          <a:xfrm>
            <a:off x="152400" y="4046538"/>
            <a:ext cx="1600200" cy="919162"/>
          </a:xfrm>
          <a:prstGeom prst="rect">
            <a:avLst/>
          </a:prstGeom>
          <a:noFill/>
          <a:ln w="19050">
            <a:solidFill>
              <a:srgbClr val="000000"/>
            </a:solidFill>
            <a:miter lim="800000"/>
            <a:headEnd/>
            <a:tailEnd/>
          </a:ln>
        </p:spPr>
      </p:pic>
      <p:pic>
        <p:nvPicPr>
          <p:cNvPr id="51208" name="Picture 23" descr="Thunnus albacares"/>
          <p:cNvPicPr preferRelativeResize="0">
            <a:picLocks noChangeAspect="1" noChangeArrowheads="1"/>
          </p:cNvPicPr>
          <p:nvPr/>
        </p:nvPicPr>
        <p:blipFill>
          <a:blip r:embed="rId7"/>
          <a:srcRect/>
          <a:stretch>
            <a:fillRect/>
          </a:stretch>
        </p:blipFill>
        <p:spPr bwMode="auto">
          <a:xfrm>
            <a:off x="152400" y="3378200"/>
            <a:ext cx="1600200" cy="803275"/>
          </a:xfrm>
          <a:prstGeom prst="rect">
            <a:avLst/>
          </a:prstGeom>
          <a:noFill/>
          <a:ln w="19050">
            <a:solidFill>
              <a:srgbClr val="000000"/>
            </a:solidFill>
            <a:miter lim="800000"/>
            <a:headEnd/>
            <a:tailEnd/>
          </a:ln>
        </p:spPr>
      </p:pic>
      <p:sp>
        <p:nvSpPr>
          <p:cNvPr id="51209" name="Text Box 24"/>
          <p:cNvSpPr txBox="1">
            <a:spLocks noChangeArrowheads="1"/>
          </p:cNvSpPr>
          <p:nvPr/>
        </p:nvSpPr>
        <p:spPr bwMode="auto">
          <a:xfrm>
            <a:off x="-76200" y="4964113"/>
            <a:ext cx="2001838" cy="336550"/>
          </a:xfrm>
          <a:prstGeom prst="rect">
            <a:avLst/>
          </a:prstGeom>
          <a:noFill/>
          <a:ln w="9525">
            <a:noFill/>
            <a:miter lim="800000"/>
            <a:headEnd/>
            <a:tailEnd/>
          </a:ln>
        </p:spPr>
        <p:txBody>
          <a:bodyPr wrap="none">
            <a:spAutoFit/>
          </a:bodyPr>
          <a:lstStyle/>
          <a:p>
            <a:r>
              <a:rPr lang="en-US" sz="1600"/>
              <a:t>Other large pelagics</a:t>
            </a:r>
          </a:p>
        </p:txBody>
      </p:sp>
      <p:pic>
        <p:nvPicPr>
          <p:cNvPr id="51210" name="Picture 26" descr="Merluccius gayi peruanus"/>
          <p:cNvPicPr preferRelativeResize="0">
            <a:picLocks noChangeAspect="1" noChangeArrowheads="1"/>
          </p:cNvPicPr>
          <p:nvPr/>
        </p:nvPicPr>
        <p:blipFill>
          <a:blip r:embed="rId8"/>
          <a:srcRect/>
          <a:stretch>
            <a:fillRect/>
          </a:stretch>
        </p:blipFill>
        <p:spPr bwMode="auto">
          <a:xfrm>
            <a:off x="6072188" y="4459288"/>
            <a:ext cx="1547812" cy="512762"/>
          </a:xfrm>
          <a:prstGeom prst="rect">
            <a:avLst/>
          </a:prstGeom>
          <a:noFill/>
          <a:ln w="19050">
            <a:solidFill>
              <a:srgbClr val="000000"/>
            </a:solidFill>
            <a:miter lim="800000"/>
            <a:headEnd/>
            <a:tailEnd/>
          </a:ln>
        </p:spPr>
      </p:pic>
      <p:sp>
        <p:nvSpPr>
          <p:cNvPr id="51211" name="Text Box 27"/>
          <p:cNvSpPr txBox="1">
            <a:spLocks noChangeArrowheads="1"/>
          </p:cNvSpPr>
          <p:nvPr/>
        </p:nvSpPr>
        <p:spPr bwMode="auto">
          <a:xfrm>
            <a:off x="6521450" y="4967288"/>
            <a:ext cx="717550" cy="366712"/>
          </a:xfrm>
          <a:prstGeom prst="rect">
            <a:avLst/>
          </a:prstGeom>
          <a:noFill/>
          <a:ln w="9525">
            <a:noFill/>
            <a:miter lim="800000"/>
            <a:headEnd/>
            <a:tailEnd/>
          </a:ln>
        </p:spPr>
        <p:txBody>
          <a:bodyPr wrap="none">
            <a:spAutoFit/>
          </a:bodyPr>
          <a:lstStyle/>
          <a:p>
            <a:r>
              <a:rPr lang="en-US"/>
              <a:t>Hake</a:t>
            </a:r>
          </a:p>
        </p:txBody>
      </p:sp>
      <p:pic>
        <p:nvPicPr>
          <p:cNvPr id="51212" name="Picture 29" descr="Hippoglosina bollmani"/>
          <p:cNvPicPr preferRelativeResize="0">
            <a:picLocks noChangeAspect="1" noChangeArrowheads="1"/>
          </p:cNvPicPr>
          <p:nvPr/>
        </p:nvPicPr>
        <p:blipFill>
          <a:blip r:embed="rId9"/>
          <a:srcRect/>
          <a:stretch>
            <a:fillRect/>
          </a:stretch>
        </p:blipFill>
        <p:spPr bwMode="auto">
          <a:xfrm>
            <a:off x="5481638" y="5702300"/>
            <a:ext cx="887412" cy="601663"/>
          </a:xfrm>
          <a:prstGeom prst="rect">
            <a:avLst/>
          </a:prstGeom>
          <a:noFill/>
          <a:ln w="19050">
            <a:solidFill>
              <a:srgbClr val="000000"/>
            </a:solidFill>
            <a:miter lim="800000"/>
            <a:headEnd/>
            <a:tailEnd/>
          </a:ln>
        </p:spPr>
      </p:pic>
      <p:sp>
        <p:nvSpPr>
          <p:cNvPr id="51213" name="Text Box 30"/>
          <p:cNvSpPr txBox="1">
            <a:spLocks noChangeArrowheads="1"/>
          </p:cNvSpPr>
          <p:nvPr/>
        </p:nvSpPr>
        <p:spPr bwMode="auto">
          <a:xfrm>
            <a:off x="5391150" y="6262688"/>
            <a:ext cx="1162050" cy="366712"/>
          </a:xfrm>
          <a:prstGeom prst="rect">
            <a:avLst/>
          </a:prstGeom>
          <a:noFill/>
          <a:ln w="9525">
            <a:noFill/>
            <a:miter lim="800000"/>
            <a:headEnd/>
            <a:tailEnd/>
          </a:ln>
        </p:spPr>
        <p:txBody>
          <a:bodyPr wrap="none">
            <a:spAutoFit/>
          </a:bodyPr>
          <a:lstStyle/>
          <a:p>
            <a:r>
              <a:rPr lang="en-US"/>
              <a:t>Flatfishes</a:t>
            </a:r>
          </a:p>
        </p:txBody>
      </p:sp>
      <p:pic>
        <p:nvPicPr>
          <p:cNvPr id="51214" name="Picture 32" descr="Mugil cephalus"/>
          <p:cNvPicPr preferRelativeResize="0">
            <a:picLocks noChangeAspect="1" noChangeArrowheads="1"/>
          </p:cNvPicPr>
          <p:nvPr/>
        </p:nvPicPr>
        <p:blipFill>
          <a:blip r:embed="rId10"/>
          <a:srcRect/>
          <a:stretch>
            <a:fillRect/>
          </a:stretch>
        </p:blipFill>
        <p:spPr bwMode="auto">
          <a:xfrm>
            <a:off x="2959100" y="5527675"/>
            <a:ext cx="1143000" cy="541338"/>
          </a:xfrm>
          <a:prstGeom prst="rect">
            <a:avLst/>
          </a:prstGeom>
          <a:noFill/>
          <a:ln w="19050">
            <a:solidFill>
              <a:srgbClr val="000000"/>
            </a:solidFill>
            <a:miter lim="800000"/>
            <a:headEnd/>
            <a:tailEnd/>
          </a:ln>
        </p:spPr>
      </p:pic>
      <p:sp>
        <p:nvSpPr>
          <p:cNvPr id="51215" name="Text Box 33"/>
          <p:cNvSpPr txBox="1">
            <a:spLocks noChangeArrowheads="1"/>
          </p:cNvSpPr>
          <p:nvPr/>
        </p:nvSpPr>
        <p:spPr bwMode="auto">
          <a:xfrm>
            <a:off x="2533650" y="6010275"/>
            <a:ext cx="2114550" cy="366713"/>
          </a:xfrm>
          <a:prstGeom prst="rect">
            <a:avLst/>
          </a:prstGeom>
          <a:noFill/>
          <a:ln w="9525">
            <a:noFill/>
            <a:miter lim="800000"/>
            <a:headEnd/>
            <a:tailEnd/>
          </a:ln>
        </p:spPr>
        <p:txBody>
          <a:bodyPr wrap="none">
            <a:spAutoFit/>
          </a:bodyPr>
          <a:lstStyle/>
          <a:p>
            <a:r>
              <a:rPr lang="en-US"/>
              <a:t>Medium demersals</a:t>
            </a:r>
          </a:p>
        </p:txBody>
      </p:sp>
      <p:pic>
        <p:nvPicPr>
          <p:cNvPr id="51216" name="Picture 35"/>
          <p:cNvPicPr preferRelativeResize="0">
            <a:picLocks noChangeAspect="1" noChangeArrowheads="1"/>
          </p:cNvPicPr>
          <p:nvPr/>
        </p:nvPicPr>
        <p:blipFill>
          <a:blip r:embed="rId11"/>
          <a:srcRect/>
          <a:stretch>
            <a:fillRect/>
          </a:stretch>
        </p:blipFill>
        <p:spPr bwMode="auto">
          <a:xfrm>
            <a:off x="1492250" y="5715000"/>
            <a:ext cx="1019175" cy="763588"/>
          </a:xfrm>
          <a:prstGeom prst="rect">
            <a:avLst/>
          </a:prstGeom>
          <a:noFill/>
          <a:ln w="19050">
            <a:solidFill>
              <a:srgbClr val="000000"/>
            </a:solidFill>
            <a:miter lim="800000"/>
            <a:headEnd/>
            <a:tailEnd/>
          </a:ln>
        </p:spPr>
      </p:pic>
      <p:sp>
        <p:nvSpPr>
          <p:cNvPr id="51217" name="Text Box 36"/>
          <p:cNvSpPr txBox="1">
            <a:spLocks noChangeArrowheads="1"/>
          </p:cNvSpPr>
          <p:nvPr/>
        </p:nvSpPr>
        <p:spPr bwMode="auto">
          <a:xfrm>
            <a:off x="1035050" y="6434138"/>
            <a:ext cx="2012950" cy="366712"/>
          </a:xfrm>
          <a:prstGeom prst="rect">
            <a:avLst/>
          </a:prstGeom>
          <a:noFill/>
          <a:ln w="9525">
            <a:noFill/>
            <a:miter lim="800000"/>
            <a:headEnd/>
            <a:tailEnd/>
          </a:ln>
        </p:spPr>
        <p:txBody>
          <a:bodyPr wrap="none">
            <a:spAutoFit/>
          </a:bodyPr>
          <a:lstStyle/>
          <a:p>
            <a:r>
              <a:rPr lang="en-US"/>
              <a:t>Medium sciaenids</a:t>
            </a:r>
          </a:p>
        </p:txBody>
      </p:sp>
      <p:pic>
        <p:nvPicPr>
          <p:cNvPr id="51218" name="Picture 38" descr="smooth dogfish"/>
          <p:cNvPicPr preferRelativeResize="0">
            <a:picLocks noChangeAspect="1" noChangeArrowheads="1"/>
          </p:cNvPicPr>
          <p:nvPr/>
        </p:nvPicPr>
        <p:blipFill>
          <a:blip r:embed="rId12"/>
          <a:srcRect/>
          <a:stretch>
            <a:fillRect/>
          </a:stretch>
        </p:blipFill>
        <p:spPr bwMode="auto">
          <a:xfrm>
            <a:off x="6959600" y="2668588"/>
            <a:ext cx="2108200" cy="642937"/>
          </a:xfrm>
          <a:prstGeom prst="rect">
            <a:avLst/>
          </a:prstGeom>
          <a:noFill/>
          <a:ln w="19050">
            <a:solidFill>
              <a:srgbClr val="000000"/>
            </a:solidFill>
            <a:miter lim="800000"/>
            <a:headEnd/>
            <a:tailEnd/>
          </a:ln>
        </p:spPr>
      </p:pic>
      <p:sp>
        <p:nvSpPr>
          <p:cNvPr id="51219" name="Text Box 39"/>
          <p:cNvSpPr txBox="1">
            <a:spLocks noChangeArrowheads="1"/>
          </p:cNvSpPr>
          <p:nvPr/>
        </p:nvSpPr>
        <p:spPr bwMode="auto">
          <a:xfrm>
            <a:off x="7042150" y="3290888"/>
            <a:ext cx="1898650" cy="366712"/>
          </a:xfrm>
          <a:prstGeom prst="rect">
            <a:avLst/>
          </a:prstGeom>
          <a:noFill/>
          <a:ln w="9525">
            <a:noFill/>
            <a:miter lim="800000"/>
            <a:headEnd/>
            <a:tailEnd/>
          </a:ln>
        </p:spPr>
        <p:txBody>
          <a:bodyPr wrap="none">
            <a:spAutoFit/>
          </a:bodyPr>
          <a:lstStyle/>
          <a:p>
            <a:r>
              <a:rPr lang="en-US"/>
              <a:t>Chondrichthyans</a:t>
            </a:r>
          </a:p>
        </p:txBody>
      </p:sp>
      <p:pic>
        <p:nvPicPr>
          <p:cNvPr id="51220" name="Picture 41" descr="Dosidicus_gigas"/>
          <p:cNvPicPr preferRelativeResize="0">
            <a:picLocks noChangeAspect="1" noChangeArrowheads="1"/>
          </p:cNvPicPr>
          <p:nvPr/>
        </p:nvPicPr>
        <p:blipFill>
          <a:blip r:embed="rId13"/>
          <a:srcRect/>
          <a:stretch>
            <a:fillRect/>
          </a:stretch>
        </p:blipFill>
        <p:spPr bwMode="auto">
          <a:xfrm>
            <a:off x="2125663" y="3886200"/>
            <a:ext cx="733425" cy="606425"/>
          </a:xfrm>
          <a:prstGeom prst="rect">
            <a:avLst/>
          </a:prstGeom>
          <a:noFill/>
          <a:ln w="19050">
            <a:solidFill>
              <a:srgbClr val="000000"/>
            </a:solidFill>
            <a:miter lim="800000"/>
            <a:headEnd/>
            <a:tailEnd/>
          </a:ln>
        </p:spPr>
      </p:pic>
      <p:sp>
        <p:nvSpPr>
          <p:cNvPr id="51221" name="Text Box 42"/>
          <p:cNvSpPr txBox="1">
            <a:spLocks noChangeArrowheads="1"/>
          </p:cNvSpPr>
          <p:nvPr/>
        </p:nvSpPr>
        <p:spPr bwMode="auto">
          <a:xfrm>
            <a:off x="1712913" y="4491038"/>
            <a:ext cx="1335087" cy="336550"/>
          </a:xfrm>
          <a:prstGeom prst="rect">
            <a:avLst/>
          </a:prstGeom>
          <a:noFill/>
          <a:ln w="9525">
            <a:noFill/>
            <a:miter lim="800000"/>
            <a:headEnd/>
            <a:tailEnd/>
          </a:ln>
        </p:spPr>
        <p:txBody>
          <a:bodyPr wrap="none">
            <a:spAutoFit/>
          </a:bodyPr>
          <a:lstStyle/>
          <a:p>
            <a:r>
              <a:rPr lang="en-US" sz="1600"/>
              <a:t>Jumbo squid</a:t>
            </a:r>
          </a:p>
        </p:txBody>
      </p:sp>
      <p:sp>
        <p:nvSpPr>
          <p:cNvPr id="51222" name="Text Box 44"/>
          <p:cNvSpPr txBox="1">
            <a:spLocks noChangeArrowheads="1"/>
          </p:cNvSpPr>
          <p:nvPr/>
        </p:nvSpPr>
        <p:spPr bwMode="auto">
          <a:xfrm>
            <a:off x="6508750" y="5957888"/>
            <a:ext cx="2559050" cy="366712"/>
          </a:xfrm>
          <a:prstGeom prst="rect">
            <a:avLst/>
          </a:prstGeom>
          <a:noFill/>
          <a:ln w="9525">
            <a:noFill/>
            <a:miter lim="800000"/>
            <a:headEnd/>
            <a:tailEnd/>
          </a:ln>
        </p:spPr>
        <p:txBody>
          <a:bodyPr wrap="none">
            <a:spAutoFit/>
          </a:bodyPr>
          <a:lstStyle/>
          <a:p>
            <a:r>
              <a:rPr lang="en-US"/>
              <a:t>Benthic elasmobranchs</a:t>
            </a:r>
          </a:p>
        </p:txBody>
      </p:sp>
      <p:pic>
        <p:nvPicPr>
          <p:cNvPr id="51223" name="Picture 45"/>
          <p:cNvPicPr preferRelativeResize="0">
            <a:picLocks noChangeAspect="1" noChangeArrowheads="1"/>
          </p:cNvPicPr>
          <p:nvPr/>
        </p:nvPicPr>
        <p:blipFill>
          <a:blip r:embed="rId14"/>
          <a:srcRect/>
          <a:stretch>
            <a:fillRect/>
          </a:stretch>
        </p:blipFill>
        <p:spPr bwMode="auto">
          <a:xfrm>
            <a:off x="7315200" y="5257800"/>
            <a:ext cx="1009650" cy="704850"/>
          </a:xfrm>
          <a:prstGeom prst="rect">
            <a:avLst/>
          </a:prstGeom>
          <a:noFill/>
          <a:ln w="19050">
            <a:solidFill>
              <a:srgbClr val="000000"/>
            </a:solidFill>
            <a:miter lim="800000"/>
            <a:headEnd/>
            <a:tailEnd/>
          </a:ln>
        </p:spPr>
      </p:pic>
      <p:pic>
        <p:nvPicPr>
          <p:cNvPr id="51224" name="Picture 47" descr="Phalacrocorax_bougainvillii1"/>
          <p:cNvPicPr preferRelativeResize="0">
            <a:picLocks noChangeAspect="1" noChangeArrowheads="1"/>
          </p:cNvPicPr>
          <p:nvPr/>
        </p:nvPicPr>
        <p:blipFill>
          <a:blip r:embed="rId15"/>
          <a:srcRect/>
          <a:stretch>
            <a:fillRect/>
          </a:stretch>
        </p:blipFill>
        <p:spPr bwMode="auto">
          <a:xfrm>
            <a:off x="152400" y="1219200"/>
            <a:ext cx="914400" cy="596900"/>
          </a:xfrm>
          <a:prstGeom prst="rect">
            <a:avLst/>
          </a:prstGeom>
          <a:noFill/>
          <a:ln w="19050">
            <a:solidFill>
              <a:srgbClr val="000000"/>
            </a:solidFill>
            <a:miter lim="800000"/>
            <a:headEnd/>
            <a:tailEnd/>
          </a:ln>
        </p:spPr>
      </p:pic>
      <p:pic>
        <p:nvPicPr>
          <p:cNvPr id="51225" name="Picture 48" descr="Sula variegata"/>
          <p:cNvPicPr preferRelativeResize="0">
            <a:picLocks noChangeAspect="1" noChangeArrowheads="1"/>
          </p:cNvPicPr>
          <p:nvPr/>
        </p:nvPicPr>
        <p:blipFill>
          <a:blip r:embed="rId16"/>
          <a:srcRect/>
          <a:stretch>
            <a:fillRect/>
          </a:stretch>
        </p:blipFill>
        <p:spPr bwMode="auto">
          <a:xfrm>
            <a:off x="1066800" y="1219200"/>
            <a:ext cx="895350" cy="595313"/>
          </a:xfrm>
          <a:prstGeom prst="rect">
            <a:avLst/>
          </a:prstGeom>
          <a:noFill/>
          <a:ln w="19050">
            <a:solidFill>
              <a:srgbClr val="000000"/>
            </a:solidFill>
            <a:miter lim="800000"/>
            <a:headEnd/>
            <a:tailEnd/>
          </a:ln>
        </p:spPr>
      </p:pic>
      <p:pic>
        <p:nvPicPr>
          <p:cNvPr id="51226" name="Picture 49" descr="Pelecanus_thagus_Chile - author Carlos Castillo"/>
          <p:cNvPicPr preferRelativeResize="0">
            <a:picLocks noChangeAspect="1" noChangeArrowheads="1"/>
          </p:cNvPicPr>
          <p:nvPr/>
        </p:nvPicPr>
        <p:blipFill>
          <a:blip r:embed="rId17"/>
          <a:srcRect/>
          <a:stretch>
            <a:fillRect/>
          </a:stretch>
        </p:blipFill>
        <p:spPr bwMode="auto">
          <a:xfrm>
            <a:off x="342900" y="228600"/>
            <a:ext cx="1454150" cy="979488"/>
          </a:xfrm>
          <a:prstGeom prst="rect">
            <a:avLst/>
          </a:prstGeom>
          <a:noFill/>
          <a:ln w="19050">
            <a:solidFill>
              <a:srgbClr val="000000"/>
            </a:solidFill>
            <a:miter lim="800000"/>
            <a:headEnd/>
            <a:tailEnd/>
          </a:ln>
        </p:spPr>
      </p:pic>
      <p:sp>
        <p:nvSpPr>
          <p:cNvPr id="51227" name="Text Box 50"/>
          <p:cNvSpPr txBox="1">
            <a:spLocks noChangeArrowheads="1"/>
          </p:cNvSpPr>
          <p:nvPr/>
        </p:nvSpPr>
        <p:spPr bwMode="auto">
          <a:xfrm>
            <a:off x="552450" y="1766888"/>
            <a:ext cx="1085850" cy="366712"/>
          </a:xfrm>
          <a:prstGeom prst="rect">
            <a:avLst/>
          </a:prstGeom>
          <a:noFill/>
          <a:ln w="9525">
            <a:noFill/>
            <a:miter lim="800000"/>
            <a:headEnd/>
            <a:tailEnd/>
          </a:ln>
        </p:spPr>
        <p:txBody>
          <a:bodyPr wrap="none">
            <a:spAutoFit/>
          </a:bodyPr>
          <a:lstStyle/>
          <a:p>
            <a:r>
              <a:rPr lang="en-US"/>
              <a:t>Seabirds</a:t>
            </a:r>
          </a:p>
        </p:txBody>
      </p:sp>
      <p:pic>
        <p:nvPicPr>
          <p:cNvPr id="51228" name="Picture 69" descr="Otaria flavescens - author Reinhard Jahn, Mannheim"/>
          <p:cNvPicPr preferRelativeResize="0">
            <a:picLocks noChangeAspect="1" noChangeArrowheads="1"/>
          </p:cNvPicPr>
          <p:nvPr/>
        </p:nvPicPr>
        <p:blipFill>
          <a:blip r:embed="rId18"/>
          <a:srcRect/>
          <a:stretch>
            <a:fillRect/>
          </a:stretch>
        </p:blipFill>
        <p:spPr bwMode="auto">
          <a:xfrm>
            <a:off x="7462838" y="1166813"/>
            <a:ext cx="1447800" cy="938212"/>
          </a:xfrm>
          <a:prstGeom prst="rect">
            <a:avLst/>
          </a:prstGeom>
          <a:noFill/>
          <a:ln w="19050">
            <a:solidFill>
              <a:srgbClr val="000000"/>
            </a:solidFill>
            <a:miter lim="800000"/>
            <a:headEnd/>
            <a:tailEnd/>
          </a:ln>
        </p:spPr>
      </p:pic>
      <p:pic>
        <p:nvPicPr>
          <p:cNvPr id="51229" name="Picture 70" descr="Arctocephalus australis"/>
          <p:cNvPicPr preferRelativeResize="0">
            <a:picLocks noChangeAspect="1" noChangeArrowheads="1"/>
          </p:cNvPicPr>
          <p:nvPr/>
        </p:nvPicPr>
        <p:blipFill>
          <a:blip r:embed="rId19"/>
          <a:srcRect/>
          <a:stretch>
            <a:fillRect/>
          </a:stretch>
        </p:blipFill>
        <p:spPr bwMode="auto">
          <a:xfrm>
            <a:off x="7539038" y="200025"/>
            <a:ext cx="1295400" cy="971550"/>
          </a:xfrm>
          <a:prstGeom prst="rect">
            <a:avLst/>
          </a:prstGeom>
          <a:noFill/>
          <a:ln w="19050">
            <a:solidFill>
              <a:srgbClr val="000000"/>
            </a:solidFill>
            <a:miter lim="800000"/>
            <a:headEnd/>
            <a:tailEnd/>
          </a:ln>
        </p:spPr>
      </p:pic>
      <p:sp>
        <p:nvSpPr>
          <p:cNvPr id="51230" name="Text Box 71"/>
          <p:cNvSpPr txBox="1">
            <a:spLocks noChangeArrowheads="1"/>
          </p:cNvSpPr>
          <p:nvPr/>
        </p:nvSpPr>
        <p:spPr bwMode="auto">
          <a:xfrm>
            <a:off x="7615238" y="2081213"/>
            <a:ext cx="1187450" cy="366712"/>
          </a:xfrm>
          <a:prstGeom prst="rect">
            <a:avLst/>
          </a:prstGeom>
          <a:noFill/>
          <a:ln w="9525">
            <a:noFill/>
            <a:miter lim="800000"/>
            <a:headEnd/>
            <a:tailEnd/>
          </a:ln>
        </p:spPr>
        <p:txBody>
          <a:bodyPr wrap="none">
            <a:spAutoFit/>
          </a:bodyPr>
          <a:lstStyle/>
          <a:p>
            <a:r>
              <a:rPr lang="en-US"/>
              <a:t>Pinnipeds</a:t>
            </a:r>
          </a:p>
        </p:txBody>
      </p:sp>
      <p:grpSp>
        <p:nvGrpSpPr>
          <p:cNvPr id="51231" name="Group 87"/>
          <p:cNvGrpSpPr>
            <a:grpSpLocks/>
          </p:cNvGrpSpPr>
          <p:nvPr/>
        </p:nvGrpSpPr>
        <p:grpSpPr bwMode="auto">
          <a:xfrm>
            <a:off x="3073400" y="979488"/>
            <a:ext cx="2438400" cy="1662112"/>
            <a:chOff x="1936" y="240"/>
            <a:chExt cx="1536" cy="1047"/>
          </a:xfrm>
        </p:grpSpPr>
        <p:grpSp>
          <p:nvGrpSpPr>
            <p:cNvPr id="51270" name="Group 73"/>
            <p:cNvGrpSpPr>
              <a:grpSpLocks/>
            </p:cNvGrpSpPr>
            <p:nvPr/>
          </p:nvGrpSpPr>
          <p:grpSpPr bwMode="auto">
            <a:xfrm>
              <a:off x="1936" y="240"/>
              <a:ext cx="1536" cy="825"/>
              <a:chOff x="1392" y="1538"/>
              <a:chExt cx="2466" cy="1633"/>
            </a:xfrm>
          </p:grpSpPr>
          <p:pic>
            <p:nvPicPr>
              <p:cNvPr id="51272" name="Picture 74"/>
              <p:cNvPicPr>
                <a:picLocks noChangeAspect="1" noChangeArrowheads="1"/>
              </p:cNvPicPr>
              <p:nvPr/>
            </p:nvPicPr>
            <p:blipFill>
              <a:blip r:embed="rId20"/>
              <a:srcRect/>
              <a:stretch>
                <a:fillRect/>
              </a:stretch>
            </p:blipFill>
            <p:spPr bwMode="auto">
              <a:xfrm>
                <a:off x="1392" y="1538"/>
                <a:ext cx="2466" cy="622"/>
              </a:xfrm>
              <a:prstGeom prst="rect">
                <a:avLst/>
              </a:prstGeom>
              <a:noFill/>
              <a:ln w="19050">
                <a:solidFill>
                  <a:srgbClr val="000000"/>
                </a:solidFill>
                <a:miter lim="800000"/>
                <a:headEnd/>
                <a:tailEnd/>
              </a:ln>
            </p:spPr>
          </p:pic>
          <p:pic>
            <p:nvPicPr>
              <p:cNvPr id="51273" name="Picture 75"/>
              <p:cNvPicPr>
                <a:picLocks noChangeAspect="1" noChangeArrowheads="1"/>
              </p:cNvPicPr>
              <p:nvPr/>
            </p:nvPicPr>
            <p:blipFill>
              <a:blip r:embed="rId21"/>
              <a:srcRect/>
              <a:stretch>
                <a:fillRect/>
              </a:stretch>
            </p:blipFill>
            <p:spPr bwMode="auto">
              <a:xfrm>
                <a:off x="1392" y="2640"/>
                <a:ext cx="1632" cy="528"/>
              </a:xfrm>
              <a:prstGeom prst="rect">
                <a:avLst/>
              </a:prstGeom>
              <a:noFill/>
              <a:ln w="19050">
                <a:solidFill>
                  <a:srgbClr val="000000"/>
                </a:solidFill>
                <a:miter lim="800000"/>
                <a:headEnd/>
                <a:tailEnd/>
              </a:ln>
            </p:spPr>
          </p:pic>
          <p:pic>
            <p:nvPicPr>
              <p:cNvPr id="51274" name="Picture 76"/>
              <p:cNvPicPr>
                <a:picLocks noChangeAspect="1" noChangeArrowheads="1"/>
              </p:cNvPicPr>
              <p:nvPr/>
            </p:nvPicPr>
            <p:blipFill>
              <a:blip r:embed="rId22"/>
              <a:srcRect/>
              <a:stretch>
                <a:fillRect/>
              </a:stretch>
            </p:blipFill>
            <p:spPr bwMode="auto">
              <a:xfrm>
                <a:off x="1392" y="2160"/>
                <a:ext cx="1698" cy="518"/>
              </a:xfrm>
              <a:prstGeom prst="rect">
                <a:avLst/>
              </a:prstGeom>
              <a:noFill/>
              <a:ln w="19050">
                <a:solidFill>
                  <a:srgbClr val="000000"/>
                </a:solidFill>
                <a:miter lim="800000"/>
                <a:headEnd/>
                <a:tailEnd/>
              </a:ln>
            </p:spPr>
          </p:pic>
          <p:pic>
            <p:nvPicPr>
              <p:cNvPr id="51275" name="Picture 77"/>
              <p:cNvPicPr>
                <a:picLocks noChangeAspect="1" noChangeArrowheads="1"/>
              </p:cNvPicPr>
              <p:nvPr/>
            </p:nvPicPr>
            <p:blipFill>
              <a:blip r:embed="rId23"/>
              <a:srcRect/>
              <a:stretch>
                <a:fillRect/>
              </a:stretch>
            </p:blipFill>
            <p:spPr bwMode="auto">
              <a:xfrm>
                <a:off x="2992" y="2160"/>
                <a:ext cx="852" cy="1011"/>
              </a:xfrm>
              <a:prstGeom prst="rect">
                <a:avLst/>
              </a:prstGeom>
              <a:noFill/>
              <a:ln w="19050">
                <a:solidFill>
                  <a:srgbClr val="000000"/>
                </a:solidFill>
                <a:miter lim="800000"/>
                <a:headEnd/>
                <a:tailEnd/>
              </a:ln>
            </p:spPr>
          </p:pic>
        </p:grpSp>
        <p:sp>
          <p:nvSpPr>
            <p:cNvPr id="51271" name="Text Box 78"/>
            <p:cNvSpPr txBox="1">
              <a:spLocks noChangeArrowheads="1"/>
            </p:cNvSpPr>
            <p:nvPr/>
          </p:nvSpPr>
          <p:spPr bwMode="auto">
            <a:xfrm>
              <a:off x="2428" y="1056"/>
              <a:ext cx="804" cy="231"/>
            </a:xfrm>
            <a:prstGeom prst="rect">
              <a:avLst/>
            </a:prstGeom>
            <a:noFill/>
            <a:ln w="19050">
              <a:noFill/>
              <a:miter lim="800000"/>
              <a:headEnd/>
              <a:tailEnd/>
            </a:ln>
          </p:spPr>
          <p:txBody>
            <a:bodyPr wrap="none">
              <a:spAutoFit/>
            </a:bodyPr>
            <a:lstStyle/>
            <a:p>
              <a:r>
                <a:rPr lang="en-US"/>
                <a:t>Cetaceans</a:t>
              </a:r>
            </a:p>
          </p:txBody>
        </p:sp>
      </p:grpSp>
      <p:cxnSp>
        <p:nvCxnSpPr>
          <p:cNvPr id="51232" name="AutoShape 51"/>
          <p:cNvCxnSpPr>
            <a:cxnSpLocks noChangeShapeType="1"/>
          </p:cNvCxnSpPr>
          <p:nvPr/>
        </p:nvCxnSpPr>
        <p:spPr bwMode="auto">
          <a:xfrm flipV="1">
            <a:off x="1762125" y="3424238"/>
            <a:ext cx="2419350" cy="355600"/>
          </a:xfrm>
          <a:prstGeom prst="curvedConnector3">
            <a:avLst>
              <a:gd name="adj1" fmla="val 50000"/>
            </a:avLst>
          </a:prstGeom>
          <a:noFill/>
          <a:ln w="25400">
            <a:solidFill>
              <a:srgbClr val="FFFF00"/>
            </a:solidFill>
            <a:round/>
            <a:headEnd type="oval" w="med" len="med"/>
            <a:tailEnd type="triangle" w="lg" len="lg"/>
          </a:ln>
        </p:spPr>
      </p:cxnSp>
      <p:cxnSp>
        <p:nvCxnSpPr>
          <p:cNvPr id="51233" name="AutoShape 52"/>
          <p:cNvCxnSpPr>
            <a:cxnSpLocks noChangeShapeType="1"/>
          </p:cNvCxnSpPr>
          <p:nvPr/>
        </p:nvCxnSpPr>
        <p:spPr bwMode="auto">
          <a:xfrm>
            <a:off x="3133725" y="3049588"/>
            <a:ext cx="1047750" cy="374650"/>
          </a:xfrm>
          <a:prstGeom prst="curvedConnector3">
            <a:avLst>
              <a:gd name="adj1" fmla="val 50000"/>
            </a:avLst>
          </a:prstGeom>
          <a:noFill/>
          <a:ln w="25400">
            <a:solidFill>
              <a:srgbClr val="FFFF00"/>
            </a:solidFill>
            <a:round/>
            <a:headEnd type="oval" w="med" len="med"/>
            <a:tailEnd type="triangle" w="lg" len="lg"/>
          </a:ln>
        </p:spPr>
      </p:cxnSp>
      <p:cxnSp>
        <p:nvCxnSpPr>
          <p:cNvPr id="51234" name="AutoShape 53"/>
          <p:cNvCxnSpPr>
            <a:cxnSpLocks noChangeShapeType="1"/>
          </p:cNvCxnSpPr>
          <p:nvPr/>
        </p:nvCxnSpPr>
        <p:spPr bwMode="auto">
          <a:xfrm rot="10800000" flipV="1">
            <a:off x="4810125" y="2990850"/>
            <a:ext cx="2139950" cy="433388"/>
          </a:xfrm>
          <a:prstGeom prst="curvedConnector3">
            <a:avLst>
              <a:gd name="adj1" fmla="val 50000"/>
            </a:avLst>
          </a:prstGeom>
          <a:noFill/>
          <a:ln w="25400">
            <a:solidFill>
              <a:srgbClr val="FFFF00"/>
            </a:solidFill>
            <a:round/>
            <a:headEnd type="oval" w="med" len="med"/>
            <a:tailEnd type="triangle" w="lg" len="lg"/>
          </a:ln>
        </p:spPr>
      </p:cxnSp>
      <p:cxnSp>
        <p:nvCxnSpPr>
          <p:cNvPr id="51235" name="AutoShape 54"/>
          <p:cNvCxnSpPr>
            <a:cxnSpLocks noChangeShapeType="1"/>
          </p:cNvCxnSpPr>
          <p:nvPr/>
        </p:nvCxnSpPr>
        <p:spPr bwMode="auto">
          <a:xfrm rot="10800000">
            <a:off x="5184775" y="3694113"/>
            <a:ext cx="1466850" cy="184150"/>
          </a:xfrm>
          <a:prstGeom prst="curvedConnector3">
            <a:avLst>
              <a:gd name="adj1" fmla="val 50000"/>
            </a:avLst>
          </a:prstGeom>
          <a:noFill/>
          <a:ln w="25400">
            <a:solidFill>
              <a:srgbClr val="FFFF00"/>
            </a:solidFill>
            <a:round/>
            <a:headEnd type="oval" w="med" len="med"/>
            <a:tailEnd type="triangle" w="lg" len="lg"/>
          </a:ln>
        </p:spPr>
      </p:cxnSp>
      <p:cxnSp>
        <p:nvCxnSpPr>
          <p:cNvPr id="51236" name="AutoShape 55"/>
          <p:cNvCxnSpPr>
            <a:cxnSpLocks noChangeShapeType="1"/>
          </p:cNvCxnSpPr>
          <p:nvPr/>
        </p:nvCxnSpPr>
        <p:spPr bwMode="auto">
          <a:xfrm rot="10800000">
            <a:off x="5184775" y="3694113"/>
            <a:ext cx="877888" cy="1022350"/>
          </a:xfrm>
          <a:prstGeom prst="curvedConnector3">
            <a:avLst>
              <a:gd name="adj1" fmla="val 49907"/>
            </a:avLst>
          </a:prstGeom>
          <a:noFill/>
          <a:ln w="25400">
            <a:solidFill>
              <a:srgbClr val="FFFF00"/>
            </a:solidFill>
            <a:round/>
            <a:headEnd type="oval" w="med" len="med"/>
            <a:tailEnd type="triangle" w="lg" len="lg"/>
          </a:ln>
        </p:spPr>
      </p:cxnSp>
      <p:cxnSp>
        <p:nvCxnSpPr>
          <p:cNvPr id="51237" name="AutoShape 56"/>
          <p:cNvCxnSpPr>
            <a:cxnSpLocks noChangeShapeType="1"/>
          </p:cNvCxnSpPr>
          <p:nvPr/>
        </p:nvCxnSpPr>
        <p:spPr bwMode="auto">
          <a:xfrm rot="10800000">
            <a:off x="4619625" y="4486275"/>
            <a:ext cx="2686050" cy="1123950"/>
          </a:xfrm>
          <a:prstGeom prst="curvedConnector2">
            <a:avLst/>
          </a:prstGeom>
          <a:noFill/>
          <a:ln w="25400">
            <a:solidFill>
              <a:srgbClr val="FFFF00"/>
            </a:solidFill>
            <a:round/>
            <a:headEnd type="oval" w="med" len="med"/>
            <a:tailEnd type="triangle" w="lg" len="lg"/>
          </a:ln>
        </p:spPr>
      </p:cxnSp>
      <p:cxnSp>
        <p:nvCxnSpPr>
          <p:cNvPr id="51238" name="AutoShape 57"/>
          <p:cNvCxnSpPr>
            <a:cxnSpLocks noChangeShapeType="1"/>
          </p:cNvCxnSpPr>
          <p:nvPr/>
        </p:nvCxnSpPr>
        <p:spPr bwMode="auto">
          <a:xfrm rot="10800000">
            <a:off x="4619625" y="4486275"/>
            <a:ext cx="852488" cy="1517650"/>
          </a:xfrm>
          <a:prstGeom prst="curvedConnector2">
            <a:avLst/>
          </a:prstGeom>
          <a:noFill/>
          <a:ln w="25400">
            <a:solidFill>
              <a:srgbClr val="FFFF00"/>
            </a:solidFill>
            <a:round/>
            <a:headEnd type="oval" w="med" len="med"/>
            <a:tailEnd type="triangle" w="lg" len="lg"/>
          </a:ln>
        </p:spPr>
      </p:cxnSp>
      <p:cxnSp>
        <p:nvCxnSpPr>
          <p:cNvPr id="51239" name="AutoShape 58"/>
          <p:cNvCxnSpPr>
            <a:cxnSpLocks noChangeShapeType="1"/>
          </p:cNvCxnSpPr>
          <p:nvPr/>
        </p:nvCxnSpPr>
        <p:spPr bwMode="auto">
          <a:xfrm rot="-5400000">
            <a:off x="3559175" y="4457700"/>
            <a:ext cx="1031875" cy="1089025"/>
          </a:xfrm>
          <a:prstGeom prst="curvedConnector3">
            <a:avLst>
              <a:gd name="adj1" fmla="val 49537"/>
            </a:avLst>
          </a:prstGeom>
          <a:noFill/>
          <a:ln w="25400">
            <a:solidFill>
              <a:srgbClr val="FFFF00"/>
            </a:solidFill>
            <a:round/>
            <a:headEnd type="oval" w="med" len="med"/>
            <a:tailEnd type="triangle" w="lg" len="lg"/>
          </a:ln>
        </p:spPr>
      </p:cxnSp>
      <p:cxnSp>
        <p:nvCxnSpPr>
          <p:cNvPr id="51240" name="AutoShape 59"/>
          <p:cNvCxnSpPr>
            <a:cxnSpLocks noChangeShapeType="1"/>
          </p:cNvCxnSpPr>
          <p:nvPr/>
        </p:nvCxnSpPr>
        <p:spPr bwMode="auto">
          <a:xfrm flipV="1">
            <a:off x="2868613" y="3697288"/>
            <a:ext cx="1008062" cy="492125"/>
          </a:xfrm>
          <a:prstGeom prst="curvedConnector3">
            <a:avLst>
              <a:gd name="adj1" fmla="val 49921"/>
            </a:avLst>
          </a:prstGeom>
          <a:noFill/>
          <a:ln w="25400">
            <a:solidFill>
              <a:srgbClr val="FFFF00"/>
            </a:solidFill>
            <a:round/>
            <a:headEnd type="oval" w="med" len="med"/>
            <a:tailEnd type="triangle" w="lg" len="lg"/>
          </a:ln>
        </p:spPr>
      </p:cxnSp>
      <p:cxnSp>
        <p:nvCxnSpPr>
          <p:cNvPr id="51241" name="AutoShape 60"/>
          <p:cNvCxnSpPr>
            <a:cxnSpLocks noChangeShapeType="1"/>
          </p:cNvCxnSpPr>
          <p:nvPr/>
        </p:nvCxnSpPr>
        <p:spPr bwMode="auto">
          <a:xfrm rot="-5400000">
            <a:off x="2701132" y="3786981"/>
            <a:ext cx="1219200" cy="2617787"/>
          </a:xfrm>
          <a:prstGeom prst="curvedConnector3">
            <a:avLst>
              <a:gd name="adj1" fmla="val 49611"/>
            </a:avLst>
          </a:prstGeom>
          <a:noFill/>
          <a:ln w="25400">
            <a:solidFill>
              <a:srgbClr val="FFFF00"/>
            </a:solidFill>
            <a:round/>
            <a:headEnd type="oval" w="med" len="med"/>
            <a:tailEnd type="triangle" w="lg" len="lg"/>
          </a:ln>
        </p:spPr>
      </p:cxnSp>
      <p:cxnSp>
        <p:nvCxnSpPr>
          <p:cNvPr id="51242" name="AutoShape 79"/>
          <p:cNvCxnSpPr>
            <a:cxnSpLocks noChangeShapeType="1"/>
          </p:cNvCxnSpPr>
          <p:nvPr/>
        </p:nvCxnSpPr>
        <p:spPr bwMode="auto">
          <a:xfrm rot="16200000" flipH="1">
            <a:off x="2228850" y="1000125"/>
            <a:ext cx="1133475" cy="3400425"/>
          </a:xfrm>
          <a:prstGeom prst="curvedConnector3">
            <a:avLst>
              <a:gd name="adj1" fmla="val 50282"/>
            </a:avLst>
          </a:prstGeom>
          <a:noFill/>
          <a:ln w="25400">
            <a:solidFill>
              <a:srgbClr val="FFFF00"/>
            </a:solidFill>
            <a:round/>
            <a:headEnd type="oval" w="med" len="med"/>
            <a:tailEnd type="triangle" w="lg" len="lg"/>
          </a:ln>
        </p:spPr>
      </p:cxnSp>
      <p:cxnSp>
        <p:nvCxnSpPr>
          <p:cNvPr id="51243" name="AutoShape 80"/>
          <p:cNvCxnSpPr>
            <a:cxnSpLocks noChangeShapeType="1"/>
            <a:stCxn id="51271" idx="2"/>
          </p:cNvCxnSpPr>
          <p:nvPr/>
        </p:nvCxnSpPr>
        <p:spPr bwMode="auto">
          <a:xfrm rot="16200000" flipH="1">
            <a:off x="4181475" y="2952750"/>
            <a:ext cx="625475" cy="3175"/>
          </a:xfrm>
          <a:prstGeom prst="curvedConnector3">
            <a:avLst>
              <a:gd name="adj1" fmla="val 50509"/>
            </a:avLst>
          </a:prstGeom>
          <a:noFill/>
          <a:ln w="25400">
            <a:solidFill>
              <a:srgbClr val="FFFF00"/>
            </a:solidFill>
            <a:round/>
            <a:headEnd type="oval" w="med" len="med"/>
            <a:tailEnd type="triangle" w="lg" len="lg"/>
          </a:ln>
        </p:spPr>
      </p:cxnSp>
      <p:cxnSp>
        <p:nvCxnSpPr>
          <p:cNvPr id="51244" name="AutoShape 81"/>
          <p:cNvCxnSpPr>
            <a:cxnSpLocks noChangeShapeType="1"/>
          </p:cNvCxnSpPr>
          <p:nvPr/>
        </p:nvCxnSpPr>
        <p:spPr bwMode="auto">
          <a:xfrm rot="10800000" flipV="1">
            <a:off x="4495800" y="2265363"/>
            <a:ext cx="3119438" cy="1001712"/>
          </a:xfrm>
          <a:prstGeom prst="curvedConnector2">
            <a:avLst/>
          </a:prstGeom>
          <a:noFill/>
          <a:ln w="25400">
            <a:solidFill>
              <a:srgbClr val="FFFF00"/>
            </a:solidFill>
            <a:round/>
            <a:headEnd type="oval" w="med" len="med"/>
            <a:tailEnd type="triangle" w="lg" len="lg"/>
          </a:ln>
        </p:spPr>
      </p:cxnSp>
      <p:grpSp>
        <p:nvGrpSpPr>
          <p:cNvPr id="51245" name="Group 3"/>
          <p:cNvGrpSpPr>
            <a:grpSpLocks/>
          </p:cNvGrpSpPr>
          <p:nvPr/>
        </p:nvGrpSpPr>
        <p:grpSpPr bwMode="auto">
          <a:xfrm>
            <a:off x="3886200" y="3276600"/>
            <a:ext cx="1289050" cy="938213"/>
            <a:chOff x="2880" y="2160"/>
            <a:chExt cx="812" cy="591"/>
          </a:xfrm>
        </p:grpSpPr>
        <p:pic>
          <p:nvPicPr>
            <p:cNvPr id="51266" name="Picture 4" descr="Sardinops sagax"/>
            <p:cNvPicPr>
              <a:picLocks noChangeAspect="1" noChangeArrowheads="1"/>
            </p:cNvPicPr>
            <p:nvPr/>
          </p:nvPicPr>
          <p:blipFill>
            <a:blip r:embed="rId24"/>
            <a:srcRect/>
            <a:stretch>
              <a:fillRect/>
            </a:stretch>
          </p:blipFill>
          <p:spPr bwMode="auto">
            <a:xfrm>
              <a:off x="3280" y="2338"/>
              <a:ext cx="412" cy="170"/>
            </a:xfrm>
            <a:prstGeom prst="rect">
              <a:avLst/>
            </a:prstGeom>
            <a:noFill/>
            <a:ln w="19050">
              <a:solidFill>
                <a:srgbClr val="000000"/>
              </a:solidFill>
              <a:miter lim="800000"/>
              <a:headEnd/>
              <a:tailEnd/>
            </a:ln>
          </p:spPr>
        </p:pic>
        <p:pic>
          <p:nvPicPr>
            <p:cNvPr id="51267" name="Picture 5" descr="Engraulis ringens"/>
            <p:cNvPicPr>
              <a:picLocks noChangeAspect="1" noChangeArrowheads="1"/>
            </p:cNvPicPr>
            <p:nvPr/>
          </p:nvPicPr>
          <p:blipFill>
            <a:blip r:embed="rId25"/>
            <a:srcRect/>
            <a:stretch>
              <a:fillRect/>
            </a:stretch>
          </p:blipFill>
          <p:spPr bwMode="auto">
            <a:xfrm>
              <a:off x="3072" y="2160"/>
              <a:ext cx="384" cy="186"/>
            </a:xfrm>
            <a:prstGeom prst="rect">
              <a:avLst/>
            </a:prstGeom>
            <a:noFill/>
            <a:ln w="19050">
              <a:solidFill>
                <a:srgbClr val="000000"/>
              </a:solidFill>
              <a:miter lim="800000"/>
              <a:headEnd/>
              <a:tailEnd/>
            </a:ln>
          </p:spPr>
        </p:pic>
        <p:pic>
          <p:nvPicPr>
            <p:cNvPr id="51268" name="Picture 6" descr="Anchoa nasus"/>
            <p:cNvPicPr>
              <a:picLocks noChangeAspect="1" noChangeArrowheads="1"/>
            </p:cNvPicPr>
            <p:nvPr/>
          </p:nvPicPr>
          <p:blipFill>
            <a:blip r:embed="rId26"/>
            <a:srcRect/>
            <a:stretch>
              <a:fillRect/>
            </a:stretch>
          </p:blipFill>
          <p:spPr bwMode="auto">
            <a:xfrm>
              <a:off x="2880" y="2352"/>
              <a:ext cx="399" cy="146"/>
            </a:xfrm>
            <a:prstGeom prst="rect">
              <a:avLst/>
            </a:prstGeom>
            <a:noFill/>
            <a:ln w="19050">
              <a:solidFill>
                <a:srgbClr val="000000"/>
              </a:solidFill>
              <a:miter lim="800000"/>
              <a:headEnd/>
              <a:tailEnd/>
            </a:ln>
          </p:spPr>
        </p:pic>
        <p:pic>
          <p:nvPicPr>
            <p:cNvPr id="51269" name="Picture 7" descr="Dosidicus_gigas"/>
            <p:cNvPicPr>
              <a:picLocks noChangeAspect="1" noChangeArrowheads="1"/>
            </p:cNvPicPr>
            <p:nvPr/>
          </p:nvPicPr>
          <p:blipFill>
            <a:blip r:embed="rId27"/>
            <a:srcRect/>
            <a:stretch>
              <a:fillRect/>
            </a:stretch>
          </p:blipFill>
          <p:spPr bwMode="auto">
            <a:xfrm>
              <a:off x="3128" y="2520"/>
              <a:ext cx="279" cy="231"/>
            </a:xfrm>
            <a:prstGeom prst="rect">
              <a:avLst/>
            </a:prstGeom>
            <a:noFill/>
            <a:ln w="19050">
              <a:solidFill>
                <a:srgbClr val="000000"/>
              </a:solidFill>
              <a:miter lim="800000"/>
              <a:headEnd/>
              <a:tailEnd/>
            </a:ln>
          </p:spPr>
        </p:pic>
      </p:grpSp>
      <p:sp>
        <p:nvSpPr>
          <p:cNvPr id="93192" name="Text Box 8"/>
          <p:cNvSpPr txBox="1">
            <a:spLocks noChangeArrowheads="1"/>
          </p:cNvSpPr>
          <p:nvPr/>
        </p:nvSpPr>
        <p:spPr bwMode="auto">
          <a:xfrm>
            <a:off x="3806825" y="4089400"/>
            <a:ext cx="1624013" cy="396875"/>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sz="2000" b="1" dirty="0">
                <a:effectLst>
                  <a:outerShdw blurRad="38100" dist="38100" dir="2700000" algn="tl">
                    <a:srgbClr val="000000"/>
                  </a:outerShdw>
                </a:effectLst>
                <a:latin typeface="+mn-lt"/>
              </a:rPr>
              <a:t>Forage Fish</a:t>
            </a:r>
          </a:p>
        </p:txBody>
      </p:sp>
      <p:sp>
        <p:nvSpPr>
          <p:cNvPr id="51247" name="Rectangle 89"/>
          <p:cNvSpPr>
            <a:spLocks noGrp="1" noChangeArrowheads="1"/>
          </p:cNvSpPr>
          <p:nvPr>
            <p:ph type="title" idx="4294967295"/>
          </p:nvPr>
        </p:nvSpPr>
        <p:spPr bwMode="auto">
          <a:xfrm>
            <a:off x="2001838" y="0"/>
            <a:ext cx="5668962" cy="1143000"/>
          </a:xfrm>
          <a:prstGeom prst="rect">
            <a:avLst/>
          </a:prstGeom>
          <a:noFill/>
          <a:ln>
            <a:miter lim="800000"/>
            <a:headEnd/>
            <a:tailEnd/>
          </a:ln>
        </p:spPr>
        <p:txBody>
          <a:bodyPr/>
          <a:lstStyle/>
          <a:p>
            <a:pPr eaLnBrk="1" hangingPunct="1"/>
            <a:r>
              <a:rPr sz="4400" smtClean="0">
                <a:solidFill>
                  <a:srgbClr val="FFFFFF"/>
                </a:solidFill>
              </a:rPr>
              <a:t>Ecological Importance</a:t>
            </a:r>
          </a:p>
        </p:txBody>
      </p:sp>
      <p:pic>
        <p:nvPicPr>
          <p:cNvPr id="51248" name="Picture 97" descr="Prionotus stephanophrys"/>
          <p:cNvPicPr>
            <a:picLocks noChangeAspect="1" noChangeArrowheads="1"/>
          </p:cNvPicPr>
          <p:nvPr/>
        </p:nvPicPr>
        <p:blipFill>
          <a:blip r:embed="rId28"/>
          <a:srcRect/>
          <a:stretch>
            <a:fillRect/>
          </a:stretch>
        </p:blipFill>
        <p:spPr bwMode="auto">
          <a:xfrm>
            <a:off x="76200" y="5407025"/>
            <a:ext cx="904875" cy="612775"/>
          </a:xfrm>
          <a:prstGeom prst="rect">
            <a:avLst/>
          </a:prstGeom>
          <a:noFill/>
          <a:ln w="19050">
            <a:solidFill>
              <a:srgbClr val="000000"/>
            </a:solidFill>
            <a:miter lim="800000"/>
            <a:headEnd/>
            <a:tailEnd/>
          </a:ln>
        </p:spPr>
      </p:pic>
      <p:sp>
        <p:nvSpPr>
          <p:cNvPr id="51249" name="Text Box 98"/>
          <p:cNvSpPr txBox="1">
            <a:spLocks noChangeArrowheads="1"/>
          </p:cNvSpPr>
          <p:nvPr/>
        </p:nvSpPr>
        <p:spPr bwMode="auto">
          <a:xfrm>
            <a:off x="0" y="6034088"/>
            <a:ext cx="1162050" cy="366712"/>
          </a:xfrm>
          <a:prstGeom prst="rect">
            <a:avLst/>
          </a:prstGeom>
          <a:noFill/>
          <a:ln w="9525">
            <a:noFill/>
            <a:miter lim="800000"/>
            <a:headEnd/>
            <a:tailEnd/>
          </a:ln>
        </p:spPr>
        <p:txBody>
          <a:bodyPr wrap="none">
            <a:spAutoFit/>
          </a:bodyPr>
          <a:lstStyle/>
          <a:p>
            <a:r>
              <a:rPr lang="en-US"/>
              <a:t>Sea robin</a:t>
            </a:r>
          </a:p>
        </p:txBody>
      </p:sp>
      <p:cxnSp>
        <p:nvCxnSpPr>
          <p:cNvPr id="51250" name="AutoShape 99"/>
          <p:cNvCxnSpPr>
            <a:cxnSpLocks noChangeShapeType="1"/>
            <a:endCxn id="93192" idx="1"/>
          </p:cNvCxnSpPr>
          <p:nvPr/>
        </p:nvCxnSpPr>
        <p:spPr bwMode="auto">
          <a:xfrm flipV="1">
            <a:off x="990600" y="4287838"/>
            <a:ext cx="2816225" cy="1425575"/>
          </a:xfrm>
          <a:prstGeom prst="curvedConnector3">
            <a:avLst>
              <a:gd name="adj1" fmla="val 49829"/>
            </a:avLst>
          </a:prstGeom>
          <a:noFill/>
          <a:ln w="25400">
            <a:solidFill>
              <a:srgbClr val="FFFF00"/>
            </a:solidFill>
            <a:round/>
            <a:headEnd type="oval" w="med" len="med"/>
            <a:tailEnd type="triangle" w="lg" len="lg"/>
          </a:ln>
        </p:spPr>
      </p:cxnSp>
      <p:grpSp>
        <p:nvGrpSpPr>
          <p:cNvPr id="51251" name="Group 107"/>
          <p:cNvGrpSpPr>
            <a:grpSpLocks/>
          </p:cNvGrpSpPr>
          <p:nvPr/>
        </p:nvGrpSpPr>
        <p:grpSpPr bwMode="auto">
          <a:xfrm>
            <a:off x="762000" y="2074863"/>
            <a:ext cx="6908800" cy="4110037"/>
            <a:chOff x="480" y="1307"/>
            <a:chExt cx="4352" cy="2589"/>
          </a:xfrm>
        </p:grpSpPr>
        <p:sp>
          <p:nvSpPr>
            <p:cNvPr id="51252" name="Text Box 90"/>
            <p:cNvSpPr txBox="1">
              <a:spLocks noChangeArrowheads="1"/>
            </p:cNvSpPr>
            <p:nvPr/>
          </p:nvSpPr>
          <p:spPr bwMode="auto">
            <a:xfrm>
              <a:off x="480" y="1307"/>
              <a:ext cx="410" cy="237"/>
            </a:xfrm>
            <a:prstGeom prst="rect">
              <a:avLst/>
            </a:prstGeom>
            <a:solidFill>
              <a:srgbClr val="FFFF00"/>
            </a:solidFill>
            <a:ln w="9525">
              <a:solidFill>
                <a:srgbClr val="000000"/>
              </a:solidFill>
              <a:miter lim="800000"/>
              <a:headEnd/>
              <a:tailEnd/>
            </a:ln>
          </p:spPr>
          <p:txBody>
            <a:bodyPr wrap="none">
              <a:spAutoFit/>
            </a:bodyPr>
            <a:lstStyle/>
            <a:p>
              <a:r>
                <a:rPr lang="en-US">
                  <a:solidFill>
                    <a:srgbClr val="FF0000"/>
                  </a:solidFill>
                </a:rPr>
                <a:t>95%</a:t>
              </a:r>
            </a:p>
          </p:txBody>
        </p:sp>
        <p:sp>
          <p:nvSpPr>
            <p:cNvPr id="51253" name="Text Box 91"/>
            <p:cNvSpPr txBox="1">
              <a:spLocks noChangeArrowheads="1"/>
            </p:cNvSpPr>
            <p:nvPr/>
          </p:nvSpPr>
          <p:spPr bwMode="auto">
            <a:xfrm>
              <a:off x="1790" y="2480"/>
              <a:ext cx="346" cy="198"/>
            </a:xfrm>
            <a:prstGeom prst="rect">
              <a:avLst/>
            </a:prstGeom>
            <a:solidFill>
              <a:srgbClr val="FFFF00"/>
            </a:solidFill>
            <a:ln w="9525">
              <a:solidFill>
                <a:srgbClr val="000000"/>
              </a:solidFill>
              <a:miter lim="800000"/>
              <a:headEnd/>
              <a:tailEnd/>
            </a:ln>
          </p:spPr>
          <p:txBody>
            <a:bodyPr wrap="none">
              <a:spAutoFit/>
            </a:bodyPr>
            <a:lstStyle/>
            <a:p>
              <a:r>
                <a:rPr lang="en-US" sz="1400">
                  <a:solidFill>
                    <a:srgbClr val="000000"/>
                  </a:solidFill>
                </a:rPr>
                <a:t>15%</a:t>
              </a:r>
            </a:p>
          </p:txBody>
        </p:sp>
        <p:sp>
          <p:nvSpPr>
            <p:cNvPr id="51254" name="Text Box 92"/>
            <p:cNvSpPr txBox="1">
              <a:spLocks noChangeArrowheads="1"/>
            </p:cNvSpPr>
            <p:nvPr/>
          </p:nvSpPr>
          <p:spPr bwMode="auto">
            <a:xfrm>
              <a:off x="1974" y="1803"/>
              <a:ext cx="410" cy="237"/>
            </a:xfrm>
            <a:prstGeom prst="rect">
              <a:avLst/>
            </a:prstGeom>
            <a:solidFill>
              <a:srgbClr val="FFFF00"/>
            </a:solidFill>
            <a:ln w="9525">
              <a:solidFill>
                <a:srgbClr val="000000"/>
              </a:solidFill>
              <a:miter lim="800000"/>
              <a:headEnd/>
              <a:tailEnd/>
            </a:ln>
          </p:spPr>
          <p:txBody>
            <a:bodyPr wrap="none">
              <a:spAutoFit/>
            </a:bodyPr>
            <a:lstStyle/>
            <a:p>
              <a:r>
                <a:rPr lang="en-US">
                  <a:solidFill>
                    <a:srgbClr val="FF0000"/>
                  </a:solidFill>
                </a:rPr>
                <a:t>62%</a:t>
              </a:r>
            </a:p>
          </p:txBody>
        </p:sp>
        <p:sp>
          <p:nvSpPr>
            <p:cNvPr id="51255" name="Text Box 93"/>
            <p:cNvSpPr txBox="1">
              <a:spLocks noChangeArrowheads="1"/>
            </p:cNvSpPr>
            <p:nvPr/>
          </p:nvSpPr>
          <p:spPr bwMode="auto">
            <a:xfrm>
              <a:off x="1096" y="2232"/>
              <a:ext cx="410" cy="237"/>
            </a:xfrm>
            <a:prstGeom prst="rect">
              <a:avLst/>
            </a:prstGeom>
            <a:solidFill>
              <a:srgbClr val="FFFF00"/>
            </a:solidFill>
            <a:ln w="9525">
              <a:solidFill>
                <a:srgbClr val="000000"/>
              </a:solidFill>
              <a:miter lim="800000"/>
              <a:headEnd/>
              <a:tailEnd/>
            </a:ln>
          </p:spPr>
          <p:txBody>
            <a:bodyPr wrap="none">
              <a:spAutoFit/>
            </a:bodyPr>
            <a:lstStyle/>
            <a:p>
              <a:r>
                <a:rPr lang="en-US">
                  <a:solidFill>
                    <a:srgbClr val="FF0000"/>
                  </a:solidFill>
                </a:rPr>
                <a:t>83%</a:t>
              </a:r>
            </a:p>
          </p:txBody>
        </p:sp>
        <p:sp>
          <p:nvSpPr>
            <p:cNvPr id="51256" name="Text Box 94"/>
            <p:cNvSpPr txBox="1">
              <a:spLocks noChangeArrowheads="1"/>
            </p:cNvSpPr>
            <p:nvPr/>
          </p:nvSpPr>
          <p:spPr bwMode="auto">
            <a:xfrm>
              <a:off x="3504" y="2855"/>
              <a:ext cx="378" cy="218"/>
            </a:xfrm>
            <a:prstGeom prst="rect">
              <a:avLst/>
            </a:prstGeom>
            <a:solidFill>
              <a:srgbClr val="FFFF00"/>
            </a:solidFill>
            <a:ln w="9525">
              <a:solidFill>
                <a:srgbClr val="000000"/>
              </a:solidFill>
              <a:miter lim="800000"/>
              <a:headEnd/>
              <a:tailEnd/>
            </a:ln>
          </p:spPr>
          <p:txBody>
            <a:bodyPr wrap="none">
              <a:spAutoFit/>
            </a:bodyPr>
            <a:lstStyle/>
            <a:p>
              <a:r>
                <a:rPr lang="en-US" sz="1600">
                  <a:solidFill>
                    <a:srgbClr val="FF0000"/>
                  </a:solidFill>
                </a:rPr>
                <a:t>29%</a:t>
              </a:r>
            </a:p>
          </p:txBody>
        </p:sp>
        <p:sp>
          <p:nvSpPr>
            <p:cNvPr id="51257" name="Text Box 95"/>
            <p:cNvSpPr txBox="1">
              <a:spLocks noChangeArrowheads="1"/>
            </p:cNvSpPr>
            <p:nvPr/>
          </p:nvSpPr>
          <p:spPr bwMode="auto">
            <a:xfrm>
              <a:off x="3086" y="3678"/>
              <a:ext cx="378" cy="218"/>
            </a:xfrm>
            <a:prstGeom prst="rect">
              <a:avLst/>
            </a:prstGeom>
            <a:solidFill>
              <a:srgbClr val="FFFF00"/>
            </a:solidFill>
            <a:ln w="9525">
              <a:solidFill>
                <a:srgbClr val="000000"/>
              </a:solidFill>
              <a:miter lim="800000"/>
              <a:headEnd/>
              <a:tailEnd/>
            </a:ln>
          </p:spPr>
          <p:txBody>
            <a:bodyPr wrap="none">
              <a:spAutoFit/>
            </a:bodyPr>
            <a:lstStyle/>
            <a:p>
              <a:r>
                <a:rPr lang="en-US" sz="1600">
                  <a:solidFill>
                    <a:srgbClr val="FF0000"/>
                  </a:solidFill>
                </a:rPr>
                <a:t>46%</a:t>
              </a:r>
            </a:p>
          </p:txBody>
        </p:sp>
        <p:sp>
          <p:nvSpPr>
            <p:cNvPr id="51258" name="Text Box 96"/>
            <p:cNvSpPr txBox="1">
              <a:spLocks noChangeArrowheads="1"/>
            </p:cNvSpPr>
            <p:nvPr/>
          </p:nvSpPr>
          <p:spPr bwMode="auto">
            <a:xfrm>
              <a:off x="1080" y="3398"/>
              <a:ext cx="378" cy="218"/>
            </a:xfrm>
            <a:prstGeom prst="rect">
              <a:avLst/>
            </a:prstGeom>
            <a:solidFill>
              <a:srgbClr val="FFFF00"/>
            </a:solidFill>
            <a:ln w="9525">
              <a:solidFill>
                <a:srgbClr val="000000"/>
              </a:solidFill>
              <a:miter lim="800000"/>
              <a:headEnd/>
              <a:tailEnd/>
            </a:ln>
          </p:spPr>
          <p:txBody>
            <a:bodyPr wrap="none">
              <a:spAutoFit/>
            </a:bodyPr>
            <a:lstStyle/>
            <a:p>
              <a:r>
                <a:rPr lang="en-US" sz="1600">
                  <a:solidFill>
                    <a:srgbClr val="FF0000"/>
                  </a:solidFill>
                </a:rPr>
                <a:t>28%</a:t>
              </a:r>
            </a:p>
          </p:txBody>
        </p:sp>
        <p:sp>
          <p:nvSpPr>
            <p:cNvPr id="51259" name="Text Box 100"/>
            <p:cNvSpPr txBox="1">
              <a:spLocks noChangeArrowheads="1"/>
            </p:cNvSpPr>
            <p:nvPr/>
          </p:nvSpPr>
          <p:spPr bwMode="auto">
            <a:xfrm>
              <a:off x="2654" y="1624"/>
              <a:ext cx="346" cy="198"/>
            </a:xfrm>
            <a:prstGeom prst="rect">
              <a:avLst/>
            </a:prstGeom>
            <a:solidFill>
              <a:srgbClr val="FFFF00"/>
            </a:solidFill>
            <a:ln w="9525">
              <a:solidFill>
                <a:srgbClr val="000000"/>
              </a:solidFill>
              <a:miter lim="800000"/>
              <a:headEnd/>
              <a:tailEnd/>
            </a:ln>
          </p:spPr>
          <p:txBody>
            <a:bodyPr wrap="none">
              <a:spAutoFit/>
            </a:bodyPr>
            <a:lstStyle/>
            <a:p>
              <a:r>
                <a:rPr lang="en-US" sz="1400">
                  <a:solidFill>
                    <a:srgbClr val="000000"/>
                  </a:solidFill>
                </a:rPr>
                <a:t>10%</a:t>
              </a:r>
            </a:p>
          </p:txBody>
        </p:sp>
        <p:sp>
          <p:nvSpPr>
            <p:cNvPr id="51260" name="Text Box 101"/>
            <p:cNvSpPr txBox="1">
              <a:spLocks noChangeArrowheads="1"/>
            </p:cNvSpPr>
            <p:nvPr/>
          </p:nvSpPr>
          <p:spPr bwMode="auto">
            <a:xfrm>
              <a:off x="4230" y="3422"/>
              <a:ext cx="378" cy="218"/>
            </a:xfrm>
            <a:prstGeom prst="rect">
              <a:avLst/>
            </a:prstGeom>
            <a:solidFill>
              <a:srgbClr val="FFFF00"/>
            </a:solidFill>
            <a:ln w="9525">
              <a:solidFill>
                <a:srgbClr val="000000"/>
              </a:solidFill>
              <a:miter lim="800000"/>
              <a:headEnd/>
              <a:tailEnd/>
            </a:ln>
          </p:spPr>
          <p:txBody>
            <a:bodyPr wrap="none">
              <a:spAutoFit/>
            </a:bodyPr>
            <a:lstStyle/>
            <a:p>
              <a:r>
                <a:rPr lang="en-US" sz="1600">
                  <a:solidFill>
                    <a:srgbClr val="000000"/>
                  </a:solidFill>
                </a:rPr>
                <a:t>12%</a:t>
              </a:r>
            </a:p>
          </p:txBody>
        </p:sp>
        <p:sp>
          <p:nvSpPr>
            <p:cNvPr id="51261" name="Text Box 102"/>
            <p:cNvSpPr txBox="1">
              <a:spLocks noChangeArrowheads="1"/>
            </p:cNvSpPr>
            <p:nvPr/>
          </p:nvSpPr>
          <p:spPr bwMode="auto">
            <a:xfrm>
              <a:off x="3912" y="2328"/>
              <a:ext cx="307" cy="218"/>
            </a:xfrm>
            <a:prstGeom prst="rect">
              <a:avLst/>
            </a:prstGeom>
            <a:solidFill>
              <a:srgbClr val="FFFF00"/>
            </a:solidFill>
            <a:ln w="9525">
              <a:solidFill>
                <a:srgbClr val="000000"/>
              </a:solidFill>
              <a:miter lim="800000"/>
              <a:headEnd/>
              <a:tailEnd/>
            </a:ln>
          </p:spPr>
          <p:txBody>
            <a:bodyPr wrap="none">
              <a:spAutoFit/>
            </a:bodyPr>
            <a:lstStyle/>
            <a:p>
              <a:r>
                <a:rPr lang="en-US" sz="1600">
                  <a:solidFill>
                    <a:srgbClr val="000000"/>
                  </a:solidFill>
                </a:rPr>
                <a:t>3%</a:t>
              </a:r>
            </a:p>
          </p:txBody>
        </p:sp>
        <p:sp>
          <p:nvSpPr>
            <p:cNvPr id="51262" name="Text Box 103"/>
            <p:cNvSpPr txBox="1">
              <a:spLocks noChangeArrowheads="1"/>
            </p:cNvSpPr>
            <p:nvPr/>
          </p:nvSpPr>
          <p:spPr bwMode="auto">
            <a:xfrm>
              <a:off x="2064" y="3312"/>
              <a:ext cx="307" cy="218"/>
            </a:xfrm>
            <a:prstGeom prst="rect">
              <a:avLst/>
            </a:prstGeom>
            <a:solidFill>
              <a:srgbClr val="FFFF00"/>
            </a:solidFill>
            <a:ln w="9525">
              <a:solidFill>
                <a:srgbClr val="000000"/>
              </a:solidFill>
              <a:miter lim="800000"/>
              <a:headEnd/>
              <a:tailEnd/>
            </a:ln>
          </p:spPr>
          <p:txBody>
            <a:bodyPr wrap="none">
              <a:spAutoFit/>
            </a:bodyPr>
            <a:lstStyle/>
            <a:p>
              <a:r>
                <a:rPr lang="en-US" sz="1600">
                  <a:solidFill>
                    <a:srgbClr val="000000"/>
                  </a:solidFill>
                </a:rPr>
                <a:t>3%</a:t>
              </a:r>
            </a:p>
          </p:txBody>
        </p:sp>
        <p:sp>
          <p:nvSpPr>
            <p:cNvPr id="51263" name="Text Box 104"/>
            <p:cNvSpPr txBox="1">
              <a:spLocks noChangeArrowheads="1"/>
            </p:cNvSpPr>
            <p:nvPr/>
          </p:nvSpPr>
          <p:spPr bwMode="auto">
            <a:xfrm>
              <a:off x="544" y="3464"/>
              <a:ext cx="378" cy="218"/>
            </a:xfrm>
            <a:prstGeom prst="rect">
              <a:avLst/>
            </a:prstGeom>
            <a:solidFill>
              <a:srgbClr val="FFFF00"/>
            </a:solidFill>
            <a:ln w="9525">
              <a:solidFill>
                <a:srgbClr val="000000"/>
              </a:solidFill>
              <a:miter lim="800000"/>
              <a:headEnd/>
              <a:tailEnd/>
            </a:ln>
          </p:spPr>
          <p:txBody>
            <a:bodyPr wrap="none">
              <a:spAutoFit/>
            </a:bodyPr>
            <a:lstStyle/>
            <a:p>
              <a:r>
                <a:rPr lang="en-US" sz="1600">
                  <a:solidFill>
                    <a:srgbClr val="000000"/>
                  </a:solidFill>
                </a:rPr>
                <a:t>22%</a:t>
              </a:r>
            </a:p>
          </p:txBody>
        </p:sp>
        <p:sp>
          <p:nvSpPr>
            <p:cNvPr id="51264" name="Text Box 105"/>
            <p:cNvSpPr txBox="1">
              <a:spLocks noChangeArrowheads="1"/>
            </p:cNvSpPr>
            <p:nvPr/>
          </p:nvSpPr>
          <p:spPr bwMode="auto">
            <a:xfrm>
              <a:off x="4422" y="1320"/>
              <a:ext cx="410" cy="237"/>
            </a:xfrm>
            <a:prstGeom prst="rect">
              <a:avLst/>
            </a:prstGeom>
            <a:solidFill>
              <a:srgbClr val="FFFF00"/>
            </a:solidFill>
            <a:ln w="9525">
              <a:solidFill>
                <a:srgbClr val="000000"/>
              </a:solidFill>
              <a:miter lim="800000"/>
              <a:headEnd/>
              <a:tailEnd/>
            </a:ln>
          </p:spPr>
          <p:txBody>
            <a:bodyPr wrap="none">
              <a:spAutoFit/>
            </a:bodyPr>
            <a:lstStyle/>
            <a:p>
              <a:r>
                <a:rPr lang="en-US">
                  <a:solidFill>
                    <a:srgbClr val="FF0000"/>
                  </a:solidFill>
                </a:rPr>
                <a:t>39%</a:t>
              </a:r>
            </a:p>
          </p:txBody>
        </p:sp>
        <p:sp>
          <p:nvSpPr>
            <p:cNvPr id="51265" name="Text Box 106"/>
            <p:cNvSpPr txBox="1">
              <a:spLocks noChangeArrowheads="1"/>
            </p:cNvSpPr>
            <p:nvPr/>
          </p:nvSpPr>
          <p:spPr bwMode="auto">
            <a:xfrm>
              <a:off x="4022" y="1776"/>
              <a:ext cx="378" cy="218"/>
            </a:xfrm>
            <a:prstGeom prst="rect">
              <a:avLst/>
            </a:prstGeom>
            <a:solidFill>
              <a:srgbClr val="FFFF00"/>
            </a:solidFill>
            <a:ln w="9525">
              <a:solidFill>
                <a:srgbClr val="000000"/>
              </a:solidFill>
              <a:miter lim="800000"/>
              <a:headEnd/>
              <a:tailEnd/>
            </a:ln>
          </p:spPr>
          <p:txBody>
            <a:bodyPr wrap="none">
              <a:spAutoFit/>
            </a:bodyPr>
            <a:lstStyle/>
            <a:p>
              <a:r>
                <a:rPr lang="en-US" sz="1600">
                  <a:solidFill>
                    <a:srgbClr val="FF0000"/>
                  </a:solidFill>
                </a:rPr>
                <a:t>33%</a:t>
              </a: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1"/>
          <p:cNvSpPr/>
          <p:nvPr/>
        </p:nvSpPr>
        <p:spPr>
          <a:xfrm flipV="1">
            <a:off x="228600" y="255588"/>
            <a:ext cx="8686800" cy="6323012"/>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solidFill>
                <a:srgbClr val="FFFFFF"/>
              </a:solidFill>
            </a:endParaRPr>
          </a:p>
        </p:txBody>
      </p:sp>
      <p:sp>
        <p:nvSpPr>
          <p:cNvPr id="53250" name="Title 1"/>
          <p:cNvSpPr txBox="1">
            <a:spLocks/>
          </p:cNvSpPr>
          <p:nvPr/>
        </p:nvSpPr>
        <p:spPr bwMode="auto">
          <a:xfrm>
            <a:off x="374650" y="522288"/>
            <a:ext cx="8431213" cy="682625"/>
          </a:xfrm>
          <a:prstGeom prst="rect">
            <a:avLst/>
          </a:prstGeom>
          <a:noFill/>
          <a:ln w="9525">
            <a:noFill/>
            <a:miter lim="800000"/>
            <a:headEnd/>
            <a:tailEnd/>
          </a:ln>
        </p:spPr>
        <p:txBody>
          <a:bodyPr anchor="b"/>
          <a:lstStyle/>
          <a:p>
            <a:pPr algn="ctr"/>
            <a:r>
              <a:rPr lang="en-US" sz="3600" b="1">
                <a:solidFill>
                  <a:srgbClr val="FF7F01"/>
                </a:solidFill>
                <a:latin typeface="Corbel" pitchFamily="34" charset="0"/>
              </a:rPr>
              <a:t>Ecological Importance of Forage Species</a:t>
            </a:r>
          </a:p>
        </p:txBody>
      </p:sp>
      <p:pic>
        <p:nvPicPr>
          <p:cNvPr id="53251" name="Picture 3" descr="ppt-fig-7.1.jpg"/>
          <p:cNvPicPr>
            <a:picLocks noChangeAspect="1"/>
          </p:cNvPicPr>
          <p:nvPr/>
        </p:nvPicPr>
        <p:blipFill>
          <a:blip r:embed="rId3"/>
          <a:srcRect/>
          <a:stretch>
            <a:fillRect/>
          </a:stretch>
        </p:blipFill>
        <p:spPr bwMode="auto">
          <a:xfrm>
            <a:off x="374650" y="2363788"/>
            <a:ext cx="8431213" cy="3978275"/>
          </a:xfrm>
          <a:prstGeom prst="rect">
            <a:avLst/>
          </a:prstGeom>
          <a:noFill/>
          <a:ln w="9525">
            <a:noFill/>
            <a:miter lim="800000"/>
            <a:headEnd/>
            <a:tailEnd/>
          </a:ln>
        </p:spPr>
      </p:pic>
      <p:sp>
        <p:nvSpPr>
          <p:cNvPr id="53252" name="Text Placeholder 3"/>
          <p:cNvSpPr txBox="1">
            <a:spLocks/>
          </p:cNvSpPr>
          <p:nvPr/>
        </p:nvSpPr>
        <p:spPr bwMode="auto">
          <a:xfrm>
            <a:off x="546100" y="1371600"/>
            <a:ext cx="7913688" cy="992188"/>
          </a:xfrm>
          <a:prstGeom prst="rect">
            <a:avLst/>
          </a:prstGeom>
          <a:noFill/>
          <a:ln w="9525">
            <a:noFill/>
            <a:miter lim="800000"/>
            <a:headEnd/>
            <a:tailEnd/>
          </a:ln>
        </p:spPr>
        <p:txBody>
          <a:bodyPr/>
          <a:lstStyle/>
          <a:p>
            <a:pPr>
              <a:lnSpc>
                <a:spcPct val="110000"/>
              </a:lnSpc>
              <a:spcBef>
                <a:spcPts val="600"/>
              </a:spcBef>
              <a:buClr>
                <a:srgbClr val="FF7F01"/>
              </a:buClr>
              <a:buSzPct val="90000"/>
              <a:buFont typeface="Wingdings 2" pitchFamily="18" charset="2"/>
              <a:buNone/>
            </a:pPr>
            <a:r>
              <a:rPr lang="en-US" sz="2400" b="1">
                <a:solidFill>
                  <a:srgbClr val="2063AA"/>
                </a:solidFill>
                <a:latin typeface="Corbel" pitchFamily="34" charset="0"/>
              </a:rPr>
              <a:t>The Task Force found that 75% of the ecosystems studied have at least one highly or extremely dependent predator.</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AutoShape 71"/>
          <p:cNvSpPr>
            <a:spLocks noChangeArrowheads="1"/>
          </p:cNvSpPr>
          <p:nvPr/>
        </p:nvSpPr>
        <p:spPr bwMode="auto">
          <a:xfrm rot="5400000">
            <a:off x="3307557" y="1645443"/>
            <a:ext cx="2362200" cy="1814513"/>
          </a:xfrm>
          <a:prstGeom prst="leftArrow">
            <a:avLst>
              <a:gd name="adj1" fmla="val 50000"/>
              <a:gd name="adj2" fmla="val 18648"/>
            </a:avLst>
          </a:prstGeom>
          <a:solidFill>
            <a:srgbClr val="FF0000">
              <a:alpha val="70195"/>
            </a:srgbClr>
          </a:solidFill>
          <a:ln w="9525">
            <a:solidFill>
              <a:schemeClr val="tx1"/>
            </a:solidFill>
            <a:miter lim="800000"/>
            <a:headEnd/>
            <a:tailEnd/>
          </a:ln>
        </p:spPr>
        <p:txBody>
          <a:bodyPr wrap="none" anchor="ctr"/>
          <a:lstStyle/>
          <a:p>
            <a:endParaRPr lang="en-US">
              <a:latin typeface="Corbel" pitchFamily="34" charset="0"/>
            </a:endParaRPr>
          </a:p>
        </p:txBody>
      </p:sp>
      <p:grpSp>
        <p:nvGrpSpPr>
          <p:cNvPr id="45058" name="Group 87"/>
          <p:cNvGrpSpPr>
            <a:grpSpLocks/>
          </p:cNvGrpSpPr>
          <p:nvPr/>
        </p:nvGrpSpPr>
        <p:grpSpPr bwMode="auto">
          <a:xfrm>
            <a:off x="609600" y="1371600"/>
            <a:ext cx="7848600" cy="4343400"/>
            <a:chOff x="384" y="864"/>
            <a:chExt cx="4944" cy="2736"/>
          </a:xfrm>
        </p:grpSpPr>
        <p:sp>
          <p:nvSpPr>
            <p:cNvPr id="45105" name="AutoShape 3"/>
            <p:cNvSpPr>
              <a:spLocks noChangeArrowheads="1"/>
            </p:cNvSpPr>
            <p:nvPr/>
          </p:nvSpPr>
          <p:spPr bwMode="auto">
            <a:xfrm rot="5400000">
              <a:off x="1184" y="1120"/>
              <a:ext cx="816" cy="304"/>
            </a:xfrm>
            <a:prstGeom prst="leftArrow">
              <a:avLst>
                <a:gd name="adj1" fmla="val 44741"/>
                <a:gd name="adj2" fmla="val 67590"/>
              </a:avLst>
            </a:prstGeom>
            <a:solidFill>
              <a:srgbClr val="0136AD">
                <a:alpha val="59999"/>
              </a:srgbClr>
            </a:solidFill>
            <a:ln w="9525">
              <a:solidFill>
                <a:schemeClr val="tx1"/>
              </a:solidFill>
              <a:miter lim="800000"/>
              <a:headEnd/>
              <a:tailEnd/>
            </a:ln>
          </p:spPr>
          <p:txBody>
            <a:bodyPr wrap="none" anchor="ctr"/>
            <a:lstStyle/>
            <a:p>
              <a:endParaRPr lang="en-US">
                <a:latin typeface="Corbel" pitchFamily="34" charset="0"/>
              </a:endParaRPr>
            </a:p>
          </p:txBody>
        </p:sp>
        <p:sp>
          <p:nvSpPr>
            <p:cNvPr id="45106" name="AutoShape 4"/>
            <p:cNvSpPr>
              <a:spLocks noChangeArrowheads="1"/>
            </p:cNvSpPr>
            <p:nvPr/>
          </p:nvSpPr>
          <p:spPr bwMode="auto">
            <a:xfrm rot="5400000">
              <a:off x="-128" y="2080"/>
              <a:ext cx="2736" cy="304"/>
            </a:xfrm>
            <a:prstGeom prst="leftArrow">
              <a:avLst>
                <a:gd name="adj1" fmla="val 45398"/>
                <a:gd name="adj2" fmla="val 93083"/>
              </a:avLst>
            </a:prstGeom>
            <a:solidFill>
              <a:srgbClr val="0136AD">
                <a:alpha val="59999"/>
              </a:srgbClr>
            </a:solidFill>
            <a:ln w="9525">
              <a:solidFill>
                <a:schemeClr val="tx1"/>
              </a:solidFill>
              <a:miter lim="800000"/>
              <a:headEnd/>
              <a:tailEnd/>
            </a:ln>
          </p:spPr>
          <p:txBody>
            <a:bodyPr wrap="none" anchor="ctr"/>
            <a:lstStyle/>
            <a:p>
              <a:endParaRPr lang="en-US">
                <a:latin typeface="Corbel" pitchFamily="34" charset="0"/>
              </a:endParaRPr>
            </a:p>
          </p:txBody>
        </p:sp>
        <p:sp>
          <p:nvSpPr>
            <p:cNvPr id="45107" name="AutoShape 5"/>
            <p:cNvSpPr>
              <a:spLocks noChangeArrowheads="1"/>
            </p:cNvSpPr>
            <p:nvPr/>
          </p:nvSpPr>
          <p:spPr bwMode="auto">
            <a:xfrm rot="5400000">
              <a:off x="930" y="2016"/>
              <a:ext cx="2608" cy="304"/>
            </a:xfrm>
            <a:prstGeom prst="leftArrow">
              <a:avLst>
                <a:gd name="adj1" fmla="val 45398"/>
                <a:gd name="adj2" fmla="val 78918"/>
              </a:avLst>
            </a:prstGeom>
            <a:solidFill>
              <a:srgbClr val="0136AD">
                <a:alpha val="59999"/>
              </a:srgbClr>
            </a:solidFill>
            <a:ln w="9525">
              <a:solidFill>
                <a:schemeClr val="tx1"/>
              </a:solidFill>
              <a:miter lim="800000"/>
              <a:headEnd/>
              <a:tailEnd/>
            </a:ln>
          </p:spPr>
          <p:txBody>
            <a:bodyPr wrap="none" anchor="ctr"/>
            <a:lstStyle/>
            <a:p>
              <a:endParaRPr lang="en-US">
                <a:latin typeface="Corbel" pitchFamily="34" charset="0"/>
              </a:endParaRPr>
            </a:p>
          </p:txBody>
        </p:sp>
        <p:sp>
          <p:nvSpPr>
            <p:cNvPr id="45108" name="AutoShape 6"/>
            <p:cNvSpPr>
              <a:spLocks noChangeArrowheads="1"/>
            </p:cNvSpPr>
            <p:nvPr/>
          </p:nvSpPr>
          <p:spPr bwMode="auto">
            <a:xfrm rot="5400000">
              <a:off x="1184" y="1504"/>
              <a:ext cx="1584" cy="304"/>
            </a:xfrm>
            <a:prstGeom prst="leftArrow">
              <a:avLst>
                <a:gd name="adj1" fmla="val 50667"/>
                <a:gd name="adj2" fmla="val 75504"/>
              </a:avLst>
            </a:prstGeom>
            <a:solidFill>
              <a:srgbClr val="0136AD">
                <a:alpha val="59999"/>
              </a:srgbClr>
            </a:solidFill>
            <a:ln w="9525">
              <a:solidFill>
                <a:schemeClr val="tx1"/>
              </a:solidFill>
              <a:miter lim="800000"/>
              <a:headEnd/>
              <a:tailEnd/>
            </a:ln>
          </p:spPr>
          <p:txBody>
            <a:bodyPr wrap="none" anchor="ctr"/>
            <a:lstStyle/>
            <a:p>
              <a:endParaRPr lang="en-US">
                <a:latin typeface="Corbel" pitchFamily="34" charset="0"/>
              </a:endParaRPr>
            </a:p>
          </p:txBody>
        </p:sp>
        <p:sp>
          <p:nvSpPr>
            <p:cNvPr id="45109" name="AutoShape 7"/>
            <p:cNvSpPr>
              <a:spLocks noChangeArrowheads="1"/>
            </p:cNvSpPr>
            <p:nvPr/>
          </p:nvSpPr>
          <p:spPr bwMode="auto">
            <a:xfrm rot="5400000">
              <a:off x="120" y="1128"/>
              <a:ext cx="912" cy="384"/>
            </a:xfrm>
            <a:prstGeom prst="leftArrow">
              <a:avLst>
                <a:gd name="adj1" fmla="val 45315"/>
                <a:gd name="adj2" fmla="val 64312"/>
              </a:avLst>
            </a:prstGeom>
            <a:solidFill>
              <a:srgbClr val="0136AD">
                <a:alpha val="59999"/>
              </a:srgbClr>
            </a:solidFill>
            <a:ln w="9525">
              <a:solidFill>
                <a:schemeClr val="tx1"/>
              </a:solidFill>
              <a:miter lim="800000"/>
              <a:headEnd/>
              <a:tailEnd/>
            </a:ln>
          </p:spPr>
          <p:txBody>
            <a:bodyPr wrap="none" anchor="ctr"/>
            <a:lstStyle/>
            <a:p>
              <a:endParaRPr lang="en-US">
                <a:latin typeface="Corbel" pitchFamily="34" charset="0"/>
              </a:endParaRPr>
            </a:p>
          </p:txBody>
        </p:sp>
        <p:sp>
          <p:nvSpPr>
            <p:cNvPr id="45110" name="AutoShape 8"/>
            <p:cNvSpPr>
              <a:spLocks noChangeArrowheads="1"/>
            </p:cNvSpPr>
            <p:nvPr/>
          </p:nvSpPr>
          <p:spPr bwMode="auto">
            <a:xfrm rot="5400000">
              <a:off x="2376" y="2070"/>
              <a:ext cx="2715" cy="304"/>
            </a:xfrm>
            <a:prstGeom prst="leftArrow">
              <a:avLst>
                <a:gd name="adj1" fmla="val 39481"/>
                <a:gd name="adj2" fmla="val 83521"/>
              </a:avLst>
            </a:prstGeom>
            <a:solidFill>
              <a:srgbClr val="0136AD">
                <a:alpha val="59999"/>
              </a:srgbClr>
            </a:solidFill>
            <a:ln w="9525">
              <a:solidFill>
                <a:schemeClr val="tx1"/>
              </a:solidFill>
              <a:miter lim="800000"/>
              <a:headEnd/>
              <a:tailEnd/>
            </a:ln>
          </p:spPr>
          <p:txBody>
            <a:bodyPr wrap="none" anchor="ctr"/>
            <a:lstStyle/>
            <a:p>
              <a:endParaRPr lang="en-US">
                <a:latin typeface="Corbel" pitchFamily="34" charset="0"/>
              </a:endParaRPr>
            </a:p>
          </p:txBody>
        </p:sp>
        <p:sp>
          <p:nvSpPr>
            <p:cNvPr id="45111" name="AutoShape 9"/>
            <p:cNvSpPr>
              <a:spLocks noChangeArrowheads="1"/>
            </p:cNvSpPr>
            <p:nvPr/>
          </p:nvSpPr>
          <p:spPr bwMode="auto">
            <a:xfrm rot="5400000">
              <a:off x="3074" y="1674"/>
              <a:ext cx="1917" cy="304"/>
            </a:xfrm>
            <a:prstGeom prst="leftArrow">
              <a:avLst>
                <a:gd name="adj1" fmla="val 34213"/>
                <a:gd name="adj2" fmla="val 84517"/>
              </a:avLst>
            </a:prstGeom>
            <a:solidFill>
              <a:srgbClr val="0136AD">
                <a:alpha val="59999"/>
              </a:srgbClr>
            </a:solidFill>
            <a:ln w="9525">
              <a:solidFill>
                <a:schemeClr val="tx1"/>
              </a:solidFill>
              <a:miter lim="800000"/>
              <a:headEnd/>
              <a:tailEnd/>
            </a:ln>
          </p:spPr>
          <p:txBody>
            <a:bodyPr wrap="none" anchor="ctr"/>
            <a:lstStyle/>
            <a:p>
              <a:endParaRPr lang="en-US">
                <a:latin typeface="Corbel" pitchFamily="34" charset="0"/>
              </a:endParaRPr>
            </a:p>
          </p:txBody>
        </p:sp>
        <p:sp>
          <p:nvSpPr>
            <p:cNvPr id="45112" name="AutoShape 10"/>
            <p:cNvSpPr>
              <a:spLocks noChangeArrowheads="1"/>
            </p:cNvSpPr>
            <p:nvPr/>
          </p:nvSpPr>
          <p:spPr bwMode="auto">
            <a:xfrm rot="5400000">
              <a:off x="3608" y="1432"/>
              <a:ext cx="1440" cy="304"/>
            </a:xfrm>
            <a:prstGeom prst="leftArrow">
              <a:avLst>
                <a:gd name="adj1" fmla="val 56583"/>
                <a:gd name="adj2" fmla="val 83224"/>
              </a:avLst>
            </a:prstGeom>
            <a:solidFill>
              <a:srgbClr val="0136AD">
                <a:alpha val="59999"/>
              </a:srgbClr>
            </a:solidFill>
            <a:ln w="9525">
              <a:solidFill>
                <a:schemeClr val="tx1"/>
              </a:solidFill>
              <a:miter lim="800000"/>
              <a:headEnd/>
              <a:tailEnd/>
            </a:ln>
          </p:spPr>
          <p:txBody>
            <a:bodyPr wrap="none" anchor="ctr"/>
            <a:lstStyle/>
            <a:p>
              <a:endParaRPr lang="en-US">
                <a:latin typeface="Corbel" pitchFamily="34" charset="0"/>
              </a:endParaRPr>
            </a:p>
          </p:txBody>
        </p:sp>
        <p:sp>
          <p:nvSpPr>
            <p:cNvPr id="45113" name="AutoShape 11"/>
            <p:cNvSpPr>
              <a:spLocks noChangeArrowheads="1"/>
            </p:cNvSpPr>
            <p:nvPr/>
          </p:nvSpPr>
          <p:spPr bwMode="auto">
            <a:xfrm rot="5400000">
              <a:off x="4728" y="1080"/>
              <a:ext cx="816" cy="384"/>
            </a:xfrm>
            <a:prstGeom prst="leftArrow">
              <a:avLst>
                <a:gd name="adj1" fmla="val 45315"/>
                <a:gd name="adj2" fmla="val 57542"/>
              </a:avLst>
            </a:prstGeom>
            <a:solidFill>
              <a:srgbClr val="0136AD">
                <a:alpha val="59999"/>
              </a:srgbClr>
            </a:solidFill>
            <a:ln w="9525">
              <a:solidFill>
                <a:schemeClr val="tx1"/>
              </a:solidFill>
              <a:miter lim="800000"/>
              <a:headEnd/>
              <a:tailEnd/>
            </a:ln>
          </p:spPr>
          <p:txBody>
            <a:bodyPr wrap="none" anchor="ctr"/>
            <a:lstStyle/>
            <a:p>
              <a:endParaRPr lang="en-US">
                <a:latin typeface="Corbel" pitchFamily="34" charset="0"/>
              </a:endParaRPr>
            </a:p>
          </p:txBody>
        </p:sp>
        <p:sp>
          <p:nvSpPr>
            <p:cNvPr id="45114" name="AutoShape 83"/>
            <p:cNvSpPr>
              <a:spLocks noChangeArrowheads="1"/>
            </p:cNvSpPr>
            <p:nvPr/>
          </p:nvSpPr>
          <p:spPr bwMode="auto">
            <a:xfrm rot="5400000">
              <a:off x="3538" y="1939"/>
              <a:ext cx="2443" cy="304"/>
            </a:xfrm>
            <a:prstGeom prst="leftArrow">
              <a:avLst>
                <a:gd name="adj1" fmla="val 39481"/>
                <a:gd name="adj2" fmla="val 75153"/>
              </a:avLst>
            </a:prstGeom>
            <a:solidFill>
              <a:srgbClr val="0136AD">
                <a:alpha val="59999"/>
              </a:srgbClr>
            </a:solidFill>
            <a:ln w="9525">
              <a:solidFill>
                <a:schemeClr val="tx1"/>
              </a:solidFill>
              <a:miter lim="800000"/>
              <a:headEnd/>
              <a:tailEnd/>
            </a:ln>
          </p:spPr>
          <p:txBody>
            <a:bodyPr wrap="none" anchor="ctr"/>
            <a:lstStyle/>
            <a:p>
              <a:endParaRPr lang="en-US">
                <a:latin typeface="Corbel" pitchFamily="34" charset="0"/>
              </a:endParaRPr>
            </a:p>
          </p:txBody>
        </p:sp>
      </p:grpSp>
      <p:sp>
        <p:nvSpPr>
          <p:cNvPr id="45059"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lstStyle/>
          <a:p>
            <a:pPr algn="r"/>
            <a:endParaRPr lang="en-US" sz="1400">
              <a:latin typeface="Corbel" pitchFamily="34" charset="0"/>
            </a:endParaRPr>
          </a:p>
        </p:txBody>
      </p:sp>
      <p:sp>
        <p:nvSpPr>
          <p:cNvPr id="45060" name="Rectangle 80"/>
          <p:cNvSpPr>
            <a:spLocks noChangeArrowheads="1"/>
          </p:cNvSpPr>
          <p:nvPr/>
        </p:nvSpPr>
        <p:spPr bwMode="auto">
          <a:xfrm>
            <a:off x="0" y="0"/>
            <a:ext cx="9144000" cy="1371600"/>
          </a:xfrm>
          <a:prstGeom prst="rect">
            <a:avLst/>
          </a:prstGeom>
          <a:solidFill>
            <a:srgbClr val="99CCFF"/>
          </a:solidFill>
          <a:ln w="9525">
            <a:noFill/>
            <a:miter lim="800000"/>
            <a:headEnd/>
            <a:tailEnd/>
          </a:ln>
        </p:spPr>
        <p:txBody>
          <a:bodyPr wrap="none" anchor="ctr"/>
          <a:lstStyle/>
          <a:p>
            <a:endParaRPr lang="en-US">
              <a:latin typeface="Corbel" pitchFamily="34" charset="0"/>
            </a:endParaRPr>
          </a:p>
        </p:txBody>
      </p:sp>
      <p:pic>
        <p:nvPicPr>
          <p:cNvPr id="45061" name="Picture 14" descr="Sardinops sagax"/>
          <p:cNvPicPr>
            <a:picLocks noChangeAspect="1" noChangeArrowheads="1"/>
          </p:cNvPicPr>
          <p:nvPr/>
        </p:nvPicPr>
        <p:blipFill>
          <a:blip r:embed="rId3"/>
          <a:srcRect/>
          <a:stretch>
            <a:fillRect/>
          </a:stretch>
        </p:blipFill>
        <p:spPr bwMode="auto">
          <a:xfrm>
            <a:off x="4500563" y="4016375"/>
            <a:ext cx="654050" cy="269875"/>
          </a:xfrm>
          <a:prstGeom prst="rect">
            <a:avLst/>
          </a:prstGeom>
          <a:noFill/>
          <a:ln w="19050">
            <a:solidFill>
              <a:srgbClr val="000000"/>
            </a:solidFill>
            <a:miter lim="800000"/>
            <a:headEnd/>
            <a:tailEnd/>
          </a:ln>
        </p:spPr>
      </p:pic>
      <p:pic>
        <p:nvPicPr>
          <p:cNvPr id="45062" name="Picture 15" descr="Engraulis ringens"/>
          <p:cNvPicPr>
            <a:picLocks noChangeAspect="1" noChangeArrowheads="1"/>
          </p:cNvPicPr>
          <p:nvPr/>
        </p:nvPicPr>
        <p:blipFill>
          <a:blip r:embed="rId4"/>
          <a:srcRect/>
          <a:stretch>
            <a:fillRect/>
          </a:stretch>
        </p:blipFill>
        <p:spPr bwMode="auto">
          <a:xfrm>
            <a:off x="4170363" y="3733800"/>
            <a:ext cx="609600" cy="295275"/>
          </a:xfrm>
          <a:prstGeom prst="rect">
            <a:avLst/>
          </a:prstGeom>
          <a:noFill/>
          <a:ln w="19050">
            <a:solidFill>
              <a:srgbClr val="000000"/>
            </a:solidFill>
            <a:miter lim="800000"/>
            <a:headEnd/>
            <a:tailEnd/>
          </a:ln>
        </p:spPr>
      </p:pic>
      <p:pic>
        <p:nvPicPr>
          <p:cNvPr id="45063" name="Picture 16" descr="Anchoa nasus"/>
          <p:cNvPicPr>
            <a:picLocks noChangeAspect="1" noChangeArrowheads="1"/>
          </p:cNvPicPr>
          <p:nvPr/>
        </p:nvPicPr>
        <p:blipFill>
          <a:blip r:embed="rId5"/>
          <a:srcRect/>
          <a:stretch>
            <a:fillRect/>
          </a:stretch>
        </p:blipFill>
        <p:spPr bwMode="auto">
          <a:xfrm>
            <a:off x="3865563" y="4038600"/>
            <a:ext cx="633412" cy="231775"/>
          </a:xfrm>
          <a:prstGeom prst="rect">
            <a:avLst/>
          </a:prstGeom>
          <a:noFill/>
          <a:ln w="19050">
            <a:solidFill>
              <a:srgbClr val="000000"/>
            </a:solidFill>
            <a:miter lim="800000"/>
            <a:headEnd/>
            <a:tailEnd/>
          </a:ln>
        </p:spPr>
      </p:pic>
      <p:pic>
        <p:nvPicPr>
          <p:cNvPr id="45064" name="Picture 17" descr="Dosidicus_gigas"/>
          <p:cNvPicPr>
            <a:picLocks noChangeAspect="1" noChangeArrowheads="1"/>
          </p:cNvPicPr>
          <p:nvPr/>
        </p:nvPicPr>
        <p:blipFill>
          <a:blip r:embed="rId6"/>
          <a:srcRect/>
          <a:stretch>
            <a:fillRect/>
          </a:stretch>
        </p:blipFill>
        <p:spPr bwMode="auto">
          <a:xfrm>
            <a:off x="4259263" y="4305300"/>
            <a:ext cx="442912" cy="366713"/>
          </a:xfrm>
          <a:prstGeom prst="rect">
            <a:avLst/>
          </a:prstGeom>
          <a:noFill/>
          <a:ln w="19050">
            <a:solidFill>
              <a:srgbClr val="000000"/>
            </a:solidFill>
            <a:miter lim="800000"/>
            <a:headEnd/>
            <a:tailEnd/>
          </a:ln>
        </p:spPr>
      </p:pic>
      <p:sp>
        <p:nvSpPr>
          <p:cNvPr id="92178" name="Text Box 18"/>
          <p:cNvSpPr txBox="1">
            <a:spLocks noChangeArrowheads="1"/>
          </p:cNvSpPr>
          <p:nvPr/>
        </p:nvSpPr>
        <p:spPr bwMode="auto">
          <a:xfrm>
            <a:off x="3708400" y="4594225"/>
            <a:ext cx="1457325" cy="400050"/>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sz="2000" b="1" dirty="0">
                <a:solidFill>
                  <a:srgbClr val="FFFF00"/>
                </a:solidFill>
                <a:latin typeface="+mn-lt"/>
              </a:rPr>
              <a:t>Forage Fish</a:t>
            </a:r>
          </a:p>
        </p:txBody>
      </p:sp>
      <p:grpSp>
        <p:nvGrpSpPr>
          <p:cNvPr id="45066" name="Group 19"/>
          <p:cNvGrpSpPr>
            <a:grpSpLocks/>
          </p:cNvGrpSpPr>
          <p:nvPr/>
        </p:nvGrpSpPr>
        <p:grpSpPr bwMode="auto">
          <a:xfrm>
            <a:off x="0" y="152400"/>
            <a:ext cx="9144000" cy="1230313"/>
            <a:chOff x="1129" y="104"/>
            <a:chExt cx="3589" cy="775"/>
          </a:xfrm>
        </p:grpSpPr>
        <p:pic>
          <p:nvPicPr>
            <p:cNvPr id="45101" name="Picture 20" descr="j0212245"/>
            <p:cNvPicPr>
              <a:picLocks noChangeAspect="1" noChangeArrowheads="1"/>
            </p:cNvPicPr>
            <p:nvPr/>
          </p:nvPicPr>
          <p:blipFill>
            <a:blip r:embed="rId7"/>
            <a:srcRect/>
            <a:stretch>
              <a:fillRect/>
            </a:stretch>
          </p:blipFill>
          <p:spPr bwMode="auto">
            <a:xfrm>
              <a:off x="1129" y="104"/>
              <a:ext cx="901" cy="775"/>
            </a:xfrm>
            <a:prstGeom prst="rect">
              <a:avLst/>
            </a:prstGeom>
            <a:noFill/>
            <a:ln w="9525">
              <a:noFill/>
              <a:miter lim="800000"/>
              <a:headEnd/>
              <a:tailEnd/>
            </a:ln>
          </p:spPr>
        </p:pic>
        <p:pic>
          <p:nvPicPr>
            <p:cNvPr id="45102" name="Picture 21" descr="j0212245"/>
            <p:cNvPicPr>
              <a:picLocks noChangeAspect="1" noChangeArrowheads="1"/>
            </p:cNvPicPr>
            <p:nvPr/>
          </p:nvPicPr>
          <p:blipFill>
            <a:blip r:embed="rId7"/>
            <a:srcRect/>
            <a:stretch>
              <a:fillRect/>
            </a:stretch>
          </p:blipFill>
          <p:spPr bwMode="auto">
            <a:xfrm>
              <a:off x="2017" y="104"/>
              <a:ext cx="901" cy="775"/>
            </a:xfrm>
            <a:prstGeom prst="rect">
              <a:avLst/>
            </a:prstGeom>
            <a:noFill/>
            <a:ln w="9525">
              <a:noFill/>
              <a:miter lim="800000"/>
              <a:headEnd/>
              <a:tailEnd/>
            </a:ln>
          </p:spPr>
        </p:pic>
        <p:pic>
          <p:nvPicPr>
            <p:cNvPr id="45103" name="Picture 22" descr="j0212245"/>
            <p:cNvPicPr>
              <a:picLocks noChangeAspect="1" noChangeArrowheads="1"/>
            </p:cNvPicPr>
            <p:nvPr/>
          </p:nvPicPr>
          <p:blipFill>
            <a:blip r:embed="rId7"/>
            <a:srcRect/>
            <a:stretch>
              <a:fillRect/>
            </a:stretch>
          </p:blipFill>
          <p:spPr bwMode="auto">
            <a:xfrm>
              <a:off x="2921" y="104"/>
              <a:ext cx="901" cy="775"/>
            </a:xfrm>
            <a:prstGeom prst="rect">
              <a:avLst/>
            </a:prstGeom>
            <a:noFill/>
            <a:ln w="9525">
              <a:noFill/>
              <a:miter lim="800000"/>
              <a:headEnd/>
              <a:tailEnd/>
            </a:ln>
          </p:spPr>
        </p:pic>
        <p:pic>
          <p:nvPicPr>
            <p:cNvPr id="45104" name="Picture 23" descr="j0212245"/>
            <p:cNvPicPr>
              <a:picLocks noChangeAspect="1" noChangeArrowheads="1"/>
            </p:cNvPicPr>
            <p:nvPr/>
          </p:nvPicPr>
          <p:blipFill>
            <a:blip r:embed="rId7"/>
            <a:srcRect/>
            <a:stretch>
              <a:fillRect/>
            </a:stretch>
          </p:blipFill>
          <p:spPr bwMode="auto">
            <a:xfrm>
              <a:off x="3817" y="104"/>
              <a:ext cx="901" cy="775"/>
            </a:xfrm>
            <a:prstGeom prst="rect">
              <a:avLst/>
            </a:prstGeom>
            <a:noFill/>
            <a:ln w="9525">
              <a:noFill/>
              <a:miter lim="800000"/>
              <a:headEnd/>
              <a:tailEnd/>
            </a:ln>
          </p:spPr>
        </p:pic>
      </p:grpSp>
      <p:sp>
        <p:nvSpPr>
          <p:cNvPr id="45067" name="Text Box 26"/>
          <p:cNvSpPr txBox="1">
            <a:spLocks noChangeArrowheads="1"/>
          </p:cNvSpPr>
          <p:nvPr/>
        </p:nvSpPr>
        <p:spPr bwMode="auto">
          <a:xfrm>
            <a:off x="2063750" y="3060700"/>
            <a:ext cx="1057275" cy="369888"/>
          </a:xfrm>
          <a:prstGeom prst="rect">
            <a:avLst/>
          </a:prstGeom>
          <a:noFill/>
          <a:ln w="9525">
            <a:noFill/>
            <a:miter lim="800000"/>
            <a:headEnd/>
            <a:tailEnd/>
          </a:ln>
        </p:spPr>
        <p:txBody>
          <a:bodyPr wrap="none">
            <a:spAutoFit/>
          </a:bodyPr>
          <a:lstStyle/>
          <a:p>
            <a:r>
              <a:rPr lang="en-US">
                <a:solidFill>
                  <a:srgbClr val="FFFF00"/>
                </a:solidFill>
                <a:latin typeface="Corbel" pitchFamily="34" charset="0"/>
              </a:rPr>
              <a:t>Mackerel</a:t>
            </a:r>
          </a:p>
        </p:txBody>
      </p:sp>
      <p:pic>
        <p:nvPicPr>
          <p:cNvPr id="45068" name="Picture 28" descr="Trachurus murphyi"/>
          <p:cNvPicPr>
            <a:picLocks noChangeAspect="1" noChangeArrowheads="1"/>
          </p:cNvPicPr>
          <p:nvPr/>
        </p:nvPicPr>
        <p:blipFill>
          <a:blip r:embed="rId8"/>
          <a:srcRect/>
          <a:stretch>
            <a:fillRect/>
          </a:stretch>
        </p:blipFill>
        <p:spPr bwMode="auto">
          <a:xfrm>
            <a:off x="6661150" y="3638550"/>
            <a:ext cx="1460500" cy="477838"/>
          </a:xfrm>
          <a:prstGeom prst="rect">
            <a:avLst/>
          </a:prstGeom>
          <a:noFill/>
          <a:ln w="19050">
            <a:solidFill>
              <a:srgbClr val="000000"/>
            </a:solidFill>
            <a:miter lim="800000"/>
            <a:headEnd/>
            <a:tailEnd/>
          </a:ln>
        </p:spPr>
      </p:pic>
      <p:sp>
        <p:nvSpPr>
          <p:cNvPr id="45069" name="Text Box 29"/>
          <p:cNvSpPr txBox="1">
            <a:spLocks noChangeArrowheads="1"/>
          </p:cNvSpPr>
          <p:nvPr/>
        </p:nvSpPr>
        <p:spPr bwMode="auto">
          <a:xfrm>
            <a:off x="6553200" y="4052888"/>
            <a:ext cx="1666875" cy="369887"/>
          </a:xfrm>
          <a:prstGeom prst="rect">
            <a:avLst/>
          </a:prstGeom>
          <a:noFill/>
          <a:ln w="9525">
            <a:noFill/>
            <a:miter lim="800000"/>
            <a:headEnd/>
            <a:tailEnd/>
          </a:ln>
        </p:spPr>
        <p:txBody>
          <a:bodyPr wrap="none">
            <a:spAutoFit/>
          </a:bodyPr>
          <a:lstStyle/>
          <a:p>
            <a:r>
              <a:rPr lang="en-US">
                <a:solidFill>
                  <a:srgbClr val="FFFF00"/>
                </a:solidFill>
                <a:latin typeface="Corbel" pitchFamily="34" charset="0"/>
              </a:rPr>
              <a:t>Horse Mackerel</a:t>
            </a:r>
          </a:p>
        </p:txBody>
      </p:sp>
      <p:pic>
        <p:nvPicPr>
          <p:cNvPr id="45070" name="Picture 31" descr="Sarda chiliensis"/>
          <p:cNvPicPr>
            <a:picLocks noChangeAspect="1" noChangeArrowheads="1"/>
          </p:cNvPicPr>
          <p:nvPr/>
        </p:nvPicPr>
        <p:blipFill>
          <a:blip r:embed="rId9"/>
          <a:srcRect/>
          <a:stretch>
            <a:fillRect/>
          </a:stretch>
        </p:blipFill>
        <p:spPr bwMode="auto">
          <a:xfrm>
            <a:off x="209550" y="2819400"/>
            <a:ext cx="1600200" cy="788988"/>
          </a:xfrm>
          <a:prstGeom prst="rect">
            <a:avLst/>
          </a:prstGeom>
          <a:noFill/>
          <a:ln w="19050">
            <a:solidFill>
              <a:srgbClr val="000000"/>
            </a:solidFill>
            <a:miter lim="800000"/>
            <a:headEnd/>
            <a:tailEnd/>
          </a:ln>
        </p:spPr>
      </p:pic>
      <p:pic>
        <p:nvPicPr>
          <p:cNvPr id="45071" name="Picture 32" descr="Coryphaena hippurus"/>
          <p:cNvPicPr>
            <a:picLocks noChangeAspect="1" noChangeArrowheads="1"/>
          </p:cNvPicPr>
          <p:nvPr/>
        </p:nvPicPr>
        <p:blipFill>
          <a:blip r:embed="rId10"/>
          <a:srcRect/>
          <a:stretch>
            <a:fillRect/>
          </a:stretch>
        </p:blipFill>
        <p:spPr bwMode="auto">
          <a:xfrm>
            <a:off x="209550" y="4122738"/>
            <a:ext cx="1600200" cy="919162"/>
          </a:xfrm>
          <a:prstGeom prst="rect">
            <a:avLst/>
          </a:prstGeom>
          <a:noFill/>
          <a:ln w="19050">
            <a:solidFill>
              <a:srgbClr val="000000"/>
            </a:solidFill>
            <a:miter lim="800000"/>
            <a:headEnd/>
            <a:tailEnd/>
          </a:ln>
        </p:spPr>
      </p:pic>
      <p:pic>
        <p:nvPicPr>
          <p:cNvPr id="45072" name="Picture 33" descr="Thunnus albacares"/>
          <p:cNvPicPr>
            <a:picLocks noChangeAspect="1" noChangeArrowheads="1"/>
          </p:cNvPicPr>
          <p:nvPr/>
        </p:nvPicPr>
        <p:blipFill>
          <a:blip r:embed="rId11"/>
          <a:srcRect/>
          <a:stretch>
            <a:fillRect/>
          </a:stretch>
        </p:blipFill>
        <p:spPr bwMode="auto">
          <a:xfrm>
            <a:off x="209550" y="3454400"/>
            <a:ext cx="1600200" cy="803275"/>
          </a:xfrm>
          <a:prstGeom prst="rect">
            <a:avLst/>
          </a:prstGeom>
          <a:noFill/>
          <a:ln w="19050">
            <a:solidFill>
              <a:srgbClr val="000000"/>
            </a:solidFill>
            <a:miter lim="800000"/>
            <a:headEnd/>
            <a:tailEnd/>
          </a:ln>
        </p:spPr>
      </p:pic>
      <p:sp>
        <p:nvSpPr>
          <p:cNvPr id="45073" name="Text Box 34"/>
          <p:cNvSpPr txBox="1">
            <a:spLocks noChangeArrowheads="1"/>
          </p:cNvSpPr>
          <p:nvPr/>
        </p:nvSpPr>
        <p:spPr bwMode="auto">
          <a:xfrm>
            <a:off x="-19050" y="5016500"/>
            <a:ext cx="2095500" cy="369888"/>
          </a:xfrm>
          <a:prstGeom prst="rect">
            <a:avLst/>
          </a:prstGeom>
          <a:noFill/>
          <a:ln w="9525">
            <a:noFill/>
            <a:miter lim="800000"/>
            <a:headEnd/>
            <a:tailEnd/>
          </a:ln>
        </p:spPr>
        <p:txBody>
          <a:bodyPr wrap="none">
            <a:spAutoFit/>
          </a:bodyPr>
          <a:lstStyle/>
          <a:p>
            <a:r>
              <a:rPr lang="en-US">
                <a:solidFill>
                  <a:srgbClr val="FFFF00"/>
                </a:solidFill>
                <a:latin typeface="Corbel" pitchFamily="34" charset="0"/>
              </a:rPr>
              <a:t>Other large pelagics</a:t>
            </a:r>
          </a:p>
        </p:txBody>
      </p:sp>
      <p:pic>
        <p:nvPicPr>
          <p:cNvPr id="45074" name="Picture 36" descr="Merluccius gayi peruanus"/>
          <p:cNvPicPr>
            <a:picLocks noChangeAspect="1" noChangeArrowheads="1"/>
          </p:cNvPicPr>
          <p:nvPr/>
        </p:nvPicPr>
        <p:blipFill>
          <a:blip r:embed="rId12"/>
          <a:srcRect/>
          <a:stretch>
            <a:fillRect/>
          </a:stretch>
        </p:blipFill>
        <p:spPr bwMode="auto">
          <a:xfrm>
            <a:off x="6072188" y="4459288"/>
            <a:ext cx="1547812" cy="512762"/>
          </a:xfrm>
          <a:prstGeom prst="rect">
            <a:avLst/>
          </a:prstGeom>
          <a:noFill/>
          <a:ln w="19050">
            <a:solidFill>
              <a:srgbClr val="000000"/>
            </a:solidFill>
            <a:miter lim="800000"/>
            <a:headEnd/>
            <a:tailEnd/>
          </a:ln>
        </p:spPr>
      </p:pic>
      <p:sp>
        <p:nvSpPr>
          <p:cNvPr id="45075" name="Text Box 37"/>
          <p:cNvSpPr txBox="1">
            <a:spLocks noChangeArrowheads="1"/>
          </p:cNvSpPr>
          <p:nvPr/>
        </p:nvSpPr>
        <p:spPr bwMode="auto">
          <a:xfrm>
            <a:off x="6521450" y="4967288"/>
            <a:ext cx="676275" cy="369887"/>
          </a:xfrm>
          <a:prstGeom prst="rect">
            <a:avLst/>
          </a:prstGeom>
          <a:noFill/>
          <a:ln w="9525">
            <a:noFill/>
            <a:miter lim="800000"/>
            <a:headEnd/>
            <a:tailEnd/>
          </a:ln>
        </p:spPr>
        <p:txBody>
          <a:bodyPr wrap="none">
            <a:spAutoFit/>
          </a:bodyPr>
          <a:lstStyle/>
          <a:p>
            <a:r>
              <a:rPr lang="en-US">
                <a:solidFill>
                  <a:srgbClr val="FFFF00"/>
                </a:solidFill>
                <a:latin typeface="Corbel" pitchFamily="34" charset="0"/>
              </a:rPr>
              <a:t>Hake</a:t>
            </a:r>
          </a:p>
        </p:txBody>
      </p:sp>
      <p:pic>
        <p:nvPicPr>
          <p:cNvPr id="45076" name="Picture 39" descr="Hippoglosina bollmani"/>
          <p:cNvPicPr>
            <a:picLocks noChangeAspect="1" noChangeArrowheads="1"/>
          </p:cNvPicPr>
          <p:nvPr/>
        </p:nvPicPr>
        <p:blipFill>
          <a:blip r:embed="rId13"/>
          <a:srcRect/>
          <a:stretch>
            <a:fillRect/>
          </a:stretch>
        </p:blipFill>
        <p:spPr bwMode="auto">
          <a:xfrm>
            <a:off x="5481638" y="5702300"/>
            <a:ext cx="887412" cy="601663"/>
          </a:xfrm>
          <a:prstGeom prst="rect">
            <a:avLst/>
          </a:prstGeom>
          <a:noFill/>
          <a:ln w="19050">
            <a:solidFill>
              <a:srgbClr val="000000"/>
            </a:solidFill>
            <a:miter lim="800000"/>
            <a:headEnd/>
            <a:tailEnd/>
          </a:ln>
        </p:spPr>
      </p:pic>
      <p:sp>
        <p:nvSpPr>
          <p:cNvPr id="45077" name="Text Box 40"/>
          <p:cNvSpPr txBox="1">
            <a:spLocks noChangeArrowheads="1"/>
          </p:cNvSpPr>
          <p:nvPr/>
        </p:nvSpPr>
        <p:spPr bwMode="auto">
          <a:xfrm>
            <a:off x="5391150" y="6262688"/>
            <a:ext cx="1100138" cy="369887"/>
          </a:xfrm>
          <a:prstGeom prst="rect">
            <a:avLst/>
          </a:prstGeom>
          <a:noFill/>
          <a:ln w="9525">
            <a:noFill/>
            <a:miter lim="800000"/>
            <a:headEnd/>
            <a:tailEnd/>
          </a:ln>
        </p:spPr>
        <p:txBody>
          <a:bodyPr wrap="none">
            <a:spAutoFit/>
          </a:bodyPr>
          <a:lstStyle/>
          <a:p>
            <a:r>
              <a:rPr lang="en-US">
                <a:solidFill>
                  <a:srgbClr val="FFFF00"/>
                </a:solidFill>
                <a:latin typeface="Corbel" pitchFamily="34" charset="0"/>
              </a:rPr>
              <a:t>Flatfishes</a:t>
            </a:r>
          </a:p>
        </p:txBody>
      </p:sp>
      <p:pic>
        <p:nvPicPr>
          <p:cNvPr id="45078" name="Picture 42" descr="Mugil cephalus"/>
          <p:cNvPicPr>
            <a:picLocks noChangeAspect="1" noChangeArrowheads="1"/>
          </p:cNvPicPr>
          <p:nvPr/>
        </p:nvPicPr>
        <p:blipFill>
          <a:blip r:embed="rId14"/>
          <a:srcRect/>
          <a:stretch>
            <a:fillRect/>
          </a:stretch>
        </p:blipFill>
        <p:spPr bwMode="auto">
          <a:xfrm>
            <a:off x="2959100" y="5527675"/>
            <a:ext cx="1143000" cy="541338"/>
          </a:xfrm>
          <a:prstGeom prst="rect">
            <a:avLst/>
          </a:prstGeom>
          <a:noFill/>
          <a:ln w="19050">
            <a:solidFill>
              <a:srgbClr val="000000"/>
            </a:solidFill>
            <a:miter lim="800000"/>
            <a:headEnd/>
            <a:tailEnd/>
          </a:ln>
        </p:spPr>
      </p:pic>
      <p:sp>
        <p:nvSpPr>
          <p:cNvPr id="45079" name="Text Box 43"/>
          <p:cNvSpPr txBox="1">
            <a:spLocks noChangeArrowheads="1"/>
          </p:cNvSpPr>
          <p:nvPr/>
        </p:nvSpPr>
        <p:spPr bwMode="auto">
          <a:xfrm>
            <a:off x="2533650" y="6010275"/>
            <a:ext cx="1997075" cy="369888"/>
          </a:xfrm>
          <a:prstGeom prst="rect">
            <a:avLst/>
          </a:prstGeom>
          <a:noFill/>
          <a:ln w="9525">
            <a:noFill/>
            <a:miter lim="800000"/>
            <a:headEnd/>
            <a:tailEnd/>
          </a:ln>
        </p:spPr>
        <p:txBody>
          <a:bodyPr wrap="none">
            <a:spAutoFit/>
          </a:bodyPr>
          <a:lstStyle/>
          <a:p>
            <a:r>
              <a:rPr lang="en-US">
                <a:solidFill>
                  <a:srgbClr val="FFFF00"/>
                </a:solidFill>
                <a:latin typeface="Corbel" pitchFamily="34" charset="0"/>
              </a:rPr>
              <a:t>Medium demersals</a:t>
            </a:r>
          </a:p>
        </p:txBody>
      </p:sp>
      <p:pic>
        <p:nvPicPr>
          <p:cNvPr id="45080" name="Picture 45"/>
          <p:cNvPicPr>
            <a:picLocks noChangeAspect="1" noChangeArrowheads="1"/>
          </p:cNvPicPr>
          <p:nvPr/>
        </p:nvPicPr>
        <p:blipFill>
          <a:blip r:embed="rId15"/>
          <a:srcRect/>
          <a:stretch>
            <a:fillRect/>
          </a:stretch>
        </p:blipFill>
        <p:spPr bwMode="auto">
          <a:xfrm>
            <a:off x="1492250" y="5715000"/>
            <a:ext cx="1019175" cy="763588"/>
          </a:xfrm>
          <a:prstGeom prst="rect">
            <a:avLst/>
          </a:prstGeom>
          <a:noFill/>
          <a:ln w="19050">
            <a:solidFill>
              <a:srgbClr val="000000"/>
            </a:solidFill>
            <a:miter lim="800000"/>
            <a:headEnd/>
            <a:tailEnd/>
          </a:ln>
        </p:spPr>
      </p:pic>
      <p:sp>
        <p:nvSpPr>
          <p:cNvPr id="45081" name="Text Box 46"/>
          <p:cNvSpPr txBox="1">
            <a:spLocks noChangeArrowheads="1"/>
          </p:cNvSpPr>
          <p:nvPr/>
        </p:nvSpPr>
        <p:spPr bwMode="auto">
          <a:xfrm>
            <a:off x="1035050" y="6434138"/>
            <a:ext cx="1890713" cy="369887"/>
          </a:xfrm>
          <a:prstGeom prst="rect">
            <a:avLst/>
          </a:prstGeom>
          <a:noFill/>
          <a:ln w="9525">
            <a:noFill/>
            <a:miter lim="800000"/>
            <a:headEnd/>
            <a:tailEnd/>
          </a:ln>
        </p:spPr>
        <p:txBody>
          <a:bodyPr wrap="none">
            <a:spAutoFit/>
          </a:bodyPr>
          <a:lstStyle/>
          <a:p>
            <a:r>
              <a:rPr lang="en-US">
                <a:solidFill>
                  <a:srgbClr val="FFFF00"/>
                </a:solidFill>
                <a:latin typeface="Corbel" pitchFamily="34" charset="0"/>
              </a:rPr>
              <a:t>Medium sciaenids</a:t>
            </a:r>
          </a:p>
        </p:txBody>
      </p:sp>
      <p:pic>
        <p:nvPicPr>
          <p:cNvPr id="45082" name="Picture 51" descr="Dosidicus_gigas"/>
          <p:cNvPicPr>
            <a:picLocks noChangeAspect="1" noChangeArrowheads="1"/>
          </p:cNvPicPr>
          <p:nvPr/>
        </p:nvPicPr>
        <p:blipFill>
          <a:blip r:embed="rId16"/>
          <a:srcRect/>
          <a:stretch>
            <a:fillRect/>
          </a:stretch>
        </p:blipFill>
        <p:spPr bwMode="auto">
          <a:xfrm>
            <a:off x="2622550" y="3886200"/>
            <a:ext cx="733425" cy="606425"/>
          </a:xfrm>
          <a:prstGeom prst="rect">
            <a:avLst/>
          </a:prstGeom>
          <a:noFill/>
          <a:ln w="19050">
            <a:solidFill>
              <a:srgbClr val="000000"/>
            </a:solidFill>
            <a:miter lim="800000"/>
            <a:headEnd/>
            <a:tailEnd/>
          </a:ln>
        </p:spPr>
      </p:pic>
      <p:sp>
        <p:nvSpPr>
          <p:cNvPr id="45083" name="Text Box 52"/>
          <p:cNvSpPr txBox="1">
            <a:spLocks noChangeArrowheads="1"/>
          </p:cNvSpPr>
          <p:nvPr/>
        </p:nvSpPr>
        <p:spPr bwMode="auto">
          <a:xfrm>
            <a:off x="2209800" y="4467225"/>
            <a:ext cx="1385888" cy="369888"/>
          </a:xfrm>
          <a:prstGeom prst="rect">
            <a:avLst/>
          </a:prstGeom>
          <a:noFill/>
          <a:ln w="9525">
            <a:noFill/>
            <a:miter lim="800000"/>
            <a:headEnd/>
            <a:tailEnd/>
          </a:ln>
        </p:spPr>
        <p:txBody>
          <a:bodyPr wrap="none">
            <a:spAutoFit/>
          </a:bodyPr>
          <a:lstStyle/>
          <a:p>
            <a:r>
              <a:rPr lang="en-US">
                <a:solidFill>
                  <a:srgbClr val="FFFF00"/>
                </a:solidFill>
                <a:latin typeface="Corbel" pitchFamily="34" charset="0"/>
              </a:rPr>
              <a:t>Jumbo squid</a:t>
            </a:r>
          </a:p>
        </p:txBody>
      </p:sp>
      <p:sp>
        <p:nvSpPr>
          <p:cNvPr id="45084" name="Text Box 54"/>
          <p:cNvSpPr txBox="1">
            <a:spLocks noChangeArrowheads="1"/>
          </p:cNvSpPr>
          <p:nvPr/>
        </p:nvSpPr>
        <p:spPr bwMode="auto">
          <a:xfrm>
            <a:off x="6508750" y="5957888"/>
            <a:ext cx="2405063" cy="369887"/>
          </a:xfrm>
          <a:prstGeom prst="rect">
            <a:avLst/>
          </a:prstGeom>
          <a:noFill/>
          <a:ln w="9525">
            <a:noFill/>
            <a:miter lim="800000"/>
            <a:headEnd/>
            <a:tailEnd/>
          </a:ln>
        </p:spPr>
        <p:txBody>
          <a:bodyPr wrap="none">
            <a:spAutoFit/>
          </a:bodyPr>
          <a:lstStyle/>
          <a:p>
            <a:r>
              <a:rPr lang="en-US">
                <a:solidFill>
                  <a:srgbClr val="FFFF00"/>
                </a:solidFill>
                <a:latin typeface="Corbel" pitchFamily="34" charset="0"/>
              </a:rPr>
              <a:t>Benthic elasmobranchs</a:t>
            </a:r>
          </a:p>
        </p:txBody>
      </p:sp>
      <p:pic>
        <p:nvPicPr>
          <p:cNvPr id="45085" name="Picture 55"/>
          <p:cNvPicPr>
            <a:picLocks noChangeAspect="1" noChangeArrowheads="1"/>
          </p:cNvPicPr>
          <p:nvPr/>
        </p:nvPicPr>
        <p:blipFill>
          <a:blip r:embed="rId17"/>
          <a:srcRect/>
          <a:stretch>
            <a:fillRect/>
          </a:stretch>
        </p:blipFill>
        <p:spPr bwMode="auto">
          <a:xfrm>
            <a:off x="7315200" y="5257800"/>
            <a:ext cx="1009650" cy="704850"/>
          </a:xfrm>
          <a:prstGeom prst="rect">
            <a:avLst/>
          </a:prstGeom>
          <a:noFill/>
          <a:ln w="19050">
            <a:solidFill>
              <a:srgbClr val="000000"/>
            </a:solidFill>
            <a:miter lim="800000"/>
            <a:headEnd/>
            <a:tailEnd/>
          </a:ln>
        </p:spPr>
      </p:pic>
      <p:cxnSp>
        <p:nvCxnSpPr>
          <p:cNvPr id="45086" name="AutoShape 61"/>
          <p:cNvCxnSpPr>
            <a:cxnSpLocks noChangeShapeType="1"/>
          </p:cNvCxnSpPr>
          <p:nvPr/>
        </p:nvCxnSpPr>
        <p:spPr bwMode="auto">
          <a:xfrm flipV="1">
            <a:off x="1819275" y="3724275"/>
            <a:ext cx="2655888" cy="131763"/>
          </a:xfrm>
          <a:prstGeom prst="curvedConnector4">
            <a:avLst>
              <a:gd name="adj1" fmla="val 44051"/>
              <a:gd name="adj2" fmla="val 266264"/>
            </a:avLst>
          </a:prstGeom>
          <a:noFill/>
          <a:ln w="25400">
            <a:solidFill>
              <a:srgbClr val="FFFF00"/>
            </a:solidFill>
            <a:round/>
            <a:headEnd type="oval" w="med" len="med"/>
            <a:tailEnd type="triangle" w="lg" len="lg"/>
          </a:ln>
        </p:spPr>
      </p:cxnSp>
      <p:cxnSp>
        <p:nvCxnSpPr>
          <p:cNvPr id="45087" name="AutoShape 62"/>
          <p:cNvCxnSpPr>
            <a:cxnSpLocks noChangeShapeType="1"/>
          </p:cNvCxnSpPr>
          <p:nvPr/>
        </p:nvCxnSpPr>
        <p:spPr bwMode="auto">
          <a:xfrm>
            <a:off x="3222625" y="2897188"/>
            <a:ext cx="938213" cy="984250"/>
          </a:xfrm>
          <a:prstGeom prst="curvedConnector3">
            <a:avLst>
              <a:gd name="adj1" fmla="val 49917"/>
            </a:avLst>
          </a:prstGeom>
          <a:noFill/>
          <a:ln w="25400">
            <a:solidFill>
              <a:srgbClr val="FFFF00"/>
            </a:solidFill>
            <a:round/>
            <a:headEnd type="oval" w="med" len="med"/>
            <a:tailEnd type="triangle" w="lg" len="lg"/>
          </a:ln>
        </p:spPr>
      </p:cxnSp>
      <p:cxnSp>
        <p:nvCxnSpPr>
          <p:cNvPr id="45088" name="AutoShape 63"/>
          <p:cNvCxnSpPr>
            <a:cxnSpLocks noChangeShapeType="1"/>
          </p:cNvCxnSpPr>
          <p:nvPr/>
        </p:nvCxnSpPr>
        <p:spPr bwMode="auto">
          <a:xfrm rot="10800000" flipV="1">
            <a:off x="4789488" y="2990850"/>
            <a:ext cx="2160587" cy="890588"/>
          </a:xfrm>
          <a:prstGeom prst="curvedConnector3">
            <a:avLst>
              <a:gd name="adj1" fmla="val 49963"/>
            </a:avLst>
          </a:prstGeom>
          <a:noFill/>
          <a:ln w="25400">
            <a:solidFill>
              <a:srgbClr val="FFFF00"/>
            </a:solidFill>
            <a:round/>
            <a:headEnd type="oval" w="med" len="med"/>
            <a:tailEnd type="triangle" w="lg" len="lg"/>
          </a:ln>
        </p:spPr>
      </p:cxnSp>
      <p:cxnSp>
        <p:nvCxnSpPr>
          <p:cNvPr id="45089" name="AutoShape 64"/>
          <p:cNvCxnSpPr>
            <a:cxnSpLocks noChangeShapeType="1"/>
          </p:cNvCxnSpPr>
          <p:nvPr/>
        </p:nvCxnSpPr>
        <p:spPr bwMode="auto">
          <a:xfrm rot="10800000" flipV="1">
            <a:off x="5164138" y="3878263"/>
            <a:ext cx="1487487" cy="273050"/>
          </a:xfrm>
          <a:prstGeom prst="curvedConnector3">
            <a:avLst>
              <a:gd name="adj1" fmla="val 49944"/>
            </a:avLst>
          </a:prstGeom>
          <a:noFill/>
          <a:ln w="25400">
            <a:solidFill>
              <a:srgbClr val="FFFF00"/>
            </a:solidFill>
            <a:round/>
            <a:headEnd type="oval" w="med" len="med"/>
            <a:tailEnd type="triangle" w="lg" len="lg"/>
          </a:ln>
        </p:spPr>
      </p:cxnSp>
      <p:cxnSp>
        <p:nvCxnSpPr>
          <p:cNvPr id="45090" name="AutoShape 65"/>
          <p:cNvCxnSpPr>
            <a:cxnSpLocks noChangeShapeType="1"/>
          </p:cNvCxnSpPr>
          <p:nvPr/>
        </p:nvCxnSpPr>
        <p:spPr bwMode="auto">
          <a:xfrm rot="10800000">
            <a:off x="4827588" y="4295775"/>
            <a:ext cx="1235075" cy="420688"/>
          </a:xfrm>
          <a:prstGeom prst="curvedConnector2">
            <a:avLst/>
          </a:prstGeom>
          <a:noFill/>
          <a:ln w="25400">
            <a:solidFill>
              <a:srgbClr val="FFFF00"/>
            </a:solidFill>
            <a:round/>
            <a:headEnd type="oval" w="med" len="med"/>
            <a:tailEnd type="triangle" w="lg" len="lg"/>
          </a:ln>
        </p:spPr>
      </p:cxnSp>
      <p:cxnSp>
        <p:nvCxnSpPr>
          <p:cNvPr id="45091" name="AutoShape 66"/>
          <p:cNvCxnSpPr>
            <a:cxnSpLocks noChangeShapeType="1"/>
          </p:cNvCxnSpPr>
          <p:nvPr/>
        </p:nvCxnSpPr>
        <p:spPr bwMode="auto">
          <a:xfrm rot="10800000">
            <a:off x="4357688" y="4994275"/>
            <a:ext cx="2960687" cy="615950"/>
          </a:xfrm>
          <a:prstGeom prst="curvedConnector2">
            <a:avLst/>
          </a:prstGeom>
          <a:noFill/>
          <a:ln w="25400">
            <a:solidFill>
              <a:srgbClr val="FFFF00"/>
            </a:solidFill>
            <a:round/>
            <a:headEnd type="oval" w="med" len="med"/>
            <a:tailEnd type="triangle" w="lg" len="lg"/>
          </a:ln>
        </p:spPr>
      </p:cxnSp>
      <p:cxnSp>
        <p:nvCxnSpPr>
          <p:cNvPr id="45092" name="AutoShape 67"/>
          <p:cNvCxnSpPr>
            <a:cxnSpLocks noChangeShapeType="1"/>
            <a:endCxn id="92178" idx="2"/>
          </p:cNvCxnSpPr>
          <p:nvPr/>
        </p:nvCxnSpPr>
        <p:spPr bwMode="auto">
          <a:xfrm rot="10800000">
            <a:off x="4437063" y="4994275"/>
            <a:ext cx="1085850" cy="1009650"/>
          </a:xfrm>
          <a:prstGeom prst="curvedConnector2">
            <a:avLst/>
          </a:prstGeom>
          <a:noFill/>
          <a:ln w="25400">
            <a:solidFill>
              <a:srgbClr val="FFFF00"/>
            </a:solidFill>
            <a:round/>
            <a:headEnd type="oval" w="med" len="med"/>
            <a:tailEnd type="triangle" w="lg" len="lg"/>
          </a:ln>
        </p:spPr>
      </p:cxnSp>
      <p:cxnSp>
        <p:nvCxnSpPr>
          <p:cNvPr id="45093" name="AutoShape 68"/>
          <p:cNvCxnSpPr>
            <a:cxnSpLocks noChangeShapeType="1"/>
            <a:endCxn id="92178" idx="2"/>
          </p:cNvCxnSpPr>
          <p:nvPr/>
        </p:nvCxnSpPr>
        <p:spPr bwMode="auto">
          <a:xfrm flipV="1">
            <a:off x="3581400" y="4994275"/>
            <a:ext cx="855663" cy="523875"/>
          </a:xfrm>
          <a:prstGeom prst="curvedConnector2">
            <a:avLst/>
          </a:prstGeom>
          <a:noFill/>
          <a:ln w="25400">
            <a:solidFill>
              <a:srgbClr val="FFFF00"/>
            </a:solidFill>
            <a:round/>
            <a:headEnd type="oval" w="med" len="med"/>
            <a:tailEnd type="triangle" w="lg" len="lg"/>
          </a:ln>
        </p:spPr>
      </p:cxnSp>
      <p:cxnSp>
        <p:nvCxnSpPr>
          <p:cNvPr id="45094" name="AutoShape 69"/>
          <p:cNvCxnSpPr>
            <a:cxnSpLocks noChangeShapeType="1"/>
          </p:cNvCxnSpPr>
          <p:nvPr/>
        </p:nvCxnSpPr>
        <p:spPr bwMode="auto">
          <a:xfrm flipV="1">
            <a:off x="3365500" y="4154488"/>
            <a:ext cx="490538" cy="34925"/>
          </a:xfrm>
          <a:prstGeom prst="curvedConnector3">
            <a:avLst>
              <a:gd name="adj1" fmla="val 49838"/>
            </a:avLst>
          </a:prstGeom>
          <a:noFill/>
          <a:ln w="25400">
            <a:solidFill>
              <a:srgbClr val="FFFF00"/>
            </a:solidFill>
            <a:round/>
            <a:headEnd type="oval" w="med" len="med"/>
            <a:tailEnd type="triangle" w="lg" len="lg"/>
          </a:ln>
        </p:spPr>
      </p:cxnSp>
      <p:cxnSp>
        <p:nvCxnSpPr>
          <p:cNvPr id="45095" name="AutoShape 70"/>
          <p:cNvCxnSpPr>
            <a:cxnSpLocks noChangeShapeType="1"/>
            <a:endCxn id="92178" idx="2"/>
          </p:cNvCxnSpPr>
          <p:nvPr/>
        </p:nvCxnSpPr>
        <p:spPr bwMode="auto">
          <a:xfrm flipV="1">
            <a:off x="2052638" y="4994275"/>
            <a:ext cx="2384425" cy="711200"/>
          </a:xfrm>
          <a:prstGeom prst="curvedConnector2">
            <a:avLst/>
          </a:prstGeom>
          <a:noFill/>
          <a:ln w="25400">
            <a:solidFill>
              <a:srgbClr val="FFFF00"/>
            </a:solidFill>
            <a:round/>
            <a:headEnd type="oval" w="med" len="med"/>
            <a:tailEnd type="triangle" w="lg" len="lg"/>
          </a:ln>
        </p:spPr>
      </p:cxnSp>
      <p:sp>
        <p:nvSpPr>
          <p:cNvPr id="45096" name="Line 79"/>
          <p:cNvSpPr>
            <a:spLocks noChangeShapeType="1"/>
          </p:cNvSpPr>
          <p:nvPr/>
        </p:nvSpPr>
        <p:spPr bwMode="auto">
          <a:xfrm flipH="1">
            <a:off x="0" y="1343025"/>
            <a:ext cx="9144000" cy="0"/>
          </a:xfrm>
          <a:prstGeom prst="line">
            <a:avLst/>
          </a:prstGeom>
          <a:noFill/>
          <a:ln w="38100">
            <a:solidFill>
              <a:srgbClr val="0000FF"/>
            </a:solidFill>
            <a:round/>
            <a:headEnd/>
            <a:tailEnd/>
          </a:ln>
        </p:spPr>
        <p:txBody>
          <a:bodyPr/>
          <a:lstStyle/>
          <a:p>
            <a:endParaRPr lang="en-US"/>
          </a:p>
        </p:txBody>
      </p:sp>
      <p:pic>
        <p:nvPicPr>
          <p:cNvPr id="45097" name="Picture 25" descr="Copy of Scomber japonicus"/>
          <p:cNvPicPr>
            <a:picLocks noChangeAspect="1" noChangeArrowheads="1"/>
          </p:cNvPicPr>
          <p:nvPr/>
        </p:nvPicPr>
        <p:blipFill>
          <a:blip r:embed="rId18"/>
          <a:srcRect/>
          <a:stretch>
            <a:fillRect/>
          </a:stretch>
        </p:blipFill>
        <p:spPr bwMode="auto">
          <a:xfrm>
            <a:off x="2057400" y="2667000"/>
            <a:ext cx="1155700" cy="460375"/>
          </a:xfrm>
          <a:prstGeom prst="rect">
            <a:avLst/>
          </a:prstGeom>
          <a:noFill/>
          <a:ln w="19050">
            <a:solidFill>
              <a:srgbClr val="000000"/>
            </a:solidFill>
            <a:miter lim="800000"/>
            <a:headEnd/>
            <a:tailEnd/>
          </a:ln>
        </p:spPr>
      </p:pic>
      <p:pic>
        <p:nvPicPr>
          <p:cNvPr id="45098" name="Picture 48" descr="smooth dogfish"/>
          <p:cNvPicPr>
            <a:picLocks noChangeAspect="1" noChangeArrowheads="1"/>
          </p:cNvPicPr>
          <p:nvPr/>
        </p:nvPicPr>
        <p:blipFill>
          <a:blip r:embed="rId19"/>
          <a:srcRect/>
          <a:stretch>
            <a:fillRect/>
          </a:stretch>
        </p:blipFill>
        <p:spPr bwMode="auto">
          <a:xfrm>
            <a:off x="6959600" y="2668588"/>
            <a:ext cx="2108200" cy="642937"/>
          </a:xfrm>
          <a:prstGeom prst="rect">
            <a:avLst/>
          </a:prstGeom>
          <a:noFill/>
          <a:ln w="19050">
            <a:solidFill>
              <a:srgbClr val="000000"/>
            </a:solidFill>
            <a:miter lim="800000"/>
            <a:headEnd/>
            <a:tailEnd/>
          </a:ln>
        </p:spPr>
      </p:pic>
      <p:sp>
        <p:nvSpPr>
          <p:cNvPr id="45099" name="Text Box 49"/>
          <p:cNvSpPr txBox="1">
            <a:spLocks noChangeArrowheads="1"/>
          </p:cNvSpPr>
          <p:nvPr/>
        </p:nvSpPr>
        <p:spPr bwMode="auto">
          <a:xfrm>
            <a:off x="7042150" y="3290888"/>
            <a:ext cx="1809750" cy="369887"/>
          </a:xfrm>
          <a:prstGeom prst="rect">
            <a:avLst/>
          </a:prstGeom>
          <a:noFill/>
          <a:ln w="9525">
            <a:noFill/>
            <a:miter lim="800000"/>
            <a:headEnd/>
            <a:tailEnd/>
          </a:ln>
        </p:spPr>
        <p:txBody>
          <a:bodyPr>
            <a:spAutoFit/>
          </a:bodyPr>
          <a:lstStyle/>
          <a:p>
            <a:r>
              <a:rPr lang="en-US">
                <a:solidFill>
                  <a:srgbClr val="FFFF00"/>
                </a:solidFill>
                <a:latin typeface="Corbel" pitchFamily="34" charset="0"/>
              </a:rPr>
              <a:t>Chondrichthyans</a:t>
            </a:r>
          </a:p>
        </p:txBody>
      </p:sp>
      <p:sp>
        <p:nvSpPr>
          <p:cNvPr id="45100" name="Rectangle 88"/>
          <p:cNvSpPr>
            <a:spLocks noGrp="1" noChangeArrowheads="1"/>
          </p:cNvSpPr>
          <p:nvPr>
            <p:ph type="title" idx="4294967295"/>
          </p:nvPr>
        </p:nvSpPr>
        <p:spPr bwMode="auto">
          <a:xfrm>
            <a:off x="1492250" y="0"/>
            <a:ext cx="6737350" cy="1143000"/>
          </a:xfrm>
          <a:prstGeom prst="rect">
            <a:avLst/>
          </a:prstGeom>
          <a:noFill/>
          <a:ln>
            <a:miter lim="800000"/>
            <a:headEnd/>
            <a:tailEnd/>
          </a:ln>
        </p:spPr>
        <p:txBody>
          <a:bodyPr/>
          <a:lstStyle/>
          <a:p>
            <a:pPr eaLnBrk="1" hangingPunct="1"/>
            <a:r>
              <a:rPr sz="5400" b="1" smtClean="0">
                <a:solidFill>
                  <a:srgbClr val="FFFF00"/>
                </a:solidFill>
              </a:rPr>
              <a:t>Economic Importance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1"/>
          <p:cNvSpPr/>
          <p:nvPr/>
        </p:nvSpPr>
        <p:spPr>
          <a:xfrm flipV="1">
            <a:off x="260350" y="255588"/>
            <a:ext cx="8686800" cy="6323012"/>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solidFill>
                <a:srgbClr val="FFFFFF"/>
              </a:solidFill>
            </a:endParaRPr>
          </a:p>
        </p:txBody>
      </p:sp>
      <p:sp>
        <p:nvSpPr>
          <p:cNvPr id="47106" name="Title 1"/>
          <p:cNvSpPr txBox="1">
            <a:spLocks/>
          </p:cNvSpPr>
          <p:nvPr/>
        </p:nvSpPr>
        <p:spPr bwMode="auto">
          <a:xfrm>
            <a:off x="742950" y="508000"/>
            <a:ext cx="7583488" cy="696913"/>
          </a:xfrm>
          <a:prstGeom prst="rect">
            <a:avLst/>
          </a:prstGeom>
          <a:noFill/>
          <a:ln w="9525">
            <a:noFill/>
            <a:miter lim="800000"/>
            <a:headEnd/>
            <a:tailEnd/>
          </a:ln>
        </p:spPr>
        <p:txBody>
          <a:bodyPr anchor="b"/>
          <a:lstStyle/>
          <a:p>
            <a:pPr algn="ctr"/>
            <a:r>
              <a:rPr lang="en-US" sz="4400" b="1">
                <a:solidFill>
                  <a:srgbClr val="FF7F01"/>
                </a:solidFill>
                <a:latin typeface="Corbel" pitchFamily="34" charset="0"/>
              </a:rPr>
              <a:t>Economic Value of Forage Fish</a:t>
            </a:r>
          </a:p>
        </p:txBody>
      </p:sp>
      <p:sp>
        <p:nvSpPr>
          <p:cNvPr id="47107" name="Title 1"/>
          <p:cNvSpPr txBox="1">
            <a:spLocks/>
          </p:cNvSpPr>
          <p:nvPr/>
        </p:nvSpPr>
        <p:spPr bwMode="auto">
          <a:xfrm>
            <a:off x="546100" y="3536950"/>
            <a:ext cx="3527425" cy="495300"/>
          </a:xfrm>
          <a:prstGeom prst="rect">
            <a:avLst/>
          </a:prstGeom>
          <a:noFill/>
          <a:ln w="9525">
            <a:noFill/>
            <a:miter lim="800000"/>
            <a:headEnd/>
            <a:tailEnd/>
          </a:ln>
        </p:spPr>
        <p:txBody>
          <a:bodyPr anchor="b"/>
          <a:lstStyle/>
          <a:p>
            <a:r>
              <a:rPr lang="en-US" b="1">
                <a:solidFill>
                  <a:srgbClr val="FF7F01"/>
                </a:solidFill>
                <a:latin typeface="Corbel" pitchFamily="34" charset="0"/>
              </a:rPr>
              <a:t>FORAGE FISH DIRECT VALUE</a:t>
            </a:r>
          </a:p>
        </p:txBody>
      </p:sp>
      <p:sp>
        <p:nvSpPr>
          <p:cNvPr id="47108" name="Title 1"/>
          <p:cNvSpPr txBox="1">
            <a:spLocks/>
          </p:cNvSpPr>
          <p:nvPr/>
        </p:nvSpPr>
        <p:spPr bwMode="auto">
          <a:xfrm>
            <a:off x="4935538" y="3521075"/>
            <a:ext cx="4100512" cy="495300"/>
          </a:xfrm>
          <a:prstGeom prst="rect">
            <a:avLst/>
          </a:prstGeom>
          <a:noFill/>
          <a:ln w="9525">
            <a:noFill/>
            <a:miter lim="800000"/>
            <a:headEnd/>
            <a:tailEnd/>
          </a:ln>
        </p:spPr>
        <p:txBody>
          <a:bodyPr anchor="b"/>
          <a:lstStyle/>
          <a:p>
            <a:r>
              <a:rPr lang="en-US" b="1">
                <a:solidFill>
                  <a:srgbClr val="FF7F01"/>
                </a:solidFill>
                <a:latin typeface="Corbel" pitchFamily="34" charset="0"/>
              </a:rPr>
              <a:t>FORAGE FISH SUPPORTIVE VALUE</a:t>
            </a:r>
          </a:p>
        </p:txBody>
      </p:sp>
      <p:pic>
        <p:nvPicPr>
          <p:cNvPr id="47109" name="Picture 4" descr="ppt-fig-5.8.jpg"/>
          <p:cNvPicPr>
            <a:picLocks noChangeAspect="1"/>
          </p:cNvPicPr>
          <p:nvPr/>
        </p:nvPicPr>
        <p:blipFill>
          <a:blip r:embed="rId3"/>
          <a:srcRect/>
          <a:stretch>
            <a:fillRect/>
          </a:stretch>
        </p:blipFill>
        <p:spPr bwMode="auto">
          <a:xfrm>
            <a:off x="474663" y="4086225"/>
            <a:ext cx="8199437" cy="2292350"/>
          </a:xfrm>
          <a:prstGeom prst="rect">
            <a:avLst/>
          </a:prstGeom>
          <a:noFill/>
          <a:ln w="9525">
            <a:noFill/>
            <a:miter lim="800000"/>
            <a:headEnd/>
            <a:tailEnd/>
          </a:ln>
        </p:spPr>
      </p:pic>
      <p:sp>
        <p:nvSpPr>
          <p:cNvPr id="47110" name="Text Placeholder 3"/>
          <p:cNvSpPr txBox="1">
            <a:spLocks/>
          </p:cNvSpPr>
          <p:nvPr/>
        </p:nvSpPr>
        <p:spPr bwMode="auto">
          <a:xfrm>
            <a:off x="546100" y="1204913"/>
            <a:ext cx="8401050" cy="2316162"/>
          </a:xfrm>
          <a:prstGeom prst="rect">
            <a:avLst/>
          </a:prstGeom>
          <a:solidFill>
            <a:schemeClr val="bg1"/>
          </a:solidFill>
          <a:ln w="9525">
            <a:noFill/>
            <a:miter lim="800000"/>
            <a:headEnd/>
            <a:tailEnd/>
          </a:ln>
        </p:spPr>
        <p:txBody>
          <a:bodyPr/>
          <a:lstStyle/>
          <a:p>
            <a:pPr>
              <a:lnSpc>
                <a:spcPct val="110000"/>
              </a:lnSpc>
              <a:spcBef>
                <a:spcPts val="600"/>
              </a:spcBef>
              <a:buClr>
                <a:srgbClr val="FF7F01"/>
              </a:buClr>
              <a:buSzPct val="90000"/>
              <a:buFont typeface="Wingdings 2" pitchFamily="18" charset="2"/>
              <a:buNone/>
            </a:pPr>
            <a:r>
              <a:rPr lang="en-US" sz="2400" b="1">
                <a:solidFill>
                  <a:srgbClr val="2063AA"/>
                </a:solidFill>
                <a:latin typeface="Corbel" pitchFamily="34" charset="0"/>
              </a:rPr>
              <a:t>Direct value of commercial catch 	= $5.6 billion</a:t>
            </a:r>
          </a:p>
          <a:p>
            <a:pPr>
              <a:lnSpc>
                <a:spcPct val="110000"/>
              </a:lnSpc>
              <a:spcBef>
                <a:spcPts val="600"/>
              </a:spcBef>
              <a:buClr>
                <a:srgbClr val="FF7F01"/>
              </a:buClr>
              <a:buSzPct val="90000"/>
              <a:buFont typeface="Wingdings 2" pitchFamily="18" charset="2"/>
              <a:buNone/>
            </a:pPr>
            <a:r>
              <a:rPr lang="en-US" sz="2400" b="1">
                <a:solidFill>
                  <a:srgbClr val="2063AA"/>
                </a:solidFill>
                <a:latin typeface="Corbel" pitchFamily="34" charset="0"/>
              </a:rPr>
              <a:t>Supportive commercial value	= $11.3 billion</a:t>
            </a:r>
          </a:p>
          <a:p>
            <a:pPr>
              <a:lnSpc>
                <a:spcPct val="110000"/>
              </a:lnSpc>
              <a:spcBef>
                <a:spcPts val="600"/>
              </a:spcBef>
              <a:buClr>
                <a:srgbClr val="FF7F01"/>
              </a:buClr>
              <a:buSzPct val="90000"/>
              <a:buFont typeface="Wingdings 2" pitchFamily="18" charset="2"/>
              <a:buNone/>
            </a:pPr>
            <a:r>
              <a:rPr lang="en-US" sz="2400" b="1">
                <a:solidFill>
                  <a:srgbClr val="2063AA"/>
                </a:solidFill>
                <a:latin typeface="Corbel" pitchFamily="34" charset="0"/>
              </a:rPr>
              <a:t>Total global commercial value	= $16.9 billion </a:t>
            </a:r>
          </a:p>
          <a:p>
            <a:pPr>
              <a:lnSpc>
                <a:spcPct val="110000"/>
              </a:lnSpc>
              <a:spcBef>
                <a:spcPts val="600"/>
              </a:spcBef>
              <a:buClr>
                <a:srgbClr val="FF7F01"/>
              </a:buClr>
              <a:buSzPct val="90000"/>
              <a:buFont typeface="Wingdings 2" pitchFamily="18" charset="2"/>
              <a:buNone/>
            </a:pPr>
            <a:r>
              <a:rPr lang="en-US" sz="1200" b="1">
                <a:solidFill>
                  <a:srgbClr val="2063AA"/>
                </a:solidFill>
                <a:latin typeface="Corbel" pitchFamily="34" charset="0"/>
              </a:rPr>
              <a:t>Value in 2006 dollars</a:t>
            </a:r>
            <a:br>
              <a:rPr lang="en-US" sz="1200" b="1">
                <a:solidFill>
                  <a:srgbClr val="2063AA"/>
                </a:solidFill>
                <a:latin typeface="Corbel" pitchFamily="34" charset="0"/>
              </a:rPr>
            </a:br>
            <a:endParaRPr lang="en-US" sz="1200" b="1">
              <a:solidFill>
                <a:srgbClr val="2063AA"/>
              </a:solidFill>
              <a:latin typeface="Corbel" pitchFamily="34" charset="0"/>
            </a:endParaRPr>
          </a:p>
          <a:p>
            <a:pPr>
              <a:lnSpc>
                <a:spcPct val="110000"/>
              </a:lnSpc>
              <a:spcBef>
                <a:spcPts val="600"/>
              </a:spcBef>
              <a:buClr>
                <a:srgbClr val="FF7F01"/>
              </a:buClr>
              <a:buSzPct val="90000"/>
              <a:buFont typeface="Wingdings 2" pitchFamily="18" charset="2"/>
              <a:buNone/>
            </a:pPr>
            <a:r>
              <a:rPr lang="en-US" sz="2400" b="1">
                <a:solidFill>
                  <a:srgbClr val="2063AA"/>
                </a:solidFill>
                <a:latin typeface="Corbel" pitchFamily="34" charset="0"/>
              </a:rPr>
              <a:t>First ever estimate of total value of forage fish to all  fisheries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nip Diagonal Corner Rectangle 2"/>
          <p:cNvSpPr/>
          <p:nvPr/>
        </p:nvSpPr>
        <p:spPr bwMode="auto">
          <a:xfrm flipV="1">
            <a:off x="228600" y="234950"/>
            <a:ext cx="4552950" cy="6051550"/>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solidFill>
                <a:srgbClr val="FFFFFF"/>
              </a:solidFill>
            </a:endParaRPr>
          </a:p>
        </p:txBody>
      </p:sp>
      <p:sp>
        <p:nvSpPr>
          <p:cNvPr id="14338" name="Title 1"/>
          <p:cNvSpPr txBox="1">
            <a:spLocks/>
          </p:cNvSpPr>
          <p:nvPr/>
        </p:nvSpPr>
        <p:spPr bwMode="auto">
          <a:xfrm>
            <a:off x="403225" y="449263"/>
            <a:ext cx="4251325" cy="822325"/>
          </a:xfrm>
          <a:prstGeom prst="rect">
            <a:avLst/>
          </a:prstGeom>
          <a:noFill/>
          <a:ln w="9525">
            <a:noFill/>
            <a:miter lim="800000"/>
            <a:headEnd/>
            <a:tailEnd/>
          </a:ln>
        </p:spPr>
        <p:txBody>
          <a:bodyPr anchor="b"/>
          <a:lstStyle/>
          <a:p>
            <a:r>
              <a:rPr lang="en-US" sz="3200" b="1">
                <a:solidFill>
                  <a:srgbClr val="FF7F01"/>
                </a:solidFill>
                <a:latin typeface="Corbel" pitchFamily="34" charset="0"/>
              </a:rPr>
              <a:t>What Are Forage Fish?</a:t>
            </a:r>
          </a:p>
        </p:txBody>
      </p:sp>
      <p:sp>
        <p:nvSpPr>
          <p:cNvPr id="6" name="Picture Placeholder 2"/>
          <p:cNvSpPr txBox="1">
            <a:spLocks/>
          </p:cNvSpPr>
          <p:nvPr/>
        </p:nvSpPr>
        <p:spPr>
          <a:xfrm flipH="1">
            <a:off x="4654550" y="228600"/>
            <a:ext cx="4251325" cy="6391275"/>
          </a:xfrm>
          <a:prstGeom prst="snip2DiagRect">
            <a:avLst>
              <a:gd name="adj1" fmla="val 0"/>
              <a:gd name="adj2" fmla="val 4017"/>
            </a:avLst>
          </a:prstGeom>
          <a:effectLst>
            <a:outerShdw blurRad="50800" dist="63500" dir="2700000" algn="tl" rotWithShape="0">
              <a:prstClr val="black">
                <a:alpha val="50000"/>
              </a:prstClr>
            </a:outerShdw>
          </a:effectLst>
        </p:spPr>
        <p:txBody>
          <a:bodyPr>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lgn="l" defTabSz="914400" rtl="0" eaLnBrk="1" latinLnBrk="0" hangingPunct="1">
              <a:spcBef>
                <a:spcPts val="600"/>
              </a:spcBef>
              <a:buClr>
                <a:schemeClr val="accent1"/>
              </a:buClr>
              <a:buSzPct val="90000"/>
              <a:buFont typeface="Wingdings 2" pitchFamily="18" charset="2"/>
              <a:buNone/>
              <a:defRPr sz="2800" kern="1200">
                <a:solidFill>
                  <a:schemeClr val="tx1">
                    <a:lumMod val="90000"/>
                    <a:lumOff val="10000"/>
                  </a:schemeClr>
                </a:solidFill>
                <a:latin typeface="+mn-lt"/>
                <a:ea typeface="+mn-ea"/>
                <a:cs typeface="+mn-cs"/>
              </a:defRPr>
            </a:lvl2pPr>
            <a:lvl3pPr marL="914400" indent="0" algn="l" defTabSz="914400" rtl="0" eaLnBrk="1" latinLnBrk="0" hangingPunct="1">
              <a:spcBef>
                <a:spcPts val="600"/>
              </a:spcBef>
              <a:buClr>
                <a:schemeClr val="accent1"/>
              </a:buClr>
              <a:buSzPct val="90000"/>
              <a:buFont typeface="Wingdings 2" pitchFamily="18" charset="2"/>
              <a:buNone/>
              <a:defRPr sz="2400" kern="1200">
                <a:solidFill>
                  <a:schemeClr val="tx1">
                    <a:lumMod val="90000"/>
                    <a:lumOff val="10000"/>
                  </a:schemeClr>
                </a:solidFill>
                <a:latin typeface="+mn-lt"/>
                <a:ea typeface="+mn-ea"/>
                <a:cs typeface="+mn-cs"/>
              </a:defRPr>
            </a:lvl3pPr>
            <a:lvl4pPr marL="1371600" indent="0" algn="l" defTabSz="914400" rtl="0" eaLnBrk="1" latinLnBrk="0" hangingPunct="1">
              <a:spcBef>
                <a:spcPts val="600"/>
              </a:spcBef>
              <a:buClr>
                <a:schemeClr val="accent1"/>
              </a:buClr>
              <a:buSzPct val="90000"/>
              <a:buFont typeface="Wingdings 2" pitchFamily="18" charset="2"/>
              <a:buNone/>
              <a:defRPr sz="2000" kern="1200">
                <a:solidFill>
                  <a:schemeClr val="tx1">
                    <a:lumMod val="90000"/>
                    <a:lumOff val="10000"/>
                  </a:schemeClr>
                </a:solidFill>
                <a:latin typeface="+mn-lt"/>
                <a:ea typeface="+mn-ea"/>
                <a:cs typeface="+mn-cs"/>
              </a:defRPr>
            </a:lvl4pPr>
            <a:lvl5pPr marL="1828800" indent="0" algn="l" defTabSz="914400" rtl="0" eaLnBrk="1" latinLnBrk="0" hangingPunct="1">
              <a:spcBef>
                <a:spcPts val="600"/>
              </a:spcBef>
              <a:buClr>
                <a:schemeClr val="accent1"/>
              </a:buClr>
              <a:buSzPct val="90000"/>
              <a:buFont typeface="Wingdings 2" pitchFamily="18" charset="2"/>
              <a:buNone/>
              <a:defRPr sz="2000" kern="1200">
                <a:solidFill>
                  <a:schemeClr val="tx1">
                    <a:lumMod val="90000"/>
                    <a:lumOff val="10000"/>
                  </a:schemeClr>
                </a:solidFill>
                <a:latin typeface="+mn-lt"/>
                <a:ea typeface="+mn-ea"/>
                <a:cs typeface="+mn-cs"/>
              </a:defRPr>
            </a:lvl5pPr>
            <a:lvl6pPr marL="2286000" indent="0" algn="l" defTabSz="914400" rtl="0" eaLnBrk="1" latinLnBrk="0" hangingPunct="1">
              <a:spcBef>
                <a:spcPct val="20000"/>
              </a:spcBef>
              <a:buClr>
                <a:schemeClr val="accent1"/>
              </a:buClr>
              <a:buSzPct val="90000"/>
              <a:buFont typeface="Wingdings 2" pitchFamily="18" charset="2"/>
              <a:buNone/>
              <a:defRPr lang="en-US" sz="2000" kern="1200">
                <a:solidFill>
                  <a:schemeClr val="tx1">
                    <a:lumMod val="90000"/>
                    <a:lumOff val="10000"/>
                  </a:schemeClr>
                </a:solidFill>
                <a:latin typeface="+mn-lt"/>
                <a:ea typeface="+mn-ea"/>
                <a:cs typeface="+mn-cs"/>
              </a:defRPr>
            </a:lvl6pPr>
            <a:lvl7pPr marL="2743200" indent="0" algn="l" defTabSz="914400" rtl="0" eaLnBrk="1" latinLnBrk="0" hangingPunct="1">
              <a:spcBef>
                <a:spcPct val="20000"/>
              </a:spcBef>
              <a:buClr>
                <a:schemeClr val="accent1"/>
              </a:buClr>
              <a:buSzPct val="90000"/>
              <a:buFont typeface="Wingdings 2" pitchFamily="18" charset="2"/>
              <a:buNone/>
              <a:defRPr lang="en-US" sz="2000" kern="1200">
                <a:solidFill>
                  <a:schemeClr val="tx1">
                    <a:lumMod val="90000"/>
                    <a:lumOff val="10000"/>
                  </a:schemeClr>
                </a:solidFill>
                <a:latin typeface="+mn-lt"/>
                <a:ea typeface="+mn-ea"/>
                <a:cs typeface="+mn-cs"/>
              </a:defRPr>
            </a:lvl7pPr>
            <a:lvl8pPr marL="3200400" indent="0" algn="l" defTabSz="914400" rtl="0" eaLnBrk="1" latinLnBrk="0" hangingPunct="1">
              <a:spcBef>
                <a:spcPct val="20000"/>
              </a:spcBef>
              <a:buClr>
                <a:schemeClr val="accent1"/>
              </a:buClr>
              <a:buSzPct val="90000"/>
              <a:buFont typeface="Wingdings 2" pitchFamily="18" charset="2"/>
              <a:buNone/>
              <a:defRPr lang="en-US" sz="2000" kern="1200">
                <a:solidFill>
                  <a:schemeClr val="tx1">
                    <a:lumMod val="90000"/>
                    <a:lumOff val="10000"/>
                  </a:schemeClr>
                </a:solidFill>
                <a:latin typeface="+mn-lt"/>
                <a:ea typeface="+mn-ea"/>
                <a:cs typeface="+mn-cs"/>
              </a:defRPr>
            </a:lvl8pPr>
            <a:lvl9pPr marL="3657600" indent="0" algn="l" defTabSz="914400" rtl="0" eaLnBrk="1" latinLnBrk="0" hangingPunct="1">
              <a:spcBef>
                <a:spcPct val="20000"/>
              </a:spcBef>
              <a:buClr>
                <a:schemeClr val="accent1"/>
              </a:buClr>
              <a:buSzPct val="90000"/>
              <a:buFont typeface="Wingdings 2" pitchFamily="18" charset="2"/>
              <a:buNone/>
              <a:defRPr lang="en-US" sz="2000" kern="1200">
                <a:solidFill>
                  <a:schemeClr val="tx1">
                    <a:lumMod val="90000"/>
                    <a:lumOff val="10000"/>
                  </a:schemeClr>
                </a:solidFill>
                <a:latin typeface="+mn-lt"/>
                <a:ea typeface="+mn-ea"/>
                <a:cs typeface="+mn-cs"/>
              </a:defRPr>
            </a:lvl9pPr>
          </a:lstStyle>
          <a:p>
            <a:pPr fontAlgn="auto">
              <a:spcAft>
                <a:spcPts val="0"/>
              </a:spcAft>
              <a:buClr>
                <a:srgbClr val="FF7F01"/>
              </a:buClr>
              <a:defRPr/>
            </a:pPr>
            <a:endParaRPr lang="en-US" dirty="0">
              <a:solidFill>
                <a:srgbClr val="103154">
                  <a:lumMod val="90000"/>
                  <a:lumOff val="10000"/>
                </a:srgbClr>
              </a:solidFill>
            </a:endParaRPr>
          </a:p>
        </p:txBody>
      </p:sp>
      <p:sp>
        <p:nvSpPr>
          <p:cNvPr id="14340" name="Text Placeholder 3"/>
          <p:cNvSpPr txBox="1">
            <a:spLocks/>
          </p:cNvSpPr>
          <p:nvPr/>
        </p:nvSpPr>
        <p:spPr bwMode="auto">
          <a:xfrm>
            <a:off x="403225" y="1447800"/>
            <a:ext cx="4251325" cy="4589463"/>
          </a:xfrm>
          <a:prstGeom prst="rect">
            <a:avLst/>
          </a:prstGeom>
          <a:noFill/>
          <a:ln w="9525">
            <a:noFill/>
            <a:miter lim="800000"/>
            <a:headEnd/>
            <a:tailEnd/>
          </a:ln>
        </p:spPr>
        <p:txBody>
          <a:bodyPr/>
          <a:lstStyle/>
          <a:p>
            <a:pPr marL="342900" indent="-342900">
              <a:lnSpc>
                <a:spcPct val="110000"/>
              </a:lnSpc>
              <a:spcBef>
                <a:spcPts val="600"/>
              </a:spcBef>
              <a:buClr>
                <a:schemeClr val="accent1"/>
              </a:buClr>
              <a:buSzPct val="90000"/>
              <a:buFont typeface="Arial" charset="0"/>
              <a:buChar char="•"/>
            </a:pPr>
            <a:r>
              <a:rPr lang="en-US" sz="2400" b="1">
                <a:solidFill>
                  <a:srgbClr val="2063AA"/>
                </a:solidFill>
                <a:latin typeface="Corbel" pitchFamily="34" charset="0"/>
              </a:rPr>
              <a:t>Crucial species in food webs</a:t>
            </a:r>
          </a:p>
          <a:p>
            <a:pPr marL="342900" indent="-342900">
              <a:lnSpc>
                <a:spcPct val="110000"/>
              </a:lnSpc>
              <a:spcBef>
                <a:spcPts val="600"/>
              </a:spcBef>
              <a:buClr>
                <a:schemeClr val="accent1"/>
              </a:buClr>
              <a:buSzPct val="90000"/>
              <a:buFont typeface="Arial" charset="0"/>
              <a:buChar char="•"/>
            </a:pPr>
            <a:endParaRPr lang="en-US" sz="1400" b="1">
              <a:solidFill>
                <a:srgbClr val="2063AA"/>
              </a:solidFill>
              <a:latin typeface="Corbel" pitchFamily="34" charset="0"/>
            </a:endParaRPr>
          </a:p>
          <a:p>
            <a:pPr marL="342900" indent="-342900">
              <a:spcBef>
                <a:spcPts val="600"/>
              </a:spcBef>
              <a:buClr>
                <a:schemeClr val="accent1"/>
              </a:buClr>
              <a:buSzPct val="90000"/>
              <a:buFont typeface="Arial" charset="0"/>
              <a:buChar char="•"/>
            </a:pPr>
            <a:r>
              <a:rPr lang="en-US" sz="2400" b="1">
                <a:solidFill>
                  <a:srgbClr val="2063AA"/>
                </a:solidFill>
                <a:latin typeface="Corbel" pitchFamily="34" charset="0"/>
              </a:rPr>
              <a:t>Small, often schooling pelagic species</a:t>
            </a:r>
          </a:p>
          <a:p>
            <a:pPr marL="342900" indent="-342900">
              <a:spcBef>
                <a:spcPts val="600"/>
              </a:spcBef>
              <a:buClr>
                <a:schemeClr val="accent1"/>
              </a:buClr>
              <a:buSzPct val="90000"/>
              <a:buFont typeface="Arial" charset="0"/>
              <a:buChar char="•"/>
            </a:pPr>
            <a:endParaRPr lang="en-US" sz="1400" b="1">
              <a:solidFill>
                <a:srgbClr val="2063AA"/>
              </a:solidFill>
              <a:latin typeface="Corbel" pitchFamily="34" charset="0"/>
            </a:endParaRPr>
          </a:p>
          <a:p>
            <a:pPr marL="342900" indent="-342900">
              <a:lnSpc>
                <a:spcPct val="110000"/>
              </a:lnSpc>
              <a:spcBef>
                <a:spcPts val="600"/>
              </a:spcBef>
              <a:buClr>
                <a:schemeClr val="accent1"/>
              </a:buClr>
              <a:buSzPct val="90000"/>
              <a:buFont typeface="Arial" charset="0"/>
              <a:buChar char="•"/>
            </a:pPr>
            <a:r>
              <a:rPr lang="en-US" sz="2400" b="1">
                <a:solidFill>
                  <a:srgbClr val="2063AA"/>
                </a:solidFill>
                <a:latin typeface="Corbel" pitchFamily="34" charset="0"/>
              </a:rPr>
              <a:t>Sardines, anchovies, sand eels, krill, herring…</a:t>
            </a:r>
          </a:p>
          <a:p>
            <a:pPr marL="342900" indent="-342900">
              <a:lnSpc>
                <a:spcPct val="110000"/>
              </a:lnSpc>
              <a:spcBef>
                <a:spcPts val="600"/>
              </a:spcBef>
              <a:buClr>
                <a:schemeClr val="accent1"/>
              </a:buClr>
              <a:buSzPct val="90000"/>
              <a:buFont typeface="Wingdings 2" pitchFamily="18" charset="2"/>
              <a:buNone/>
            </a:pPr>
            <a:endParaRPr lang="en-US" sz="1400" b="1">
              <a:solidFill>
                <a:srgbClr val="2063AA"/>
              </a:solidFill>
              <a:latin typeface="Corbel" pitchFamily="34" charset="0"/>
            </a:endParaRPr>
          </a:p>
          <a:p>
            <a:pPr marL="342900" indent="-342900">
              <a:lnSpc>
                <a:spcPct val="110000"/>
              </a:lnSpc>
              <a:spcBef>
                <a:spcPts val="600"/>
              </a:spcBef>
              <a:buClr>
                <a:schemeClr val="accent1"/>
              </a:buClr>
              <a:buSzPct val="90000"/>
              <a:buFont typeface="Arial" charset="0"/>
              <a:buChar char="•"/>
            </a:pPr>
            <a:r>
              <a:rPr lang="en-US" sz="2400" b="1">
                <a:solidFill>
                  <a:srgbClr val="2063AA"/>
                </a:solidFill>
                <a:latin typeface="Corbel" pitchFamily="34" charset="0"/>
              </a:rPr>
              <a:t>Feed on plankton and transfer energy to upper trophic levels</a:t>
            </a:r>
          </a:p>
        </p:txBody>
      </p:sp>
      <p:pic>
        <p:nvPicPr>
          <p:cNvPr id="14341" name="Picture 3"/>
          <p:cNvPicPr>
            <a:picLocks noChangeAspect="1" noChangeArrowheads="1"/>
          </p:cNvPicPr>
          <p:nvPr/>
        </p:nvPicPr>
        <p:blipFill>
          <a:blip r:embed="rId3"/>
          <a:srcRect/>
          <a:stretch>
            <a:fillRect/>
          </a:stretch>
        </p:blipFill>
        <p:spPr bwMode="auto">
          <a:xfrm>
            <a:off x="5029200" y="554038"/>
            <a:ext cx="4038600" cy="1787525"/>
          </a:xfrm>
          <a:prstGeom prst="rect">
            <a:avLst/>
          </a:prstGeom>
          <a:noFill/>
          <a:ln w="9525">
            <a:noFill/>
            <a:miter lim="800000"/>
            <a:headEnd/>
            <a:tailEnd/>
          </a:ln>
        </p:spPr>
      </p:pic>
      <p:pic>
        <p:nvPicPr>
          <p:cNvPr id="14342" name="Picture 4"/>
          <p:cNvPicPr>
            <a:picLocks noChangeAspect="1" noChangeArrowheads="1"/>
          </p:cNvPicPr>
          <p:nvPr/>
        </p:nvPicPr>
        <p:blipFill>
          <a:blip r:embed="rId4"/>
          <a:srcRect/>
          <a:stretch>
            <a:fillRect/>
          </a:stretch>
        </p:blipFill>
        <p:spPr bwMode="auto">
          <a:xfrm>
            <a:off x="5029200" y="2935288"/>
            <a:ext cx="3962400" cy="2857500"/>
          </a:xfrm>
          <a:prstGeom prst="rect">
            <a:avLst/>
          </a:prstGeom>
          <a:noFill/>
          <a:ln w="9525">
            <a:solidFill>
              <a:srgbClr val="FFFFFF"/>
            </a:solid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nip Diagonal Corner Rectangle 7"/>
          <p:cNvSpPr/>
          <p:nvPr/>
        </p:nvSpPr>
        <p:spPr>
          <a:xfrm flipV="1">
            <a:off x="228600" y="1708150"/>
            <a:ext cx="8686800" cy="4908550"/>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9" name="Snip Diagonal Corner Rectangle 8"/>
          <p:cNvSpPr/>
          <p:nvPr/>
        </p:nvSpPr>
        <p:spPr>
          <a:xfrm flipV="1">
            <a:off x="228600" y="228600"/>
            <a:ext cx="8686800" cy="1277938"/>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10" name="Title 1"/>
          <p:cNvSpPr txBox="1">
            <a:spLocks/>
          </p:cNvSpPr>
          <p:nvPr/>
        </p:nvSpPr>
        <p:spPr>
          <a:xfrm>
            <a:off x="779463" y="360363"/>
            <a:ext cx="7583487" cy="1035050"/>
          </a:xfrm>
          <a:prstGeom prst="rect">
            <a:avLst/>
          </a:prstGeom>
        </p:spPr>
        <p:txBody>
          <a:bodyPr>
            <a:normAutofit fontScale="77500" lnSpcReduction="20000"/>
          </a:bodyPr>
          <a:lstStyle>
            <a:lvl1pPr algn="l" defTabSz="914400" rtl="0" eaLnBrk="1" latinLnBrk="0" hangingPunct="1">
              <a:spcBef>
                <a:spcPct val="0"/>
              </a:spcBef>
              <a:buNone/>
              <a:defRPr lang="en-US" sz="6200" u="none" kern="1200" spc="-150" dirty="0">
                <a:solidFill>
                  <a:schemeClr val="tx1">
                    <a:lumMod val="75000"/>
                    <a:lumOff val="25000"/>
                  </a:schemeClr>
                </a:solidFill>
                <a:latin typeface="Adobe Garamond Pro"/>
                <a:ea typeface="+mj-ea"/>
                <a:cs typeface="Adobe Garamond Pro"/>
              </a:defRPr>
            </a:lvl1pPr>
          </a:lstStyle>
          <a:p>
            <a:pPr fontAlgn="auto">
              <a:spcAft>
                <a:spcPts val="0"/>
              </a:spcAft>
              <a:defRPr/>
            </a:pPr>
            <a:r>
              <a:rPr/>
              <a:t>Ecosim modeling approach</a:t>
            </a:r>
          </a:p>
        </p:txBody>
      </p:sp>
      <p:sp>
        <p:nvSpPr>
          <p:cNvPr id="55300" name="Content Placeholder 2"/>
          <p:cNvSpPr txBox="1">
            <a:spLocks/>
          </p:cNvSpPr>
          <p:nvPr/>
        </p:nvSpPr>
        <p:spPr bwMode="auto">
          <a:xfrm>
            <a:off x="779463" y="2228850"/>
            <a:ext cx="7583487" cy="3746500"/>
          </a:xfrm>
          <a:prstGeom prst="rect">
            <a:avLst/>
          </a:prstGeom>
          <a:noFill/>
          <a:ln w="9525">
            <a:noFill/>
            <a:miter lim="800000"/>
            <a:headEnd/>
            <a:tailEnd/>
          </a:ln>
        </p:spPr>
        <p:txBody>
          <a:bodyPr/>
          <a:lstStyle/>
          <a:p>
            <a:pPr marL="342900" indent="-342900">
              <a:lnSpc>
                <a:spcPct val="80000"/>
              </a:lnSpc>
              <a:spcBef>
                <a:spcPts val="2000"/>
              </a:spcBef>
              <a:buClr>
                <a:schemeClr val="accent1"/>
              </a:buClr>
              <a:buSzPct val="90000"/>
              <a:buFont typeface="Arial" charset="0"/>
              <a:buChar char="•"/>
            </a:pPr>
            <a:r>
              <a:rPr lang="en-US" sz="2400" b="1">
                <a:solidFill>
                  <a:srgbClr val="2063AA"/>
                </a:solidFill>
                <a:latin typeface="Corbel" pitchFamily="34" charset="0"/>
              </a:rPr>
              <a:t>Ecosystem Modeling Setup</a:t>
            </a:r>
          </a:p>
          <a:p>
            <a:pPr marL="685800" lvl="1" indent="-336550">
              <a:lnSpc>
                <a:spcPct val="80000"/>
              </a:lnSpc>
              <a:spcBef>
                <a:spcPts val="600"/>
              </a:spcBef>
              <a:buClr>
                <a:schemeClr val="accent1"/>
              </a:buClr>
              <a:buSzPct val="90000"/>
              <a:buFont typeface="Arial" charset="0"/>
              <a:buChar char="•"/>
            </a:pPr>
            <a:r>
              <a:rPr lang="en-US" sz="2200" b="1">
                <a:solidFill>
                  <a:srgbClr val="2063AA"/>
                </a:solidFill>
                <a:latin typeface="Corbel" pitchFamily="34" charset="0"/>
              </a:rPr>
              <a:t>Ecosim with MSE Batch Module: Allows for examination of implementation error and a wide variety of harvest strategies</a:t>
            </a:r>
          </a:p>
          <a:p>
            <a:pPr marL="342900" indent="-342900">
              <a:lnSpc>
                <a:spcPct val="80000"/>
              </a:lnSpc>
              <a:spcBef>
                <a:spcPts val="2000"/>
              </a:spcBef>
              <a:buClr>
                <a:schemeClr val="accent1"/>
              </a:buClr>
              <a:buSzPct val="90000"/>
              <a:buFont typeface="Arial" charset="0"/>
              <a:buChar char="•"/>
            </a:pPr>
            <a:r>
              <a:rPr lang="en-US" sz="2400" b="1">
                <a:solidFill>
                  <a:srgbClr val="2063AA"/>
                </a:solidFill>
                <a:latin typeface="Corbel" pitchFamily="34" charset="0"/>
              </a:rPr>
              <a:t>10 Ecosystem models </a:t>
            </a:r>
          </a:p>
          <a:p>
            <a:pPr marL="685800" lvl="1" indent="-336550">
              <a:lnSpc>
                <a:spcPct val="80000"/>
              </a:lnSpc>
              <a:spcBef>
                <a:spcPts val="600"/>
              </a:spcBef>
              <a:buClr>
                <a:schemeClr val="accent1"/>
              </a:buClr>
              <a:buSzPct val="90000"/>
              <a:buFont typeface="Arial" charset="0"/>
              <a:buChar char="•"/>
            </a:pPr>
            <a:r>
              <a:rPr lang="en-US" sz="2200" b="1">
                <a:solidFill>
                  <a:srgbClr val="2063AA"/>
                </a:solidFill>
                <a:latin typeface="Corbel" pitchFamily="34" charset="0"/>
              </a:rPr>
              <a:t>2 upwelling (N. Humboldt &amp; Northern California)</a:t>
            </a:r>
          </a:p>
          <a:p>
            <a:pPr marL="685800" lvl="1" indent="-336550">
              <a:lnSpc>
                <a:spcPct val="80000"/>
              </a:lnSpc>
              <a:spcBef>
                <a:spcPts val="600"/>
              </a:spcBef>
              <a:buClr>
                <a:schemeClr val="accent1"/>
              </a:buClr>
              <a:buSzPct val="90000"/>
              <a:buFont typeface="Arial" charset="0"/>
              <a:buChar char="•"/>
            </a:pPr>
            <a:r>
              <a:rPr lang="en-US" sz="2200" b="1">
                <a:solidFill>
                  <a:srgbClr val="2063AA"/>
                </a:solidFill>
                <a:latin typeface="Corbel" pitchFamily="34" charset="0"/>
              </a:rPr>
              <a:t>1 Semi Enclosed Sea (Baltic Sea) </a:t>
            </a:r>
          </a:p>
          <a:p>
            <a:pPr marL="685800" lvl="1" indent="-336550">
              <a:lnSpc>
                <a:spcPct val="80000"/>
              </a:lnSpc>
              <a:spcBef>
                <a:spcPts val="600"/>
              </a:spcBef>
              <a:buClr>
                <a:schemeClr val="accent1"/>
              </a:buClr>
              <a:buSzPct val="90000"/>
              <a:buFont typeface="Arial" charset="0"/>
              <a:buChar char="•"/>
            </a:pPr>
            <a:r>
              <a:rPr lang="en-US" sz="2200" b="1">
                <a:solidFill>
                  <a:srgbClr val="2063AA"/>
                </a:solidFill>
                <a:latin typeface="Corbel" pitchFamily="34" charset="0"/>
              </a:rPr>
              <a:t>3 Non-Upwelling Coastal (Gulf of Mexico, North Sea, Western English Channel)</a:t>
            </a:r>
          </a:p>
          <a:p>
            <a:pPr marL="685800" lvl="1" indent="-336550">
              <a:lnSpc>
                <a:spcPct val="80000"/>
              </a:lnSpc>
              <a:spcBef>
                <a:spcPts val="600"/>
              </a:spcBef>
              <a:buClr>
                <a:schemeClr val="accent1"/>
              </a:buClr>
              <a:buSzPct val="90000"/>
              <a:buFont typeface="Arial" charset="0"/>
              <a:buChar char="•"/>
            </a:pPr>
            <a:r>
              <a:rPr lang="en-US" sz="2200" b="1">
                <a:solidFill>
                  <a:srgbClr val="2063AA"/>
                </a:solidFill>
                <a:latin typeface="Corbel" pitchFamily="34" charset="0"/>
              </a:rPr>
              <a:t>3 Arctic-High Latitude (Aleutian Islands, GoA, Barents)</a:t>
            </a:r>
          </a:p>
          <a:p>
            <a:pPr marL="685800" lvl="1" indent="-336550">
              <a:lnSpc>
                <a:spcPct val="80000"/>
              </a:lnSpc>
              <a:spcBef>
                <a:spcPts val="600"/>
              </a:spcBef>
              <a:buClr>
                <a:schemeClr val="accent1"/>
              </a:buClr>
              <a:buSzPct val="90000"/>
              <a:buFont typeface="Arial" charset="0"/>
              <a:buChar char="•"/>
            </a:pPr>
            <a:r>
              <a:rPr lang="en-US" sz="2200" b="1">
                <a:solidFill>
                  <a:srgbClr val="2063AA"/>
                </a:solidFill>
                <a:latin typeface="Corbel" pitchFamily="34" charset="0"/>
              </a:rPr>
              <a:t>1 Estuaries/ Bay  (Chesapeake Bay)</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1"/>
          <p:cNvSpPr/>
          <p:nvPr/>
        </p:nvSpPr>
        <p:spPr>
          <a:xfrm flipV="1">
            <a:off x="228600" y="255588"/>
            <a:ext cx="8686800" cy="6323012"/>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solidFill>
                <a:srgbClr val="FFFFFF"/>
              </a:solidFill>
            </a:endParaRPr>
          </a:p>
        </p:txBody>
      </p:sp>
      <p:sp>
        <p:nvSpPr>
          <p:cNvPr id="61442" name="Title 1"/>
          <p:cNvSpPr txBox="1">
            <a:spLocks/>
          </p:cNvSpPr>
          <p:nvPr/>
        </p:nvSpPr>
        <p:spPr bwMode="auto">
          <a:xfrm>
            <a:off x="742950" y="709613"/>
            <a:ext cx="7583488" cy="495300"/>
          </a:xfrm>
          <a:prstGeom prst="rect">
            <a:avLst/>
          </a:prstGeom>
          <a:noFill/>
          <a:ln w="9525">
            <a:noFill/>
            <a:miter lim="800000"/>
            <a:headEnd/>
            <a:tailEnd/>
          </a:ln>
        </p:spPr>
        <p:txBody>
          <a:bodyPr anchor="b"/>
          <a:lstStyle/>
          <a:p>
            <a:pPr algn="ctr"/>
            <a:r>
              <a:rPr lang="en-US" sz="3200" b="1">
                <a:solidFill>
                  <a:srgbClr val="FF7F01"/>
                </a:solidFill>
                <a:latin typeface="Corbel" pitchFamily="34" charset="0"/>
              </a:rPr>
              <a:t>Forage fish are valuable as prey</a:t>
            </a:r>
          </a:p>
        </p:txBody>
      </p:sp>
      <p:sp>
        <p:nvSpPr>
          <p:cNvPr id="61443" name="Text Placeholder 3"/>
          <p:cNvSpPr txBox="1">
            <a:spLocks/>
          </p:cNvSpPr>
          <p:nvPr/>
        </p:nvSpPr>
        <p:spPr bwMode="auto">
          <a:xfrm>
            <a:off x="546100" y="1371600"/>
            <a:ext cx="7913688" cy="563563"/>
          </a:xfrm>
          <a:prstGeom prst="rect">
            <a:avLst/>
          </a:prstGeom>
          <a:noFill/>
          <a:ln w="9525">
            <a:noFill/>
            <a:miter lim="800000"/>
            <a:headEnd/>
            <a:tailEnd/>
          </a:ln>
        </p:spPr>
        <p:txBody>
          <a:bodyPr/>
          <a:lstStyle/>
          <a:p>
            <a:pPr algn="ctr">
              <a:lnSpc>
                <a:spcPct val="110000"/>
              </a:lnSpc>
              <a:spcBef>
                <a:spcPts val="600"/>
              </a:spcBef>
              <a:buClr>
                <a:srgbClr val="FF7F01"/>
              </a:buClr>
              <a:buSzPct val="90000"/>
              <a:buFont typeface="Wingdings 2" pitchFamily="18" charset="2"/>
              <a:buNone/>
            </a:pPr>
            <a:r>
              <a:rPr lang="en-US" sz="2400" b="1">
                <a:solidFill>
                  <a:srgbClr val="2063AA"/>
                </a:solidFill>
                <a:latin typeface="Corbel" pitchFamily="34" charset="0"/>
              </a:rPr>
              <a:t>Many predators are highly dependent on forage fish...</a:t>
            </a:r>
          </a:p>
        </p:txBody>
      </p:sp>
      <p:sp>
        <p:nvSpPr>
          <p:cNvPr id="61444" name="Text Placeholder 3"/>
          <p:cNvSpPr txBox="1">
            <a:spLocks/>
          </p:cNvSpPr>
          <p:nvPr/>
        </p:nvSpPr>
        <p:spPr bwMode="auto">
          <a:xfrm>
            <a:off x="742950" y="4889500"/>
            <a:ext cx="7593013" cy="1441450"/>
          </a:xfrm>
          <a:prstGeom prst="rect">
            <a:avLst/>
          </a:prstGeom>
          <a:noFill/>
          <a:ln w="9525">
            <a:noFill/>
            <a:miter lim="800000"/>
            <a:headEnd/>
            <a:tailEnd/>
          </a:ln>
        </p:spPr>
        <p:txBody>
          <a:bodyPr/>
          <a:lstStyle/>
          <a:p>
            <a:pPr>
              <a:lnSpc>
                <a:spcPct val="120000"/>
              </a:lnSpc>
              <a:spcBef>
                <a:spcPts val="600"/>
              </a:spcBef>
              <a:buClr>
                <a:srgbClr val="FF7F01"/>
              </a:buClr>
              <a:buSzPct val="90000"/>
              <a:buFont typeface="Wingdings 2" pitchFamily="18" charset="2"/>
              <a:buNone/>
            </a:pPr>
            <a:r>
              <a:rPr lang="en-US" sz="2400" b="1">
                <a:solidFill>
                  <a:srgbClr val="2063AA"/>
                </a:solidFill>
                <a:latin typeface="Corbel" pitchFamily="34" charset="0"/>
              </a:rPr>
              <a:t>Predators that have a higher proportion of forage fish in their diet generally exhibit greater declines as forage fish abundance decreases.</a:t>
            </a:r>
          </a:p>
        </p:txBody>
      </p:sp>
      <p:pic>
        <p:nvPicPr>
          <p:cNvPr id="61445" name="Picture 11" descr="ppt-sum-P4A.jpg"/>
          <p:cNvPicPr>
            <a:picLocks noChangeAspect="1"/>
          </p:cNvPicPr>
          <p:nvPr/>
        </p:nvPicPr>
        <p:blipFill>
          <a:blip r:embed="rId3"/>
          <a:srcRect/>
          <a:stretch>
            <a:fillRect/>
          </a:stretch>
        </p:blipFill>
        <p:spPr bwMode="auto">
          <a:xfrm>
            <a:off x="1376363" y="1965325"/>
            <a:ext cx="6324600" cy="2043113"/>
          </a:xfrm>
          <a:prstGeom prst="rect">
            <a:avLst/>
          </a:prstGeom>
          <a:noFill/>
          <a:ln w="9525">
            <a:noFill/>
            <a:miter lim="800000"/>
            <a:headEnd/>
            <a:tailEnd/>
          </a:ln>
        </p:spPr>
      </p:pic>
      <p:sp>
        <p:nvSpPr>
          <p:cNvPr id="61446" name="Text Placeholder 3"/>
          <p:cNvSpPr txBox="1">
            <a:spLocks/>
          </p:cNvSpPr>
          <p:nvPr/>
        </p:nvSpPr>
        <p:spPr bwMode="auto">
          <a:xfrm>
            <a:off x="546100" y="4117975"/>
            <a:ext cx="7913688" cy="563563"/>
          </a:xfrm>
          <a:prstGeom prst="rect">
            <a:avLst/>
          </a:prstGeom>
          <a:noFill/>
          <a:ln w="9525">
            <a:noFill/>
            <a:miter lim="800000"/>
            <a:headEnd/>
            <a:tailEnd/>
          </a:ln>
        </p:spPr>
        <p:txBody>
          <a:bodyPr/>
          <a:lstStyle/>
          <a:p>
            <a:pPr algn="ctr">
              <a:lnSpc>
                <a:spcPct val="110000"/>
              </a:lnSpc>
              <a:spcBef>
                <a:spcPts val="600"/>
              </a:spcBef>
              <a:buClr>
                <a:srgbClr val="FF7F01"/>
              </a:buClr>
              <a:buSzPct val="90000"/>
              <a:buFont typeface="Wingdings 2" pitchFamily="18" charset="2"/>
              <a:buNone/>
            </a:pPr>
            <a:r>
              <a:rPr lang="en-US" sz="2400" b="1">
                <a:solidFill>
                  <a:srgbClr val="2063AA"/>
                </a:solidFill>
                <a:latin typeface="Corbel" pitchFamily="34" charset="0"/>
              </a:rPr>
              <a:t>…and decline when forage fish decline.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1"/>
          <p:cNvSpPr/>
          <p:nvPr/>
        </p:nvSpPr>
        <p:spPr>
          <a:xfrm flipV="1">
            <a:off x="228600" y="255588"/>
            <a:ext cx="8686800" cy="6323012"/>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solidFill>
                <a:srgbClr val="FFFFFF"/>
              </a:solidFill>
            </a:endParaRPr>
          </a:p>
        </p:txBody>
      </p:sp>
      <p:sp>
        <p:nvSpPr>
          <p:cNvPr id="65538" name="Title 1"/>
          <p:cNvSpPr txBox="1">
            <a:spLocks/>
          </p:cNvSpPr>
          <p:nvPr/>
        </p:nvSpPr>
        <p:spPr bwMode="auto">
          <a:xfrm>
            <a:off x="742950" y="709613"/>
            <a:ext cx="7583488" cy="495300"/>
          </a:xfrm>
          <a:prstGeom prst="rect">
            <a:avLst/>
          </a:prstGeom>
          <a:noFill/>
          <a:ln w="9525">
            <a:noFill/>
            <a:miter lim="800000"/>
            <a:headEnd/>
            <a:tailEnd/>
          </a:ln>
        </p:spPr>
        <p:txBody>
          <a:bodyPr anchor="b"/>
          <a:lstStyle/>
          <a:p>
            <a:pPr algn="ctr"/>
            <a:r>
              <a:rPr lang="en-US" sz="3200" b="1">
                <a:solidFill>
                  <a:srgbClr val="FF7F01"/>
                </a:solidFill>
                <a:latin typeface="Corbel" pitchFamily="34" charset="0"/>
              </a:rPr>
              <a:t>Minimum Biomass Threshold</a:t>
            </a:r>
          </a:p>
        </p:txBody>
      </p:sp>
      <p:pic>
        <p:nvPicPr>
          <p:cNvPr id="65539" name="Picture 4"/>
          <p:cNvPicPr>
            <a:picLocks noChangeAspect="1"/>
          </p:cNvPicPr>
          <p:nvPr/>
        </p:nvPicPr>
        <p:blipFill>
          <a:blip r:embed="rId3"/>
          <a:srcRect/>
          <a:stretch>
            <a:fillRect/>
          </a:stretch>
        </p:blipFill>
        <p:spPr bwMode="auto">
          <a:xfrm>
            <a:off x="439738" y="2327275"/>
            <a:ext cx="8305800" cy="2976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1"/>
          <p:cNvSpPr/>
          <p:nvPr/>
        </p:nvSpPr>
        <p:spPr>
          <a:xfrm flipV="1">
            <a:off x="209550" y="255588"/>
            <a:ext cx="8686800" cy="6323012"/>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dirty="0">
              <a:solidFill>
                <a:srgbClr val="FFFFFF"/>
              </a:solidFill>
            </a:endParaRPr>
          </a:p>
        </p:txBody>
      </p:sp>
      <p:sp>
        <p:nvSpPr>
          <p:cNvPr id="59394" name="Title 1"/>
          <p:cNvSpPr txBox="1">
            <a:spLocks/>
          </p:cNvSpPr>
          <p:nvPr/>
        </p:nvSpPr>
        <p:spPr bwMode="auto">
          <a:xfrm>
            <a:off x="742950" y="479425"/>
            <a:ext cx="7583488" cy="725488"/>
          </a:xfrm>
          <a:prstGeom prst="rect">
            <a:avLst/>
          </a:prstGeom>
          <a:noFill/>
          <a:ln w="9525">
            <a:noFill/>
            <a:miter lim="800000"/>
            <a:headEnd/>
            <a:tailEnd/>
          </a:ln>
        </p:spPr>
        <p:txBody>
          <a:bodyPr anchor="b"/>
          <a:lstStyle/>
          <a:p>
            <a:pPr algn="ctr"/>
            <a:r>
              <a:rPr lang="en-US" sz="3600" b="1">
                <a:solidFill>
                  <a:srgbClr val="FF7F01"/>
                </a:solidFill>
              </a:rPr>
              <a:t>Results: Critical biomass levels</a:t>
            </a:r>
          </a:p>
        </p:txBody>
      </p:sp>
      <p:sp>
        <p:nvSpPr>
          <p:cNvPr id="59395" name="Text Placeholder 3"/>
          <p:cNvSpPr txBox="1">
            <a:spLocks/>
          </p:cNvSpPr>
          <p:nvPr/>
        </p:nvSpPr>
        <p:spPr bwMode="auto">
          <a:xfrm>
            <a:off x="431800" y="1217613"/>
            <a:ext cx="8280400" cy="3981450"/>
          </a:xfrm>
          <a:prstGeom prst="rect">
            <a:avLst/>
          </a:prstGeom>
          <a:noFill/>
          <a:ln w="9525">
            <a:noFill/>
            <a:miter lim="800000"/>
            <a:headEnd/>
            <a:tailEnd/>
          </a:ln>
        </p:spPr>
        <p:txBody>
          <a:bodyPr/>
          <a:lstStyle/>
          <a:p>
            <a:pPr>
              <a:spcBef>
                <a:spcPts val="600"/>
              </a:spcBef>
              <a:buClr>
                <a:srgbClr val="FF7F01"/>
              </a:buClr>
              <a:buSzPct val="90000"/>
              <a:buFont typeface="Wingdings 2" pitchFamily="18" charset="2"/>
              <a:buNone/>
            </a:pPr>
            <a:r>
              <a:rPr lang="en-US" sz="2400" b="1">
                <a:solidFill>
                  <a:srgbClr val="2063AA"/>
                </a:solidFill>
              </a:rPr>
              <a:t>Critical forage fish biomass needed to avoid a 50% decline in predators. </a:t>
            </a:r>
          </a:p>
        </p:txBody>
      </p:sp>
      <p:graphicFrame>
        <p:nvGraphicFramePr>
          <p:cNvPr id="5" name="Table 4"/>
          <p:cNvGraphicFramePr>
            <a:graphicFrameLocks noGrp="1"/>
          </p:cNvGraphicFramePr>
          <p:nvPr/>
        </p:nvGraphicFramePr>
        <p:xfrm>
          <a:off x="431800" y="2114550"/>
          <a:ext cx="7620000" cy="3084576"/>
        </p:xfrm>
        <a:graphic>
          <a:graphicData uri="http://schemas.openxmlformats.org/drawingml/2006/table">
            <a:tbl>
              <a:tblPr firstRow="1" firstCol="1" bandRow="1">
                <a:tableStyleId>{5C22544A-7EE6-4342-B048-85BDC9FD1C3A}</a:tableStyleId>
              </a:tblPr>
              <a:tblGrid>
                <a:gridCol w="1534462"/>
                <a:gridCol w="3042769"/>
                <a:gridCol w="3042769"/>
              </a:tblGrid>
              <a:tr h="582863">
                <a:tc rowSpan="2">
                  <a:txBody>
                    <a:bodyPr/>
                    <a:lstStyle/>
                    <a:p>
                      <a:pPr marL="0" marR="0">
                        <a:lnSpc>
                          <a:spcPct val="115000"/>
                        </a:lnSpc>
                        <a:spcBef>
                          <a:spcPts val="0"/>
                        </a:spcBef>
                        <a:spcAft>
                          <a:spcPts val="0"/>
                        </a:spcAft>
                      </a:pPr>
                      <a:r>
                        <a:rPr lang="en-US" sz="2000" dirty="0">
                          <a:effectLst/>
                        </a:rPr>
                        <a:t> </a:t>
                      </a:r>
                      <a:r>
                        <a:rPr lang="en-US" sz="2000" dirty="0" smtClean="0">
                          <a:effectLst/>
                        </a:rPr>
                        <a:t>Predator Diet</a:t>
                      </a:r>
                      <a:r>
                        <a:rPr lang="en-US" sz="2000" baseline="0" dirty="0" smtClean="0">
                          <a:effectLst/>
                        </a:rPr>
                        <a:t> (% forage fish)</a:t>
                      </a:r>
                      <a:endParaRPr lang="en-US" sz="2000" dirty="0">
                        <a:effectLst/>
                        <a:latin typeface="Calibri"/>
                        <a:ea typeface="Calibri"/>
                        <a:cs typeface="Times New Roman"/>
                      </a:endParaRPr>
                    </a:p>
                  </a:txBody>
                  <a:tcPr marL="68580" marR="68580" marT="0" marB="0"/>
                </a:tc>
                <a:tc gridSpan="2">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2000" dirty="0" smtClean="0">
                          <a:effectLst/>
                        </a:rPr>
                        <a:t>Biomass needed (proportion</a:t>
                      </a:r>
                      <a:r>
                        <a:rPr lang="en-US" sz="2000" baseline="0" dirty="0" smtClean="0">
                          <a:effectLst/>
                        </a:rPr>
                        <a:t> of B</a:t>
                      </a:r>
                      <a:r>
                        <a:rPr lang="en-US" sz="2000" b="1" baseline="-25000" dirty="0" smtClean="0">
                          <a:solidFill>
                            <a:schemeClr val="bg1"/>
                          </a:solidFill>
                          <a:latin typeface="Corbel" pitchFamily="34" charset="0"/>
                        </a:rPr>
                        <a:t>0</a:t>
                      </a:r>
                      <a:r>
                        <a:rPr lang="en-US" sz="2000" baseline="0" dirty="0" smtClean="0">
                          <a:effectLst/>
                        </a:rPr>
                        <a:t>)</a:t>
                      </a:r>
                      <a:r>
                        <a:rPr lang="en-US" sz="2000" baseline="0" dirty="0" smtClean="0">
                          <a:effectLst/>
                          <a:latin typeface="Calibri"/>
                          <a:cs typeface="Times New Roman"/>
                        </a:rPr>
                        <a:t> </a:t>
                      </a:r>
                      <a:r>
                        <a:rPr lang="en-US" sz="2000" dirty="0" smtClean="0">
                          <a:effectLst/>
                        </a:rPr>
                        <a:t>for</a:t>
                      </a:r>
                      <a:r>
                        <a:rPr lang="en-US" sz="2000" baseline="0" dirty="0" smtClean="0">
                          <a:effectLst/>
                        </a:rPr>
                        <a:t> </a:t>
                      </a:r>
                      <a:r>
                        <a:rPr lang="en-US" sz="2000" dirty="0" smtClean="0">
                          <a:effectLst/>
                        </a:rPr>
                        <a:t>95</a:t>
                      </a:r>
                      <a:r>
                        <a:rPr lang="en-US" sz="2000" dirty="0">
                          <a:effectLst/>
                        </a:rPr>
                        <a:t>% </a:t>
                      </a:r>
                      <a:r>
                        <a:rPr lang="en-US" sz="2000" dirty="0" smtClean="0">
                          <a:effectLst/>
                        </a:rPr>
                        <a:t>confidence  of success</a:t>
                      </a:r>
                      <a:endParaRPr lang="en-US" sz="2000" dirty="0">
                        <a:effectLst/>
                        <a:latin typeface="Calibri"/>
                        <a:ea typeface="Calibri"/>
                        <a:cs typeface="Times New Roman"/>
                      </a:endParaRPr>
                    </a:p>
                  </a:txBody>
                  <a:tcPr marL="68580" marR="68580" marT="0" marB="0"/>
                </a:tc>
                <a:tc hMerge="1">
                  <a:txBody>
                    <a:bodyPr/>
                    <a:lstStyle/>
                    <a:p>
                      <a:endParaRPr lang="en-US"/>
                    </a:p>
                  </a:txBody>
                  <a:tcPr/>
                </a:tc>
              </a:tr>
              <a:tr h="582863">
                <a:tc vMerge="1">
                  <a:txBody>
                    <a:bodyPr/>
                    <a:lstStyle/>
                    <a:p>
                      <a:pPr marL="0" marR="0">
                        <a:lnSpc>
                          <a:spcPct val="115000"/>
                        </a:lnSpc>
                        <a:spcBef>
                          <a:spcPts val="0"/>
                        </a:spcBef>
                        <a:spcAft>
                          <a:spcPts val="0"/>
                        </a:spcAft>
                      </a:pPr>
                      <a:endParaRPr lang="en-US" sz="20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dirty="0">
                          <a:effectLst/>
                        </a:rPr>
                        <a:t>All </a:t>
                      </a:r>
                      <a:endParaRPr lang="en-US" sz="2000" dirty="0" smtClean="0">
                        <a:effectLst/>
                      </a:endParaRPr>
                    </a:p>
                    <a:p>
                      <a:pPr marL="0" marR="0" algn="ctr">
                        <a:lnSpc>
                          <a:spcPct val="115000"/>
                        </a:lnSpc>
                        <a:spcBef>
                          <a:spcPts val="0"/>
                        </a:spcBef>
                        <a:spcAft>
                          <a:spcPts val="0"/>
                        </a:spcAft>
                      </a:pPr>
                      <a:r>
                        <a:rPr lang="en-US" sz="2000" dirty="0" smtClean="0">
                          <a:effectLst/>
                        </a:rPr>
                        <a:t>groups</a:t>
                      </a:r>
                      <a:endParaRPr lang="en-US" sz="20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dirty="0">
                          <a:effectLst/>
                        </a:rPr>
                        <a:t>Seabirds</a:t>
                      </a:r>
                      <a:endParaRPr lang="en-US" sz="2000" dirty="0">
                        <a:effectLst/>
                        <a:latin typeface="Calibri"/>
                        <a:ea typeface="Calibri"/>
                        <a:cs typeface="Times New Roman"/>
                      </a:endParaRPr>
                    </a:p>
                  </a:txBody>
                  <a:tcPr marL="68580" marR="68580" marT="0" marB="0"/>
                </a:tc>
              </a:tr>
              <a:tr h="411722">
                <a:tc>
                  <a:txBody>
                    <a:bodyPr/>
                    <a:lstStyle/>
                    <a:p>
                      <a:pPr marL="0" marR="0">
                        <a:lnSpc>
                          <a:spcPct val="115000"/>
                        </a:lnSpc>
                        <a:spcBef>
                          <a:spcPts val="0"/>
                        </a:spcBef>
                        <a:spcAft>
                          <a:spcPts val="0"/>
                        </a:spcAft>
                      </a:pPr>
                      <a:r>
                        <a:rPr lang="en-US" sz="2000" dirty="0">
                          <a:effectLst/>
                        </a:rPr>
                        <a:t>25%</a:t>
                      </a:r>
                      <a:endParaRPr lang="en-US" sz="20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dirty="0">
                          <a:effectLst/>
                        </a:rPr>
                        <a:t>0.79</a:t>
                      </a:r>
                      <a:endParaRPr lang="en-US" sz="2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dirty="0">
                          <a:effectLst/>
                        </a:rPr>
                        <a:t>0.74</a:t>
                      </a:r>
                      <a:endParaRPr lang="en-US" sz="2400" dirty="0">
                        <a:effectLst/>
                        <a:latin typeface="Calibri"/>
                        <a:ea typeface="Calibri"/>
                        <a:cs typeface="Times New Roman"/>
                      </a:endParaRPr>
                    </a:p>
                  </a:txBody>
                  <a:tcPr marL="68580" marR="68580" marT="0" marB="0"/>
                </a:tc>
              </a:tr>
              <a:tr h="411722">
                <a:tc>
                  <a:txBody>
                    <a:bodyPr/>
                    <a:lstStyle/>
                    <a:p>
                      <a:pPr marL="0" marR="0">
                        <a:lnSpc>
                          <a:spcPct val="115000"/>
                        </a:lnSpc>
                        <a:spcBef>
                          <a:spcPts val="0"/>
                        </a:spcBef>
                        <a:spcAft>
                          <a:spcPts val="0"/>
                        </a:spcAft>
                      </a:pPr>
                      <a:r>
                        <a:rPr lang="en-US" sz="2000" dirty="0">
                          <a:effectLst/>
                        </a:rPr>
                        <a:t>50%</a:t>
                      </a:r>
                      <a:endParaRPr lang="en-US" sz="20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dirty="0">
                          <a:effectLst/>
                        </a:rPr>
                        <a:t>0.85</a:t>
                      </a:r>
                      <a:endParaRPr lang="en-US" sz="2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dirty="0">
                          <a:effectLst/>
                        </a:rPr>
                        <a:t>0.88</a:t>
                      </a:r>
                      <a:endParaRPr lang="en-US" sz="2400" dirty="0">
                        <a:effectLst/>
                        <a:latin typeface="Calibri"/>
                        <a:ea typeface="Calibri"/>
                        <a:cs typeface="Times New Roman"/>
                      </a:endParaRPr>
                    </a:p>
                  </a:txBody>
                  <a:tcPr marL="68580" marR="68580" marT="0" marB="0"/>
                </a:tc>
              </a:tr>
              <a:tr h="411722">
                <a:tc>
                  <a:txBody>
                    <a:bodyPr/>
                    <a:lstStyle/>
                    <a:p>
                      <a:pPr marL="0" marR="0">
                        <a:lnSpc>
                          <a:spcPct val="115000"/>
                        </a:lnSpc>
                        <a:spcBef>
                          <a:spcPts val="0"/>
                        </a:spcBef>
                        <a:spcAft>
                          <a:spcPts val="0"/>
                        </a:spcAft>
                      </a:pPr>
                      <a:r>
                        <a:rPr lang="en-US" sz="2000" dirty="0">
                          <a:effectLst/>
                        </a:rPr>
                        <a:t>75%</a:t>
                      </a:r>
                      <a:endParaRPr lang="en-US" sz="20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dirty="0">
                          <a:effectLst/>
                        </a:rPr>
                        <a:t>0.88</a:t>
                      </a:r>
                      <a:endParaRPr lang="en-US" sz="2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dirty="0">
                          <a:effectLst/>
                        </a:rPr>
                        <a:t>0.90</a:t>
                      </a:r>
                      <a:endParaRPr lang="en-US" sz="2400" dirty="0">
                        <a:effectLst/>
                        <a:latin typeface="Calibri"/>
                        <a:ea typeface="Calibri"/>
                        <a:cs typeface="Times New Roman"/>
                      </a:endParaRPr>
                    </a:p>
                  </a:txBody>
                  <a:tcPr marL="68580" marR="68580" marT="0" marB="0"/>
                </a:tc>
              </a:tr>
              <a:tr h="339134">
                <a:tc>
                  <a:txBody>
                    <a:bodyPr/>
                    <a:lstStyle/>
                    <a:p>
                      <a:pPr marL="0" marR="0">
                        <a:lnSpc>
                          <a:spcPct val="115000"/>
                        </a:lnSpc>
                        <a:spcBef>
                          <a:spcPts val="0"/>
                        </a:spcBef>
                        <a:spcAft>
                          <a:spcPts val="0"/>
                        </a:spcAft>
                      </a:pPr>
                      <a:r>
                        <a:rPr lang="en-US" sz="2000" dirty="0">
                          <a:effectLst/>
                        </a:rPr>
                        <a:t>Max</a:t>
                      </a:r>
                      <a:endParaRPr lang="en-US" sz="20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dirty="0">
                          <a:effectLst/>
                        </a:rPr>
                        <a:t>0.90</a:t>
                      </a:r>
                      <a:endParaRPr lang="en-US" sz="2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dirty="0">
                          <a:effectLst/>
                        </a:rPr>
                        <a:t>0.91</a:t>
                      </a:r>
                      <a:endParaRPr lang="en-US" sz="2400" dirty="0">
                        <a:effectLst/>
                        <a:latin typeface="Calibri"/>
                        <a:ea typeface="Calibri"/>
                        <a:cs typeface="Times New Roman"/>
                      </a:endParaRPr>
                    </a:p>
                  </a:txBody>
                  <a:tcPr marL="68580" marR="68580" marT="0" marB="0"/>
                </a:tc>
              </a:tr>
            </a:tbl>
          </a:graphicData>
        </a:graphic>
      </p:graphicFrame>
      <p:sp>
        <p:nvSpPr>
          <p:cNvPr id="59427" name="TextBox 2"/>
          <p:cNvSpPr txBox="1">
            <a:spLocks noChangeArrowheads="1"/>
          </p:cNvSpPr>
          <p:nvPr/>
        </p:nvSpPr>
        <p:spPr bwMode="auto">
          <a:xfrm>
            <a:off x="481013" y="6067425"/>
            <a:ext cx="7596187" cy="277813"/>
          </a:xfrm>
          <a:prstGeom prst="rect">
            <a:avLst/>
          </a:prstGeom>
          <a:noFill/>
          <a:ln w="9525">
            <a:noFill/>
            <a:miter lim="800000"/>
            <a:headEnd/>
            <a:tailEnd/>
          </a:ln>
        </p:spPr>
        <p:txBody>
          <a:bodyPr>
            <a:spAutoFit/>
          </a:bodyPr>
          <a:lstStyle/>
          <a:p>
            <a:pPr defTabSz="457200"/>
            <a:r>
              <a:rPr lang="en-US" sz="1200" i="1">
                <a:latin typeface="Times" pitchFamily="18" charset="0"/>
                <a:cs typeface="Times" pitchFamily="18" charset="0"/>
              </a:rPr>
              <a:t>R</a:t>
            </a:r>
            <a:r>
              <a:rPr lang="en-US" sz="1200">
                <a:latin typeface="Times" pitchFamily="18" charset="0"/>
                <a:cs typeface="Times" pitchFamily="18" charset="0"/>
              </a:rPr>
              <a:t> </a:t>
            </a:r>
            <a:r>
              <a:rPr lang="en-US" sz="1200">
                <a:latin typeface="Corbel" pitchFamily="34" charset="0"/>
                <a:cs typeface="Times" pitchFamily="18" charset="0"/>
              </a:rPr>
              <a:t>= Predator Decline (as %); </a:t>
            </a:r>
            <a:r>
              <a:rPr lang="en-US" sz="1200" i="1">
                <a:latin typeface="Times" pitchFamily="18" charset="0"/>
                <a:cs typeface="Times" pitchFamily="18" charset="0"/>
              </a:rPr>
              <a:t>D</a:t>
            </a:r>
            <a:r>
              <a:rPr lang="en-US" sz="1200">
                <a:latin typeface="Times" pitchFamily="18" charset="0"/>
                <a:cs typeface="Times" pitchFamily="18" charset="0"/>
              </a:rPr>
              <a:t> </a:t>
            </a:r>
            <a:r>
              <a:rPr lang="en-US" sz="1200">
                <a:latin typeface="Corbel" pitchFamily="34" charset="0"/>
                <a:cs typeface="Times" pitchFamily="18" charset="0"/>
              </a:rPr>
              <a:t>= Diet Dependency (as a fraction of the total diet); </a:t>
            </a:r>
            <a:r>
              <a:rPr lang="en-US" sz="1200" i="1">
                <a:latin typeface="Times" pitchFamily="18" charset="0"/>
                <a:cs typeface="Times" pitchFamily="18" charset="0"/>
              </a:rPr>
              <a:t>B</a:t>
            </a:r>
            <a:r>
              <a:rPr lang="en-US" sz="1200">
                <a:latin typeface="Times" pitchFamily="18" charset="0"/>
                <a:cs typeface="Times" pitchFamily="18" charset="0"/>
              </a:rPr>
              <a:t> </a:t>
            </a:r>
            <a:r>
              <a:rPr lang="en-US" sz="1200">
                <a:latin typeface="Corbel" pitchFamily="34" charset="0"/>
                <a:cs typeface="Times" pitchFamily="18" charset="0"/>
              </a:rPr>
              <a:t>= Forage Fish Biomass</a:t>
            </a:r>
          </a:p>
        </p:txBody>
      </p:sp>
      <p:sp>
        <p:nvSpPr>
          <p:cNvPr id="59428" name="Title 1"/>
          <p:cNvSpPr txBox="1">
            <a:spLocks/>
          </p:cNvSpPr>
          <p:nvPr/>
        </p:nvSpPr>
        <p:spPr bwMode="auto">
          <a:xfrm>
            <a:off x="463550" y="5334000"/>
            <a:ext cx="3814763" cy="609600"/>
          </a:xfrm>
          <a:prstGeom prst="rect">
            <a:avLst/>
          </a:prstGeom>
          <a:noFill/>
          <a:ln w="9525">
            <a:noFill/>
            <a:miter lim="800000"/>
            <a:headEnd/>
            <a:tailEnd/>
          </a:ln>
        </p:spPr>
        <p:txBody>
          <a:bodyPr anchor="b"/>
          <a:lstStyle/>
          <a:p>
            <a:r>
              <a:rPr lang="en-US" sz="1600" b="1">
                <a:solidFill>
                  <a:schemeClr val="accent1"/>
                </a:solidFill>
                <a:latin typeface="Corbel" pitchFamily="34" charset="0"/>
              </a:rPr>
              <a:t>Results from PREP Equation (Predator Response to Exploitation of Prey):</a:t>
            </a:r>
          </a:p>
        </p:txBody>
      </p:sp>
      <p:pic>
        <p:nvPicPr>
          <p:cNvPr id="59429" name="Picture 2"/>
          <p:cNvPicPr>
            <a:picLocks noChangeAspect="1" noChangeArrowheads="1"/>
          </p:cNvPicPr>
          <p:nvPr/>
        </p:nvPicPr>
        <p:blipFill>
          <a:blip r:embed="rId3"/>
          <a:srcRect/>
          <a:stretch>
            <a:fillRect/>
          </a:stretch>
        </p:blipFill>
        <p:spPr bwMode="auto">
          <a:xfrm>
            <a:off x="4510088" y="5295900"/>
            <a:ext cx="1582737" cy="71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1"/>
          <p:cNvSpPr/>
          <p:nvPr/>
        </p:nvSpPr>
        <p:spPr>
          <a:xfrm flipV="1">
            <a:off x="228600" y="255588"/>
            <a:ext cx="8686800" cy="6323012"/>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solidFill>
                <a:srgbClr val="FFFFFF"/>
              </a:solidFill>
            </a:endParaRPr>
          </a:p>
        </p:txBody>
      </p:sp>
      <p:sp>
        <p:nvSpPr>
          <p:cNvPr id="95234" name="Title 1"/>
          <p:cNvSpPr txBox="1">
            <a:spLocks/>
          </p:cNvSpPr>
          <p:nvPr/>
        </p:nvSpPr>
        <p:spPr bwMode="auto">
          <a:xfrm>
            <a:off x="742950" y="492125"/>
            <a:ext cx="7583488" cy="566738"/>
          </a:xfrm>
          <a:prstGeom prst="rect">
            <a:avLst/>
          </a:prstGeom>
          <a:noFill/>
          <a:ln w="9525">
            <a:noFill/>
            <a:miter lim="800000"/>
            <a:headEnd/>
            <a:tailEnd/>
          </a:ln>
        </p:spPr>
        <p:txBody>
          <a:bodyPr anchor="b"/>
          <a:lstStyle/>
          <a:p>
            <a:pPr algn="ctr"/>
            <a:r>
              <a:rPr lang="en-US" sz="4000" b="1">
                <a:solidFill>
                  <a:srgbClr val="FF7F01"/>
                </a:solidFill>
                <a:latin typeface="Corbel" pitchFamily="34" charset="0"/>
              </a:rPr>
              <a:t>Comparing Fishing Strategies</a:t>
            </a:r>
          </a:p>
        </p:txBody>
      </p:sp>
      <p:pic>
        <p:nvPicPr>
          <p:cNvPr id="9523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846138" y="1927569"/>
            <a:ext cx="7391400" cy="4436375"/>
          </a:xfrm>
          <a:prstGeom prst="rect">
            <a:avLst/>
          </a:prstGeom>
          <a:noFill/>
          <a:ln w="9525">
            <a:noFill/>
            <a:miter lim="800000"/>
            <a:headEnd/>
            <a:tailEnd/>
          </a:ln>
        </p:spPr>
      </p:pic>
      <p:sp>
        <p:nvSpPr>
          <p:cNvPr id="95236" name="Text Placeholder 3"/>
          <p:cNvSpPr txBox="1">
            <a:spLocks/>
          </p:cNvSpPr>
          <p:nvPr/>
        </p:nvSpPr>
        <p:spPr bwMode="auto">
          <a:xfrm>
            <a:off x="455613" y="1058863"/>
            <a:ext cx="8242300" cy="565150"/>
          </a:xfrm>
          <a:prstGeom prst="rect">
            <a:avLst/>
          </a:prstGeom>
          <a:noFill/>
          <a:ln w="9525">
            <a:noFill/>
            <a:miter lim="800000"/>
            <a:headEnd/>
            <a:tailEnd/>
          </a:ln>
        </p:spPr>
        <p:txBody>
          <a:bodyPr/>
          <a:lstStyle/>
          <a:p>
            <a:pPr>
              <a:lnSpc>
                <a:spcPct val="110000"/>
              </a:lnSpc>
              <a:spcBef>
                <a:spcPts val="600"/>
              </a:spcBef>
              <a:buClr>
                <a:srgbClr val="FF7F01"/>
              </a:buClr>
              <a:buSzPct val="90000"/>
              <a:buFont typeface="Wingdings 2" pitchFamily="18" charset="2"/>
              <a:buNone/>
            </a:pPr>
            <a:r>
              <a:rPr lang="en-US" b="1">
                <a:solidFill>
                  <a:srgbClr val="2063AA"/>
                </a:solidFill>
                <a:latin typeface="Corbel" pitchFamily="34" charset="0"/>
              </a:rPr>
              <a:t>Six fishing strategies were compared using simulation models. Here we compare the most precautionary strategy with conventional management.</a:t>
            </a:r>
          </a:p>
        </p:txBody>
      </p:sp>
    </p:spTree>
    <p:extLst>
      <p:ext uri="{BB962C8B-B14F-4D97-AF65-F5344CB8AC3E}">
        <p14:creationId xmlns:p14="http://schemas.microsoft.com/office/powerpoint/2010/main" val="30301154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1"/>
          <p:cNvSpPr/>
          <p:nvPr/>
        </p:nvSpPr>
        <p:spPr>
          <a:xfrm flipV="1">
            <a:off x="228600" y="255588"/>
            <a:ext cx="8686800" cy="6323012"/>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solidFill>
                <a:srgbClr val="FFFFFF"/>
              </a:solidFill>
            </a:endParaRPr>
          </a:p>
        </p:txBody>
      </p:sp>
      <p:sp>
        <p:nvSpPr>
          <p:cNvPr id="75778" name="Text Placeholder 3"/>
          <p:cNvSpPr txBox="1">
            <a:spLocks/>
          </p:cNvSpPr>
          <p:nvPr/>
        </p:nvSpPr>
        <p:spPr bwMode="auto">
          <a:xfrm>
            <a:off x="228600" y="255588"/>
            <a:ext cx="8686800" cy="1412875"/>
          </a:xfrm>
          <a:prstGeom prst="rect">
            <a:avLst/>
          </a:prstGeom>
          <a:noFill/>
          <a:ln w="9525">
            <a:noFill/>
            <a:miter lim="800000"/>
            <a:headEnd/>
            <a:tailEnd/>
          </a:ln>
        </p:spPr>
        <p:txBody>
          <a:bodyPr/>
          <a:lstStyle/>
          <a:p>
            <a:pPr algn="ctr">
              <a:lnSpc>
                <a:spcPct val="110000"/>
              </a:lnSpc>
              <a:spcBef>
                <a:spcPts val="600"/>
              </a:spcBef>
              <a:buClr>
                <a:srgbClr val="FF7F01"/>
              </a:buClr>
              <a:buSzPct val="90000"/>
              <a:buFont typeface="Wingdings 2" pitchFamily="18" charset="2"/>
              <a:buNone/>
            </a:pPr>
            <a:r>
              <a:rPr lang="en-US" sz="3200" b="1">
                <a:solidFill>
                  <a:srgbClr val="FF7F01"/>
                </a:solidFill>
                <a:latin typeface="Corbel" pitchFamily="34" charset="0"/>
              </a:rPr>
              <a:t>Only Precautionary Management Protects Predators and Fisheries</a:t>
            </a:r>
          </a:p>
        </p:txBody>
      </p:sp>
      <p:pic>
        <p:nvPicPr>
          <p:cNvPr id="75779" name="Picture 3"/>
          <p:cNvPicPr>
            <a:picLocks noChangeAspect="1"/>
          </p:cNvPicPr>
          <p:nvPr/>
        </p:nvPicPr>
        <p:blipFill>
          <a:blip r:embed="rId3"/>
          <a:srcRect/>
          <a:stretch>
            <a:fillRect/>
          </a:stretch>
        </p:blipFill>
        <p:spPr bwMode="auto">
          <a:xfrm>
            <a:off x="796925" y="1668463"/>
            <a:ext cx="7443788" cy="4589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71600" y="228600"/>
            <a:ext cx="6705600" cy="8971088"/>
          </a:xfrm>
        </p:spPr>
      </p:pic>
    </p:spTree>
    <p:extLst>
      <p:ext uri="{BB962C8B-B14F-4D97-AF65-F5344CB8AC3E}">
        <p14:creationId xmlns:p14="http://schemas.microsoft.com/office/powerpoint/2010/main" val="10364060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457200" y="1600200"/>
            <a:ext cx="8229600" cy="4525963"/>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l" eaLnBrk="1" hangingPunct="1">
              <a:defRPr/>
            </a:pPr>
            <a:r>
              <a:rPr lang="en-US" sz="2800" dirty="0" smtClean="0">
                <a:solidFill>
                  <a:schemeClr val="tx1">
                    <a:lumMod val="75000"/>
                    <a:lumOff val="25000"/>
                  </a:schemeClr>
                </a:solidFill>
              </a:rPr>
              <a:t>Focus on predators</a:t>
            </a:r>
          </a:p>
          <a:p>
            <a:pPr algn="l" eaLnBrk="1" hangingPunct="1">
              <a:defRPr/>
            </a:pPr>
            <a:r>
              <a:rPr lang="en-US" sz="2800" dirty="0" smtClean="0">
                <a:solidFill>
                  <a:schemeClr val="tx1">
                    <a:lumMod val="75000"/>
                    <a:lumOff val="25000"/>
                  </a:schemeClr>
                </a:solidFill>
              </a:rPr>
              <a:t>Consider spatial &amp; temporal management</a:t>
            </a:r>
          </a:p>
          <a:p>
            <a:pPr algn="l" eaLnBrk="1" hangingPunct="1">
              <a:defRPr/>
            </a:pPr>
            <a:r>
              <a:rPr lang="en-US" sz="2800" dirty="0" smtClean="0">
                <a:solidFill>
                  <a:schemeClr val="tx1">
                    <a:lumMod val="75000"/>
                    <a:lumOff val="25000"/>
                  </a:schemeClr>
                </a:solidFill>
              </a:rPr>
              <a:t>Cut forage fishing in half and leave twice as much fish in the ocean compared with conventional management in many ecosystems.</a:t>
            </a:r>
          </a:p>
          <a:p>
            <a:pPr algn="l" eaLnBrk="1" hangingPunct="1">
              <a:defRPr/>
            </a:pPr>
            <a:r>
              <a:rPr lang="en-US" sz="2800" dirty="0" smtClean="0">
                <a:solidFill>
                  <a:schemeClr val="tx1">
                    <a:lumMod val="75000"/>
                    <a:lumOff val="25000"/>
                  </a:schemeClr>
                </a:solidFill>
              </a:rPr>
              <a:t>Tailor management to available information</a:t>
            </a:r>
          </a:p>
          <a:p>
            <a:pPr eaLnBrk="1" hangingPunct="1">
              <a:defRPr/>
            </a:pPr>
            <a:endParaRPr lang="en-US" dirty="0"/>
          </a:p>
        </p:txBody>
      </p:sp>
      <p:sp>
        <p:nvSpPr>
          <p:cNvPr id="5" name="Title 4"/>
          <p:cNvSpPr>
            <a:spLocks noGrp="1"/>
          </p:cNvSpPr>
          <p:nvPr>
            <p:ph type="title" idx="4294967295"/>
          </p:nvPr>
        </p:nvSpPr>
        <p:spPr>
          <a:xfrm>
            <a:off x="457200" y="274638"/>
            <a:ext cx="8229600" cy="1143000"/>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sz="5400" smtClean="0">
                <a:solidFill>
                  <a:schemeClr val="accent1"/>
                </a:solidFill>
              </a:rPr>
              <a:t>Key Recommendations</a:t>
            </a:r>
            <a:endParaRPr sz="5400">
              <a:solidFill>
                <a:schemeClr val="accent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1"/>
          <p:cNvSpPr/>
          <p:nvPr/>
        </p:nvSpPr>
        <p:spPr>
          <a:xfrm flipV="1">
            <a:off x="228600" y="255588"/>
            <a:ext cx="8686800" cy="6323012"/>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solidFill>
                <a:srgbClr val="FFFFFF"/>
              </a:solidFill>
            </a:endParaRPr>
          </a:p>
        </p:txBody>
      </p:sp>
      <p:sp>
        <p:nvSpPr>
          <p:cNvPr id="79874" name="Title 1"/>
          <p:cNvSpPr txBox="1">
            <a:spLocks/>
          </p:cNvSpPr>
          <p:nvPr/>
        </p:nvSpPr>
        <p:spPr bwMode="auto">
          <a:xfrm>
            <a:off x="566738" y="504825"/>
            <a:ext cx="7939087" cy="787400"/>
          </a:xfrm>
          <a:prstGeom prst="rect">
            <a:avLst/>
          </a:prstGeom>
          <a:noFill/>
          <a:ln w="9525">
            <a:noFill/>
            <a:miter lim="800000"/>
            <a:headEnd/>
            <a:tailEnd/>
          </a:ln>
        </p:spPr>
        <p:txBody>
          <a:bodyPr anchor="b"/>
          <a:lstStyle/>
          <a:p>
            <a:pPr algn="ctr"/>
            <a:r>
              <a:rPr lang="en-US" sz="4000" b="1">
                <a:solidFill>
                  <a:srgbClr val="FF7F01"/>
                </a:solidFill>
                <a:latin typeface="Corbel" pitchFamily="34" charset="0"/>
              </a:rPr>
              <a:t>A Lower Ceiling on Forage Fishing</a:t>
            </a:r>
          </a:p>
        </p:txBody>
      </p:sp>
      <p:pic>
        <p:nvPicPr>
          <p:cNvPr id="79875" name="Picture 8" descr="ppt-sum-P7A3.jpg"/>
          <p:cNvPicPr>
            <a:picLocks noChangeAspect="1"/>
          </p:cNvPicPr>
          <p:nvPr/>
        </p:nvPicPr>
        <p:blipFill>
          <a:blip r:embed="rId3"/>
          <a:srcRect/>
          <a:stretch>
            <a:fillRect/>
          </a:stretch>
        </p:blipFill>
        <p:spPr bwMode="auto">
          <a:xfrm>
            <a:off x="1127125" y="1484313"/>
            <a:ext cx="7010400" cy="47244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1"/>
          <p:cNvSpPr/>
          <p:nvPr/>
        </p:nvSpPr>
        <p:spPr>
          <a:xfrm flipV="1">
            <a:off x="228600" y="255588"/>
            <a:ext cx="8686800" cy="6323012"/>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solidFill>
                <a:srgbClr val="FFFFFF"/>
              </a:solidFill>
            </a:endParaRPr>
          </a:p>
        </p:txBody>
      </p:sp>
      <p:sp>
        <p:nvSpPr>
          <p:cNvPr id="81922" name="Title 1"/>
          <p:cNvSpPr txBox="1">
            <a:spLocks/>
          </p:cNvSpPr>
          <p:nvPr/>
        </p:nvSpPr>
        <p:spPr bwMode="auto">
          <a:xfrm>
            <a:off x="228600" y="428625"/>
            <a:ext cx="8686800" cy="747713"/>
          </a:xfrm>
          <a:prstGeom prst="rect">
            <a:avLst/>
          </a:prstGeom>
          <a:noFill/>
          <a:ln w="9525">
            <a:noFill/>
            <a:miter lim="800000"/>
            <a:headEnd/>
            <a:tailEnd/>
          </a:ln>
        </p:spPr>
        <p:txBody>
          <a:bodyPr anchor="b"/>
          <a:lstStyle/>
          <a:p>
            <a:pPr algn="ctr"/>
            <a:r>
              <a:rPr lang="en-US" sz="4000" b="1">
                <a:solidFill>
                  <a:srgbClr val="FF7F01"/>
                </a:solidFill>
                <a:latin typeface="Corbel" pitchFamily="34" charset="0"/>
              </a:rPr>
              <a:t>A Higher Floor on Forage Fish Biomass</a:t>
            </a:r>
          </a:p>
        </p:txBody>
      </p:sp>
      <p:pic>
        <p:nvPicPr>
          <p:cNvPr id="81923" name="Picture 10" descr="ppt-sum-P7B3.jpg"/>
          <p:cNvPicPr>
            <a:picLocks noChangeAspect="1"/>
          </p:cNvPicPr>
          <p:nvPr/>
        </p:nvPicPr>
        <p:blipFill>
          <a:blip r:embed="rId3"/>
          <a:srcRect/>
          <a:stretch>
            <a:fillRect/>
          </a:stretch>
        </p:blipFill>
        <p:spPr bwMode="auto">
          <a:xfrm>
            <a:off x="906463" y="1433513"/>
            <a:ext cx="7088187" cy="47752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idx="4294967295"/>
          </p:nvPr>
        </p:nvSpPr>
        <p:spPr bwMode="auto">
          <a:xfrm>
            <a:off x="0" y="0"/>
            <a:ext cx="9144000" cy="1414463"/>
          </a:xfrm>
          <a:prstGeom prst="rect">
            <a:avLst/>
          </a:prstGeom>
          <a:noFill/>
          <a:ln>
            <a:miter lim="800000"/>
            <a:headEnd/>
            <a:tailEnd/>
          </a:ln>
        </p:spPr>
        <p:txBody>
          <a:bodyPr anchor="ctr"/>
          <a:lstStyle/>
          <a:p>
            <a:pPr algn="ctr" eaLnBrk="1" hangingPunct="1"/>
            <a:r>
              <a:rPr sz="3600" smtClean="0"/>
              <a:t>37% of the world’s marine catch is forage fish</a:t>
            </a:r>
            <a:br>
              <a:rPr sz="3600" smtClean="0"/>
            </a:br>
            <a:r>
              <a:rPr sz="3600" smtClean="0"/>
              <a:t>(Alder et al. 2008)</a:t>
            </a:r>
          </a:p>
        </p:txBody>
      </p:sp>
      <p:pic>
        <p:nvPicPr>
          <p:cNvPr id="16386" name="Content Placeholder 3"/>
          <p:cNvPicPr>
            <a:picLocks noGrp="1" noChangeAspect="1"/>
          </p:cNvPicPr>
          <p:nvPr>
            <p:ph idx="4294967295"/>
          </p:nvPr>
        </p:nvPicPr>
        <p:blipFill>
          <a:blip r:embed="rId3"/>
          <a:srcRect/>
          <a:stretch>
            <a:fillRect/>
          </a:stretch>
        </p:blipFill>
        <p:spPr bwMode="auto">
          <a:xfrm>
            <a:off x="3549650" y="4051300"/>
            <a:ext cx="2605088" cy="1992313"/>
          </a:xfrm>
          <a:prstGeom prst="rect">
            <a:avLst/>
          </a:prstGeom>
          <a:noFill/>
          <a:ln>
            <a:solidFill>
              <a:schemeClr val="tx1"/>
            </a:solidFill>
            <a:miter lim="800000"/>
            <a:headEnd/>
            <a:tailEnd/>
          </a:ln>
        </p:spPr>
      </p:pic>
      <p:pic>
        <p:nvPicPr>
          <p:cNvPr id="16387" name="Picture 4"/>
          <p:cNvPicPr>
            <a:picLocks noChangeAspect="1"/>
          </p:cNvPicPr>
          <p:nvPr/>
        </p:nvPicPr>
        <p:blipFill>
          <a:blip r:embed="rId4"/>
          <a:srcRect/>
          <a:stretch>
            <a:fillRect/>
          </a:stretch>
        </p:blipFill>
        <p:spPr bwMode="auto">
          <a:xfrm>
            <a:off x="457200" y="1662113"/>
            <a:ext cx="2768600" cy="4381500"/>
          </a:xfrm>
          <a:prstGeom prst="rect">
            <a:avLst/>
          </a:prstGeom>
          <a:noFill/>
          <a:ln w="9525">
            <a:solidFill>
              <a:schemeClr val="tx1"/>
            </a:solidFill>
            <a:miter lim="800000"/>
            <a:headEnd/>
            <a:tailEnd/>
          </a:ln>
        </p:spPr>
      </p:pic>
      <p:pic>
        <p:nvPicPr>
          <p:cNvPr id="16388" name="Picture 5"/>
          <p:cNvPicPr>
            <a:picLocks noChangeAspect="1"/>
          </p:cNvPicPr>
          <p:nvPr/>
        </p:nvPicPr>
        <p:blipFill>
          <a:blip r:embed="rId5"/>
          <a:srcRect/>
          <a:stretch>
            <a:fillRect/>
          </a:stretch>
        </p:blipFill>
        <p:spPr bwMode="auto">
          <a:xfrm>
            <a:off x="3810000" y="1662113"/>
            <a:ext cx="2078038" cy="2089150"/>
          </a:xfrm>
          <a:prstGeom prst="rect">
            <a:avLst/>
          </a:prstGeom>
          <a:noFill/>
          <a:ln w="9525">
            <a:solidFill>
              <a:schemeClr val="tx1"/>
            </a:solidFill>
            <a:miter lim="800000"/>
            <a:headEnd/>
            <a:tailEnd/>
          </a:ln>
        </p:spPr>
      </p:pic>
      <p:pic>
        <p:nvPicPr>
          <p:cNvPr id="16389" name="Picture 6"/>
          <p:cNvPicPr>
            <a:picLocks noChangeAspect="1"/>
          </p:cNvPicPr>
          <p:nvPr/>
        </p:nvPicPr>
        <p:blipFill>
          <a:blip r:embed="rId6"/>
          <a:srcRect/>
          <a:stretch>
            <a:fillRect/>
          </a:stretch>
        </p:blipFill>
        <p:spPr bwMode="auto">
          <a:xfrm>
            <a:off x="6529388" y="1662113"/>
            <a:ext cx="2486025" cy="1863725"/>
          </a:xfrm>
          <a:prstGeom prst="rect">
            <a:avLst/>
          </a:prstGeom>
          <a:noFill/>
          <a:ln w="9525">
            <a:solidFill>
              <a:schemeClr val="tx1"/>
            </a:solidFill>
            <a:miter lim="800000"/>
            <a:headEnd/>
            <a:tailEnd/>
          </a:ln>
        </p:spPr>
      </p:pic>
      <p:pic>
        <p:nvPicPr>
          <p:cNvPr id="16390" name="Picture 8"/>
          <p:cNvPicPr>
            <a:picLocks noChangeAspect="1"/>
          </p:cNvPicPr>
          <p:nvPr/>
        </p:nvPicPr>
        <p:blipFill>
          <a:blip r:embed="rId7"/>
          <a:srcRect/>
          <a:stretch>
            <a:fillRect/>
          </a:stretch>
        </p:blipFill>
        <p:spPr bwMode="auto">
          <a:xfrm>
            <a:off x="6529388" y="4221163"/>
            <a:ext cx="2486025" cy="1822450"/>
          </a:xfrm>
          <a:prstGeom prst="rect">
            <a:avLst/>
          </a:prstGeom>
          <a:noFill/>
          <a:ln w="9525">
            <a:solidFill>
              <a:schemeClr val="tx1"/>
            </a:solidFill>
            <a:miter lim="800000"/>
            <a:headEnd/>
            <a:tailEnd/>
          </a:ln>
        </p:spPr>
      </p:pic>
      <p:sp>
        <p:nvSpPr>
          <p:cNvPr id="10" name="Right Arrow 9"/>
          <p:cNvSpPr/>
          <p:nvPr/>
        </p:nvSpPr>
        <p:spPr>
          <a:xfrm rot="19517131">
            <a:off x="3014663" y="2335213"/>
            <a:ext cx="1257300" cy="744537"/>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11" name="Right Arrow 10"/>
          <p:cNvSpPr/>
          <p:nvPr/>
        </p:nvSpPr>
        <p:spPr>
          <a:xfrm rot="1863554">
            <a:off x="2921000" y="4667250"/>
            <a:ext cx="1257300" cy="742950"/>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12" name="Right Arrow 11"/>
          <p:cNvSpPr/>
          <p:nvPr/>
        </p:nvSpPr>
        <p:spPr>
          <a:xfrm>
            <a:off x="5764213" y="2365375"/>
            <a:ext cx="1257300" cy="744538"/>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13" name="Right Arrow 12"/>
          <p:cNvSpPr/>
          <p:nvPr/>
        </p:nvSpPr>
        <p:spPr>
          <a:xfrm>
            <a:off x="5764213" y="4602163"/>
            <a:ext cx="1257300" cy="744537"/>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16403" name="TextBox 13"/>
          <p:cNvSpPr txBox="1">
            <a:spLocks noChangeArrowheads="1"/>
          </p:cNvSpPr>
          <p:nvPr/>
        </p:nvSpPr>
        <p:spPr bwMode="auto">
          <a:xfrm>
            <a:off x="4778375" y="6070600"/>
            <a:ext cx="4156075" cy="366713"/>
          </a:xfrm>
          <a:prstGeom prst="rect">
            <a:avLst/>
          </a:prstGeom>
          <a:noFill/>
          <a:ln w="9525">
            <a:noFill/>
            <a:miter lim="800000"/>
            <a:headEnd/>
            <a:tailEnd/>
          </a:ln>
        </p:spPr>
        <p:txBody>
          <a:bodyPr wrap="none">
            <a:spAutoFit/>
          </a:bodyPr>
          <a:lstStyle/>
          <a:p>
            <a:pPr defTabSz="457200"/>
            <a:r>
              <a:rPr lang="en-US" sz="1600">
                <a:solidFill>
                  <a:schemeClr val="bg1"/>
                </a:solidFill>
                <a:latin typeface="Calibri" pitchFamily="34" charset="0"/>
              </a:rPr>
              <a:t>Anchoveta processing plant</a:t>
            </a:r>
            <a:r>
              <a:rPr lang="en-US">
                <a:solidFill>
                  <a:schemeClr val="bg1"/>
                </a:solidFill>
                <a:latin typeface="Calibri" pitchFamily="34" charset="0"/>
              </a:rPr>
              <a:t>. </a:t>
            </a:r>
            <a:r>
              <a:rPr lang="en-US" sz="1600" i="1">
                <a:solidFill>
                  <a:schemeClr val="bg1"/>
                </a:solidFill>
                <a:latin typeface="Calibri" pitchFamily="34" charset="0"/>
              </a:rPr>
              <a:t>Paracas, Peru </a:t>
            </a:r>
            <a:r>
              <a:rPr lang="en-US" sz="1600">
                <a:solidFill>
                  <a:schemeClr val="bg1"/>
                </a:solidFill>
                <a:latin typeface="Calibri" pitchFamily="34" charset="0"/>
              </a:rPr>
              <a:t>2011</a:t>
            </a:r>
            <a:endParaRPr lang="en-US" sz="1600" i="1">
              <a:solidFill>
                <a:schemeClr val="bg1"/>
              </a:solidFill>
              <a:latin typeface="Calibri" pitchFamily="34" charset="0"/>
            </a:endParaRPr>
          </a:p>
        </p:txBody>
      </p:sp>
      <p:sp>
        <p:nvSpPr>
          <p:cNvPr id="15" name="TextBox 14"/>
          <p:cNvSpPr txBox="1"/>
          <p:nvPr/>
        </p:nvSpPr>
        <p:spPr>
          <a:xfrm>
            <a:off x="4182550" y="3325550"/>
            <a:ext cx="1190675" cy="400110"/>
          </a:xfrm>
          <a:prstGeom prst="rect">
            <a:avLst/>
          </a:prstGeom>
          <a:noFill/>
        </p:spPr>
        <p:txBody>
          <a:bodyPr wrap="none">
            <a:spAutoFit/>
          </a:bodyPr>
          <a:lstStyle/>
          <a:p>
            <a:pPr defTabSz="457200" fontAlgn="auto">
              <a:spcBef>
                <a:spcPts val="0"/>
              </a:spcBef>
              <a:spcAft>
                <a:spcPts val="0"/>
              </a:spcAft>
              <a:defRPr/>
            </a:pPr>
            <a:r>
              <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Fish meal</a:t>
            </a:r>
          </a:p>
        </p:txBody>
      </p:sp>
      <p:sp>
        <p:nvSpPr>
          <p:cNvPr id="16" name="TextBox 15"/>
          <p:cNvSpPr txBox="1"/>
          <p:nvPr/>
        </p:nvSpPr>
        <p:spPr>
          <a:xfrm>
            <a:off x="4314297" y="5643511"/>
            <a:ext cx="927182" cy="400110"/>
          </a:xfrm>
          <a:prstGeom prst="rect">
            <a:avLst/>
          </a:prstGeom>
          <a:noFill/>
        </p:spPr>
        <p:txBody>
          <a:bodyPr wrap="none">
            <a:spAutoFit/>
          </a:bodyPr>
          <a:lstStyle/>
          <a:p>
            <a:pPr defTabSz="457200" fontAlgn="auto">
              <a:spcBef>
                <a:spcPts val="0"/>
              </a:spcBef>
              <a:spcAft>
                <a:spcPts val="0"/>
              </a:spcAft>
              <a:defRPr/>
            </a:pPr>
            <a:r>
              <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Fish oil</a:t>
            </a:r>
          </a:p>
        </p:txBody>
      </p:sp>
      <p:sp>
        <p:nvSpPr>
          <p:cNvPr id="17" name="Slide Number Placeholder 3"/>
          <p:cNvSpPr txBox="1">
            <a:spLocks noGrp="1"/>
          </p:cNvSpPr>
          <p:nvPr/>
        </p:nvSpPr>
        <p:spPr>
          <a:xfrm>
            <a:off x="6553200" y="6356350"/>
            <a:ext cx="2133600" cy="365125"/>
          </a:xfrm>
          <a:prstGeom prst="rect">
            <a:avLst/>
          </a:prstGeom>
          <a:noFill/>
        </p:spPr>
        <p:txBody>
          <a:bodyPr anchor="ctr"/>
          <a:lstStyle/>
          <a:p>
            <a:pPr algn="r" defTabSz="457200" fontAlgn="auto">
              <a:spcBef>
                <a:spcPts val="0"/>
              </a:spcBef>
              <a:spcAft>
                <a:spcPts val="0"/>
              </a:spcAft>
              <a:defRPr/>
            </a:pPr>
            <a:fld id="{56B4A713-8516-4260-83C4-4A14D23FCA7B}" type="slidenum">
              <a:rPr lang="en-US" sz="1200">
                <a:solidFill>
                  <a:schemeClr val="tx1">
                    <a:tint val="75000"/>
                  </a:schemeClr>
                </a:solidFill>
                <a:latin typeface="+mn-lt"/>
              </a:rPr>
              <a:pPr algn="r" defTabSz="457200" fontAlgn="auto">
                <a:spcBef>
                  <a:spcPts val="0"/>
                </a:spcBef>
                <a:spcAft>
                  <a:spcPts val="0"/>
                </a:spcAft>
                <a:defRPr/>
              </a:pPr>
              <a:t>3</a:t>
            </a:fld>
            <a:endParaRPr lang="en-US" sz="1200" dirty="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9" name="Picture 5"/>
          <p:cNvPicPr>
            <a:picLocks noChangeAspect="1"/>
          </p:cNvPicPr>
          <p:nvPr/>
        </p:nvPicPr>
        <p:blipFill>
          <a:blip r:embed="rId3"/>
          <a:srcRect/>
          <a:stretch>
            <a:fillRect/>
          </a:stretch>
        </p:blipFill>
        <p:spPr bwMode="auto">
          <a:xfrm>
            <a:off x="508000" y="609600"/>
            <a:ext cx="8128000" cy="6096000"/>
          </a:xfrm>
          <a:prstGeom prst="rect">
            <a:avLst/>
          </a:prstGeom>
          <a:noFill/>
          <a:ln w="9525">
            <a:noFill/>
            <a:miter lim="800000"/>
            <a:headEnd/>
            <a:tailEnd/>
          </a:ln>
        </p:spPr>
      </p:pic>
      <p:sp>
        <p:nvSpPr>
          <p:cNvPr id="83970" name="TextBox 6"/>
          <p:cNvSpPr txBox="1">
            <a:spLocks noChangeArrowheads="1"/>
          </p:cNvSpPr>
          <p:nvPr/>
        </p:nvSpPr>
        <p:spPr bwMode="auto">
          <a:xfrm>
            <a:off x="495300" y="6411913"/>
            <a:ext cx="2252663" cy="277812"/>
          </a:xfrm>
          <a:prstGeom prst="rect">
            <a:avLst/>
          </a:prstGeom>
          <a:noFill/>
          <a:ln w="9525">
            <a:noFill/>
            <a:miter lim="800000"/>
            <a:headEnd/>
            <a:tailEnd/>
          </a:ln>
        </p:spPr>
        <p:txBody>
          <a:bodyPr wrap="none">
            <a:spAutoFit/>
          </a:bodyPr>
          <a:lstStyle/>
          <a:p>
            <a:pPr defTabSz="457200"/>
            <a:r>
              <a:rPr lang="en-US" sz="1200">
                <a:solidFill>
                  <a:schemeClr val="bg1"/>
                </a:solidFill>
                <a:latin typeface="Calibri" pitchFamily="34" charset="0"/>
              </a:rPr>
              <a:t>Credit: themaxfiles.blogspot.com</a:t>
            </a:r>
          </a:p>
        </p:txBody>
      </p:sp>
      <p:pic>
        <p:nvPicPr>
          <p:cNvPr id="83971" name="Picture 4"/>
          <p:cNvPicPr>
            <a:picLocks noChangeAspect="1"/>
          </p:cNvPicPr>
          <p:nvPr/>
        </p:nvPicPr>
        <p:blipFill>
          <a:blip r:embed="rId4"/>
          <a:srcRect/>
          <a:stretch>
            <a:fillRect/>
          </a:stretch>
        </p:blipFill>
        <p:spPr bwMode="auto">
          <a:xfrm>
            <a:off x="508000" y="808038"/>
            <a:ext cx="3735388" cy="2801937"/>
          </a:xfrm>
          <a:prstGeom prst="rect">
            <a:avLst/>
          </a:prstGeom>
          <a:noFill/>
          <a:ln w="9525">
            <a:noFill/>
            <a:miter lim="800000"/>
            <a:headEnd/>
            <a:tailEnd/>
          </a:ln>
        </p:spPr>
      </p:pic>
      <p:sp>
        <p:nvSpPr>
          <p:cNvPr id="83972" name="TextBox 7"/>
          <p:cNvSpPr txBox="1">
            <a:spLocks noChangeArrowheads="1"/>
          </p:cNvSpPr>
          <p:nvPr/>
        </p:nvSpPr>
        <p:spPr bwMode="auto">
          <a:xfrm>
            <a:off x="508000" y="3333750"/>
            <a:ext cx="1776413" cy="276225"/>
          </a:xfrm>
          <a:prstGeom prst="rect">
            <a:avLst/>
          </a:prstGeom>
          <a:noFill/>
          <a:ln w="9525">
            <a:noFill/>
            <a:miter lim="800000"/>
            <a:headEnd/>
            <a:tailEnd/>
          </a:ln>
        </p:spPr>
        <p:txBody>
          <a:bodyPr wrap="none">
            <a:spAutoFit/>
          </a:bodyPr>
          <a:lstStyle/>
          <a:p>
            <a:pPr defTabSz="457200"/>
            <a:r>
              <a:rPr lang="en-US" sz="1200">
                <a:latin typeface="Calibri" pitchFamily="34" charset="0"/>
              </a:rPr>
              <a:t>fireflyafrica.blogspot.com</a:t>
            </a:r>
          </a:p>
        </p:txBody>
      </p:sp>
      <p:sp>
        <p:nvSpPr>
          <p:cNvPr id="83973" name="TextBox 9"/>
          <p:cNvSpPr txBox="1">
            <a:spLocks noChangeArrowheads="1"/>
          </p:cNvSpPr>
          <p:nvPr/>
        </p:nvSpPr>
        <p:spPr bwMode="auto">
          <a:xfrm>
            <a:off x="4243388" y="808038"/>
            <a:ext cx="4392612" cy="1323975"/>
          </a:xfrm>
          <a:prstGeom prst="rect">
            <a:avLst/>
          </a:prstGeom>
          <a:noFill/>
          <a:ln w="9525">
            <a:noFill/>
            <a:miter lim="800000"/>
            <a:headEnd/>
            <a:tailEnd/>
          </a:ln>
        </p:spPr>
        <p:txBody>
          <a:bodyPr>
            <a:spAutoFit/>
          </a:bodyPr>
          <a:lstStyle/>
          <a:p>
            <a:pPr defTabSz="457200"/>
            <a:r>
              <a:rPr lang="en-US" sz="4000">
                <a:solidFill>
                  <a:srgbClr val="FFFFFF"/>
                </a:solidFill>
                <a:latin typeface="Calibri" pitchFamily="34" charset="0"/>
              </a:rPr>
              <a:t>Time and space-based management</a:t>
            </a:r>
          </a:p>
        </p:txBody>
      </p:sp>
      <p:sp>
        <p:nvSpPr>
          <p:cNvPr id="11" name="Title 1"/>
          <p:cNvSpPr txBox="1">
            <a:spLocks/>
          </p:cNvSpPr>
          <p:nvPr/>
        </p:nvSpPr>
        <p:spPr>
          <a:xfrm>
            <a:off x="25400" y="69850"/>
            <a:ext cx="4762500" cy="488950"/>
          </a:xfrm>
          <a:prstGeom prst="rect">
            <a:avLst/>
          </a:prstGeom>
        </p:spPr>
        <p:txBody>
          <a:bodyPr anchor="ctr">
            <a:normAutofit/>
          </a:bodyPr>
          <a:lstStyle/>
          <a:p>
            <a:pPr defTabSz="457200" fontAlgn="auto">
              <a:spcAft>
                <a:spcPts val="0"/>
              </a:spcAft>
              <a:defRPr/>
            </a:pPr>
            <a:r>
              <a:rPr lang="en-US" sz="2400" dirty="0">
                <a:latin typeface="+mj-lt"/>
                <a:ea typeface="+mj-ea"/>
                <a:cs typeface="+mj-cs"/>
              </a:rPr>
              <a:t>Scope of Management Strategies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sz="6600" smtClean="0">
                <a:solidFill>
                  <a:schemeClr val="accent1"/>
                </a:solidFill>
                <a:latin typeface="+mj-lt"/>
              </a:rPr>
              <a:t>Concluding Remarks</a:t>
            </a:r>
            <a:endParaRPr sz="6600">
              <a:solidFill>
                <a:schemeClr val="accent1"/>
              </a:solidFill>
              <a:latin typeface="+mj-lt"/>
            </a:endParaRPr>
          </a:p>
        </p:txBody>
      </p:sp>
      <p:sp>
        <p:nvSpPr>
          <p:cNvPr id="9" name="Content Placeholder 8"/>
          <p:cNvSpPr>
            <a:spLocks noGrp="1"/>
          </p:cNvSpPr>
          <p:nvPr>
            <p:ph idx="1"/>
          </p:nvPr>
        </p:nvSpPr>
        <p:spPr>
          <a:xfrm>
            <a:off x="246063" y="2070100"/>
            <a:ext cx="8694737" cy="4056063"/>
          </a:xfrm>
        </p:spPr>
        <p:txBody>
          <a:bodyPr/>
          <a:lstStyle/>
          <a:p>
            <a:pPr algn="l" eaLnBrk="1" hangingPunct="1">
              <a:defRPr/>
            </a:pPr>
            <a:r>
              <a:rPr lang="en-US" sz="3600" dirty="0" smtClean="0">
                <a:solidFill>
                  <a:schemeClr val="bg1"/>
                </a:solidFill>
              </a:rPr>
              <a:t>Step toward </a:t>
            </a:r>
            <a:r>
              <a:rPr lang="en-US" sz="3600" dirty="0">
                <a:solidFill>
                  <a:schemeClr val="bg1"/>
                </a:solidFill>
              </a:rPr>
              <a:t>ecosystem-based </a:t>
            </a:r>
            <a:r>
              <a:rPr lang="en-US" sz="3600" dirty="0" smtClean="0">
                <a:solidFill>
                  <a:schemeClr val="bg1"/>
                </a:solidFill>
              </a:rPr>
              <a:t>management</a:t>
            </a:r>
          </a:p>
          <a:p>
            <a:pPr algn="l" eaLnBrk="1" hangingPunct="1">
              <a:defRPr/>
            </a:pPr>
            <a:r>
              <a:rPr lang="en-US" sz="3600" dirty="0">
                <a:solidFill>
                  <a:schemeClr val="bg1"/>
                </a:solidFill>
              </a:rPr>
              <a:t>Benefits both the ecosystem and fisheries</a:t>
            </a:r>
          </a:p>
          <a:p>
            <a:pPr lvl="1" eaLnBrk="1" hangingPunct="1">
              <a:defRPr/>
            </a:pPr>
            <a:r>
              <a:rPr lang="en-US" sz="2800" dirty="0">
                <a:solidFill>
                  <a:schemeClr val="bg1"/>
                </a:solidFill>
              </a:rPr>
              <a:t>Maintains ecological roles and support services</a:t>
            </a:r>
          </a:p>
          <a:p>
            <a:pPr lvl="1" eaLnBrk="1" hangingPunct="1">
              <a:defRPr/>
            </a:pPr>
            <a:r>
              <a:rPr lang="en-US" sz="2800" dirty="0">
                <a:solidFill>
                  <a:schemeClr val="bg1"/>
                </a:solidFill>
              </a:rPr>
              <a:t>Reduces risk of forage fishery collapse</a:t>
            </a:r>
          </a:p>
          <a:p>
            <a:pPr lvl="1" eaLnBrk="1" hangingPunct="1">
              <a:defRPr/>
            </a:pPr>
            <a:r>
              <a:rPr lang="en-US" sz="2800" dirty="0">
                <a:solidFill>
                  <a:schemeClr val="bg1"/>
                </a:solidFill>
              </a:rPr>
              <a:t>May increase catch of commercially valuable </a:t>
            </a:r>
            <a:r>
              <a:rPr lang="en-US" sz="2800" dirty="0" smtClean="0">
                <a:solidFill>
                  <a:schemeClr val="bg1"/>
                </a:solidFill>
              </a:rPr>
              <a:t>fish</a:t>
            </a:r>
          </a:p>
          <a:p>
            <a:pPr lvl="1" eaLnBrk="1" hangingPunct="1">
              <a:defRPr/>
            </a:pPr>
            <a:r>
              <a:rPr lang="en-US" sz="2800" dirty="0" smtClean="0">
                <a:solidFill>
                  <a:schemeClr val="bg1"/>
                </a:solidFill>
              </a:rPr>
              <a:t>Positive incentives for increasing knowledge</a:t>
            </a:r>
            <a:endParaRPr lang="en-US" sz="2800" dirty="0">
              <a:solidFill>
                <a:schemeClr val="bg1"/>
              </a:solidFill>
            </a:endParaRPr>
          </a:p>
          <a:p>
            <a:pPr marL="0" indent="0" eaLnBrk="1" hangingPunct="1">
              <a:buFont typeface="Wingdings 2" pitchFamily="18" charset="2"/>
              <a:buNone/>
              <a:defRPr/>
            </a:pPr>
            <a:endParaRPr lang="en-US" sz="3600" dirty="0" smtClean="0">
              <a:solidFill>
                <a:schemeClr val="bg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Picture 2"/>
          <p:cNvPicPr>
            <a:picLocks noChangeAspect="1" noChangeArrowheads="1"/>
          </p:cNvPicPr>
          <p:nvPr/>
        </p:nvPicPr>
        <p:blipFill>
          <a:blip r:embed="rId3"/>
          <a:srcRect t="-49" b="3207"/>
          <a:stretch>
            <a:fillRect/>
          </a:stretch>
        </p:blipFill>
        <p:spPr bwMode="auto">
          <a:xfrm>
            <a:off x="2133600" y="301625"/>
            <a:ext cx="4754563" cy="6218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bwMode="auto">
          <a:xfrm>
            <a:off x="457200" y="274638"/>
            <a:ext cx="3473450" cy="1143000"/>
          </a:xfrm>
          <a:noFill/>
          <a:ln>
            <a:miter lim="800000"/>
            <a:headEnd/>
            <a:tailEnd/>
          </a:ln>
        </p:spPr>
        <p:txBody>
          <a:bodyPr vert="horz" wrap="square" lIns="91440" tIns="45720" rIns="91440" bIns="45720" numCol="1" anchor="t" anchorCtr="0" compatLnSpc="1">
            <a:prstTxWarp prst="textNoShape">
              <a:avLst/>
            </a:prstTxWarp>
          </a:bodyPr>
          <a:lstStyle/>
          <a:p>
            <a:r>
              <a:rPr sz="4800" smtClean="0"/>
              <a:t>Special Thanks To:</a:t>
            </a:r>
          </a:p>
        </p:txBody>
      </p:sp>
      <p:sp>
        <p:nvSpPr>
          <p:cNvPr id="101379" name="Rectangle 3"/>
          <p:cNvSpPr>
            <a:spLocks noGrp="1" noChangeArrowheads="1"/>
          </p:cNvSpPr>
          <p:nvPr>
            <p:ph type="body" idx="1"/>
          </p:nvPr>
        </p:nvSpPr>
        <p:spPr bwMode="auto">
          <a:xfrm>
            <a:off x="3930650" y="274638"/>
            <a:ext cx="5213350" cy="6583362"/>
          </a:xfrm>
          <a:noFill/>
          <a:ln>
            <a:miter lim="800000"/>
            <a:headEnd/>
            <a:tailEnd/>
          </a:ln>
        </p:spPr>
        <p:txBody>
          <a:bodyPr vert="horz" wrap="square" lIns="91440" tIns="45720" rIns="91440" bIns="45720" numCol="1" anchor="t" anchorCtr="0" compatLnSpc="1">
            <a:prstTxWarp prst="textNoShape">
              <a:avLst/>
            </a:prstTxWarp>
          </a:bodyPr>
          <a:lstStyle/>
          <a:p>
            <a:pPr algn="l"/>
            <a:r>
              <a:rPr lang="en-US" dirty="0" smtClean="0">
                <a:solidFill>
                  <a:schemeClr val="bg1"/>
                </a:solidFill>
              </a:rPr>
              <a:t>Task Force Members</a:t>
            </a:r>
          </a:p>
          <a:p>
            <a:pPr algn="l"/>
            <a:r>
              <a:rPr lang="en-US" dirty="0" smtClean="0">
                <a:solidFill>
                  <a:schemeClr val="bg1"/>
                </a:solidFill>
              </a:rPr>
              <a:t>Christine </a:t>
            </a:r>
            <a:r>
              <a:rPr lang="en-US" dirty="0" err="1" smtClean="0">
                <a:solidFill>
                  <a:schemeClr val="bg1"/>
                </a:solidFill>
              </a:rPr>
              <a:t>Santora</a:t>
            </a:r>
            <a:r>
              <a:rPr lang="en-US" dirty="0" smtClean="0">
                <a:solidFill>
                  <a:schemeClr val="bg1"/>
                </a:solidFill>
              </a:rPr>
              <a:t>, Project Director</a:t>
            </a:r>
          </a:p>
          <a:p>
            <a:pPr algn="l"/>
            <a:r>
              <a:rPr lang="en-US" dirty="0" err="1" smtClean="0">
                <a:solidFill>
                  <a:schemeClr val="bg1"/>
                </a:solidFill>
              </a:rPr>
              <a:t>Konstantine</a:t>
            </a:r>
            <a:r>
              <a:rPr lang="en-US" dirty="0" smtClean="0">
                <a:solidFill>
                  <a:schemeClr val="bg1"/>
                </a:solidFill>
              </a:rPr>
              <a:t> </a:t>
            </a:r>
            <a:r>
              <a:rPr lang="en-US" dirty="0" err="1" smtClean="0">
                <a:solidFill>
                  <a:schemeClr val="bg1"/>
                </a:solidFill>
              </a:rPr>
              <a:t>Rountos</a:t>
            </a:r>
            <a:endParaRPr lang="en-US" dirty="0" smtClean="0">
              <a:solidFill>
                <a:schemeClr val="bg1"/>
              </a:solidFill>
            </a:endParaRPr>
          </a:p>
          <a:p>
            <a:pPr algn="l"/>
            <a:r>
              <a:rPr lang="en-US" dirty="0" smtClean="0">
                <a:solidFill>
                  <a:schemeClr val="bg1"/>
                </a:solidFill>
              </a:rPr>
              <a:t>Kristin </a:t>
            </a:r>
            <a:r>
              <a:rPr lang="en-US" dirty="0" err="1" smtClean="0">
                <a:solidFill>
                  <a:schemeClr val="bg1"/>
                </a:solidFill>
              </a:rPr>
              <a:t>Broms</a:t>
            </a:r>
            <a:endParaRPr lang="en-US" dirty="0" smtClean="0">
              <a:solidFill>
                <a:schemeClr val="bg1"/>
              </a:solidFill>
            </a:endParaRPr>
          </a:p>
          <a:p>
            <a:pPr algn="l"/>
            <a:r>
              <a:rPr lang="en-US" dirty="0" smtClean="0">
                <a:solidFill>
                  <a:schemeClr val="bg1"/>
                </a:solidFill>
              </a:rPr>
              <a:t>Tess </a:t>
            </a:r>
            <a:r>
              <a:rPr lang="en-US" dirty="0" err="1" smtClean="0">
                <a:solidFill>
                  <a:schemeClr val="bg1"/>
                </a:solidFill>
              </a:rPr>
              <a:t>Geers</a:t>
            </a:r>
            <a:endParaRPr lang="en-US" dirty="0" smtClean="0">
              <a:solidFill>
                <a:schemeClr val="bg1"/>
              </a:solidFill>
            </a:endParaRPr>
          </a:p>
          <a:p>
            <a:pPr algn="l"/>
            <a:r>
              <a:rPr lang="en-US" dirty="0" smtClean="0">
                <a:solidFill>
                  <a:schemeClr val="bg1"/>
                </a:solidFill>
              </a:rPr>
              <a:t>Natasha </a:t>
            </a:r>
            <a:r>
              <a:rPr lang="en-US" dirty="0" err="1" smtClean="0">
                <a:solidFill>
                  <a:schemeClr val="bg1"/>
                </a:solidFill>
              </a:rPr>
              <a:t>Gownaris</a:t>
            </a:r>
            <a:endParaRPr lang="en-US" dirty="0" smtClean="0">
              <a:solidFill>
                <a:schemeClr val="bg1"/>
              </a:solidFill>
            </a:endParaRPr>
          </a:p>
          <a:p>
            <a:pPr algn="l"/>
            <a:r>
              <a:rPr lang="en-US" dirty="0" smtClean="0">
                <a:solidFill>
                  <a:schemeClr val="bg1"/>
                </a:solidFill>
              </a:rPr>
              <a:t>Steve Munch</a:t>
            </a:r>
          </a:p>
          <a:p>
            <a:pPr algn="l"/>
            <a:r>
              <a:rPr lang="en-US" dirty="0" smtClean="0">
                <a:solidFill>
                  <a:schemeClr val="bg1"/>
                </a:solidFill>
              </a:rPr>
              <a:t>David Conover</a:t>
            </a:r>
          </a:p>
          <a:p>
            <a:pPr algn="l"/>
            <a:r>
              <a:rPr lang="en-US" dirty="0" smtClean="0">
                <a:solidFill>
                  <a:schemeClr val="bg1"/>
                </a:solidFill>
              </a:rPr>
              <a:t>Jesse </a:t>
            </a:r>
            <a:r>
              <a:rPr lang="en-US" dirty="0" err="1" smtClean="0">
                <a:solidFill>
                  <a:schemeClr val="bg1"/>
                </a:solidFill>
              </a:rPr>
              <a:t>Bruschini</a:t>
            </a:r>
            <a:endParaRPr lang="en-US" dirty="0" smtClean="0">
              <a:solidFill>
                <a:schemeClr val="bg1"/>
              </a:solidFill>
            </a:endParaRPr>
          </a:p>
          <a:p>
            <a:pPr algn="l"/>
            <a:r>
              <a:rPr lang="en-US" dirty="0" err="1" smtClean="0">
                <a:solidFill>
                  <a:schemeClr val="bg1"/>
                </a:solidFill>
              </a:rPr>
              <a:t>Shaily</a:t>
            </a:r>
            <a:r>
              <a:rPr lang="en-US" dirty="0" smtClean="0">
                <a:solidFill>
                  <a:schemeClr val="bg1"/>
                </a:solidFill>
              </a:rPr>
              <a:t> </a:t>
            </a:r>
            <a:r>
              <a:rPr lang="en-US" dirty="0" err="1" smtClean="0">
                <a:solidFill>
                  <a:schemeClr val="bg1"/>
                </a:solidFill>
              </a:rPr>
              <a:t>Rahman</a:t>
            </a:r>
            <a:endParaRPr lang="en-US" dirty="0" smtClean="0">
              <a:solidFill>
                <a:schemeClr val="bg1"/>
              </a:solidFill>
            </a:endParaRPr>
          </a:p>
          <a:p>
            <a:pPr algn="l"/>
            <a:r>
              <a:rPr lang="en-US" dirty="0" smtClean="0">
                <a:solidFill>
                  <a:schemeClr val="bg1"/>
                </a:solidFill>
              </a:rPr>
              <a:t>Joel Rice</a:t>
            </a:r>
          </a:p>
          <a:p>
            <a:pPr algn="l"/>
            <a:endParaRPr lang="en-US" dirty="0" smtClean="0">
              <a:solidFill>
                <a:schemeClr val="bg1"/>
              </a:solidFill>
            </a:endParaRPr>
          </a:p>
          <a:p>
            <a:pPr algn="l"/>
            <a:endParaRPr lang="en-US" dirty="0" smtClean="0"/>
          </a:p>
          <a:p>
            <a:pPr algn="l"/>
            <a:endParaRPr lang="en-US" dirty="0" smtClean="0"/>
          </a:p>
        </p:txBody>
      </p:sp>
      <p:pic>
        <p:nvPicPr>
          <p:cNvPr id="101380" name="Picture 6" descr="https://sphotos-b.xx.fbcdn.net/hphotos-snc6/227770_218882524790826_1596093_n.jpg"/>
          <p:cNvPicPr>
            <a:picLocks noChangeAspect="1" noChangeArrowheads="1"/>
          </p:cNvPicPr>
          <p:nvPr/>
        </p:nvPicPr>
        <p:blipFill>
          <a:blip r:embed="rId3"/>
          <a:srcRect/>
          <a:stretch>
            <a:fillRect/>
          </a:stretch>
        </p:blipFill>
        <p:spPr bwMode="auto">
          <a:xfrm>
            <a:off x="288925" y="1928813"/>
            <a:ext cx="3479800" cy="1295400"/>
          </a:xfrm>
          <a:prstGeom prst="rect">
            <a:avLst/>
          </a:prstGeom>
          <a:noFill/>
          <a:ln w="9525">
            <a:noFill/>
            <a:miter lim="800000"/>
            <a:headEnd/>
            <a:tailEnd/>
          </a:ln>
        </p:spPr>
      </p:pic>
      <p:pic>
        <p:nvPicPr>
          <p:cNvPr id="101381" name="Picture 8" descr="Lenfest Ocean Program"/>
          <p:cNvPicPr>
            <a:picLocks noChangeAspect="1" noChangeArrowheads="1"/>
          </p:cNvPicPr>
          <p:nvPr/>
        </p:nvPicPr>
        <p:blipFill>
          <a:blip r:embed="rId4"/>
          <a:srcRect/>
          <a:stretch>
            <a:fillRect/>
          </a:stretch>
        </p:blipFill>
        <p:spPr bwMode="auto">
          <a:xfrm>
            <a:off x="288925" y="3532188"/>
            <a:ext cx="2573338" cy="1295400"/>
          </a:xfrm>
          <a:prstGeom prst="rect">
            <a:avLst/>
          </a:prstGeom>
          <a:noFill/>
          <a:ln w="9525">
            <a:noFill/>
            <a:miter lim="800000"/>
            <a:headEnd/>
            <a:tailEnd/>
          </a:ln>
        </p:spPr>
      </p:pic>
      <p:pic>
        <p:nvPicPr>
          <p:cNvPr id="101382" name="Picture 2" descr="IOCS"/>
          <p:cNvPicPr>
            <a:picLocks noChangeAspect="1" noChangeArrowheads="1"/>
          </p:cNvPicPr>
          <p:nvPr/>
        </p:nvPicPr>
        <p:blipFill>
          <a:blip r:embed="rId5"/>
          <a:srcRect/>
          <a:stretch>
            <a:fillRect/>
          </a:stretch>
        </p:blipFill>
        <p:spPr bwMode="auto">
          <a:xfrm>
            <a:off x="288925" y="5060950"/>
            <a:ext cx="2895600" cy="1136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0553" y="118854"/>
            <a:ext cx="10061753" cy="6510546"/>
          </a:xfrm>
          <a:prstGeom prst="rect">
            <a:avLst/>
          </a:prstGeom>
        </p:spPr>
      </p:pic>
    </p:spTree>
    <p:extLst>
      <p:ext uri="{BB962C8B-B14F-4D97-AF65-F5344CB8AC3E}">
        <p14:creationId xmlns:p14="http://schemas.microsoft.com/office/powerpoint/2010/main" val="32378001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nip Diagonal Corner Rectangle 2"/>
          <p:cNvSpPr/>
          <p:nvPr/>
        </p:nvSpPr>
        <p:spPr>
          <a:xfrm flipV="1">
            <a:off x="228600" y="228600"/>
            <a:ext cx="4251325" cy="6388100"/>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solidFill>
                <a:srgbClr val="FFFFFF"/>
              </a:solidFill>
            </a:endParaRPr>
          </a:p>
        </p:txBody>
      </p:sp>
      <p:sp>
        <p:nvSpPr>
          <p:cNvPr id="9" name="Snip Diagonal Corner Rectangle 8"/>
          <p:cNvSpPr/>
          <p:nvPr/>
        </p:nvSpPr>
        <p:spPr>
          <a:xfrm flipV="1">
            <a:off x="4648200" y="228600"/>
            <a:ext cx="4251325" cy="6388100"/>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solidFill>
                <a:srgbClr val="FFFFFF"/>
              </a:solidFill>
            </a:endParaRPr>
          </a:p>
        </p:txBody>
      </p:sp>
      <p:sp>
        <p:nvSpPr>
          <p:cNvPr id="15" name="Title 1"/>
          <p:cNvSpPr txBox="1">
            <a:spLocks/>
          </p:cNvSpPr>
          <p:nvPr/>
        </p:nvSpPr>
        <p:spPr>
          <a:xfrm>
            <a:off x="4860925" y="269875"/>
            <a:ext cx="3657600" cy="914400"/>
          </a:xfrm>
          <a:prstGeom prst="rect">
            <a:avLst/>
          </a:prstGeom>
        </p:spPr>
        <p:txBody>
          <a:bodyPr anchor="b">
            <a:normAutofit lnSpcReduction="10000"/>
          </a:bodyPr>
          <a:lstStyle>
            <a:lvl1pPr algn="l" defTabSz="914400" rtl="0" eaLnBrk="1" latinLnBrk="0" hangingPunct="1">
              <a:spcBef>
                <a:spcPct val="0"/>
              </a:spcBef>
              <a:buNone/>
              <a:defRPr lang="en-US" sz="3000" b="1" kern="1200">
                <a:solidFill>
                  <a:schemeClr val="accent1"/>
                </a:solidFill>
                <a:latin typeface="+mj-lt"/>
                <a:ea typeface="+mj-ea"/>
                <a:cs typeface="+mj-cs"/>
              </a:defRPr>
            </a:lvl1pPr>
          </a:lstStyle>
          <a:p>
            <a:pPr fontAlgn="auto">
              <a:spcAft>
                <a:spcPts val="0"/>
              </a:spcAft>
              <a:defRPr/>
            </a:pPr>
            <a:r>
              <a:rPr sz="2800" dirty="0">
                <a:solidFill>
                  <a:srgbClr val="FF7F01"/>
                </a:solidFill>
              </a:rPr>
              <a:t>Comparison </a:t>
            </a:r>
            <a:r>
              <a:rPr sz="2800" dirty="0" smtClean="0">
                <a:solidFill>
                  <a:srgbClr val="FF7F01"/>
                </a:solidFill>
              </a:rPr>
              <a:t>of</a:t>
            </a:r>
            <a:br>
              <a:rPr sz="2800" dirty="0" smtClean="0">
                <a:solidFill>
                  <a:srgbClr val="FF7F01"/>
                </a:solidFill>
              </a:rPr>
            </a:br>
            <a:r>
              <a:rPr sz="2800" dirty="0" smtClean="0">
                <a:solidFill>
                  <a:srgbClr val="FF7F01"/>
                </a:solidFill>
              </a:rPr>
              <a:t>harvest </a:t>
            </a:r>
            <a:r>
              <a:rPr sz="2800" dirty="0">
                <a:solidFill>
                  <a:srgbClr val="FF7F01"/>
                </a:solidFill>
              </a:rPr>
              <a:t>control rules</a:t>
            </a:r>
            <a:endParaRPr sz="2600" dirty="0">
              <a:solidFill>
                <a:srgbClr val="FF7F01"/>
              </a:solidFill>
            </a:endParaRPr>
          </a:p>
        </p:txBody>
      </p:sp>
      <p:sp>
        <p:nvSpPr>
          <p:cNvPr id="57348" name="Text Placeholder 3"/>
          <p:cNvSpPr txBox="1">
            <a:spLocks/>
          </p:cNvSpPr>
          <p:nvPr/>
        </p:nvSpPr>
        <p:spPr bwMode="auto">
          <a:xfrm>
            <a:off x="4918075" y="1181100"/>
            <a:ext cx="3781425" cy="2568575"/>
          </a:xfrm>
          <a:prstGeom prst="rect">
            <a:avLst/>
          </a:prstGeom>
          <a:noFill/>
          <a:ln w="9525">
            <a:noFill/>
            <a:miter lim="800000"/>
            <a:headEnd/>
            <a:tailEnd/>
          </a:ln>
        </p:spPr>
        <p:txBody>
          <a:bodyPr/>
          <a:lstStyle/>
          <a:p>
            <a:pPr>
              <a:lnSpc>
                <a:spcPct val="110000"/>
              </a:lnSpc>
              <a:spcBef>
                <a:spcPts val="600"/>
              </a:spcBef>
              <a:buClr>
                <a:srgbClr val="FF7F01"/>
              </a:buClr>
              <a:buSzPct val="90000"/>
              <a:buFont typeface="Wingdings 2" pitchFamily="18" charset="2"/>
              <a:buNone/>
            </a:pPr>
            <a:r>
              <a:rPr lang="en-US" sz="2400" b="1">
                <a:solidFill>
                  <a:srgbClr val="2063AA"/>
                </a:solidFill>
                <a:latin typeface="Corbel" pitchFamily="34" charset="0"/>
              </a:rPr>
              <a:t>Constant yield and constant fishing (CF) mortality rules.</a:t>
            </a:r>
            <a:endParaRPr lang="en-US" sz="2200" b="1">
              <a:solidFill>
                <a:srgbClr val="2063AA"/>
              </a:solidFill>
              <a:latin typeface="Corbel" pitchFamily="34" charset="0"/>
            </a:endParaRPr>
          </a:p>
        </p:txBody>
      </p:sp>
      <p:pic>
        <p:nvPicPr>
          <p:cNvPr id="57349" name="Picture 4" descr="ppt-fig-6.1A.jpg"/>
          <p:cNvPicPr>
            <a:picLocks noChangeAspect="1"/>
          </p:cNvPicPr>
          <p:nvPr/>
        </p:nvPicPr>
        <p:blipFill>
          <a:blip r:embed="rId3"/>
          <a:srcRect/>
          <a:stretch>
            <a:fillRect/>
          </a:stretch>
        </p:blipFill>
        <p:spPr bwMode="auto">
          <a:xfrm>
            <a:off x="474663" y="406400"/>
            <a:ext cx="3814762" cy="5945188"/>
          </a:xfrm>
          <a:prstGeom prst="rect">
            <a:avLst/>
          </a:prstGeom>
          <a:noFill/>
          <a:ln w="9525">
            <a:noFill/>
            <a:miter lim="800000"/>
            <a:headEnd/>
            <a:tailEnd/>
          </a:ln>
        </p:spPr>
      </p:pic>
    </p:spTree>
    <p:extLst>
      <p:ext uri="{BB962C8B-B14F-4D97-AF65-F5344CB8AC3E}">
        <p14:creationId xmlns:p14="http://schemas.microsoft.com/office/powerpoint/2010/main" val="42622415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nip Diagonal Corner Rectangle 2"/>
          <p:cNvSpPr/>
          <p:nvPr/>
        </p:nvSpPr>
        <p:spPr>
          <a:xfrm flipV="1">
            <a:off x="228600" y="228600"/>
            <a:ext cx="4251325" cy="6388100"/>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solidFill>
                <a:srgbClr val="FFFFFF"/>
              </a:solidFill>
            </a:endParaRPr>
          </a:p>
        </p:txBody>
      </p:sp>
      <p:sp>
        <p:nvSpPr>
          <p:cNvPr id="9" name="Snip Diagonal Corner Rectangle 8"/>
          <p:cNvSpPr/>
          <p:nvPr/>
        </p:nvSpPr>
        <p:spPr>
          <a:xfrm flipV="1">
            <a:off x="4648200" y="228600"/>
            <a:ext cx="4251325" cy="6388100"/>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solidFill>
                <a:srgbClr val="FFFFFF"/>
              </a:solidFill>
            </a:endParaRPr>
          </a:p>
        </p:txBody>
      </p:sp>
      <p:sp>
        <p:nvSpPr>
          <p:cNvPr id="15" name="Title 1"/>
          <p:cNvSpPr txBox="1">
            <a:spLocks/>
          </p:cNvSpPr>
          <p:nvPr/>
        </p:nvSpPr>
        <p:spPr>
          <a:xfrm>
            <a:off x="4860925" y="269875"/>
            <a:ext cx="3657600" cy="914400"/>
          </a:xfrm>
          <a:prstGeom prst="rect">
            <a:avLst/>
          </a:prstGeom>
        </p:spPr>
        <p:txBody>
          <a:bodyPr anchor="b">
            <a:normAutofit lnSpcReduction="10000"/>
          </a:bodyPr>
          <a:lstStyle>
            <a:lvl1pPr algn="l" defTabSz="914400" rtl="0" eaLnBrk="1" latinLnBrk="0" hangingPunct="1">
              <a:spcBef>
                <a:spcPct val="0"/>
              </a:spcBef>
              <a:buNone/>
              <a:defRPr lang="en-US" sz="3000" b="1" kern="1200">
                <a:solidFill>
                  <a:schemeClr val="accent1"/>
                </a:solidFill>
                <a:latin typeface="+mj-lt"/>
                <a:ea typeface="+mj-ea"/>
                <a:cs typeface="+mj-cs"/>
              </a:defRPr>
            </a:lvl1pPr>
          </a:lstStyle>
          <a:p>
            <a:pPr fontAlgn="auto">
              <a:spcAft>
                <a:spcPts val="0"/>
              </a:spcAft>
              <a:defRPr/>
            </a:pPr>
            <a:r>
              <a:rPr sz="2800" dirty="0">
                <a:solidFill>
                  <a:srgbClr val="FF7F01"/>
                </a:solidFill>
              </a:rPr>
              <a:t>Comparison </a:t>
            </a:r>
            <a:r>
              <a:rPr sz="2800" dirty="0" smtClean="0">
                <a:solidFill>
                  <a:srgbClr val="FF7F01"/>
                </a:solidFill>
              </a:rPr>
              <a:t>of</a:t>
            </a:r>
            <a:br>
              <a:rPr sz="2800" dirty="0" smtClean="0">
                <a:solidFill>
                  <a:srgbClr val="FF7F01"/>
                </a:solidFill>
              </a:rPr>
            </a:br>
            <a:r>
              <a:rPr sz="2800" dirty="0" smtClean="0">
                <a:solidFill>
                  <a:srgbClr val="FF7F01"/>
                </a:solidFill>
              </a:rPr>
              <a:t>harvest </a:t>
            </a:r>
            <a:r>
              <a:rPr sz="2800" dirty="0">
                <a:solidFill>
                  <a:srgbClr val="FF7F01"/>
                </a:solidFill>
              </a:rPr>
              <a:t>control rules</a:t>
            </a:r>
            <a:endParaRPr sz="2600" dirty="0">
              <a:solidFill>
                <a:srgbClr val="FF7F01"/>
              </a:solidFill>
            </a:endParaRPr>
          </a:p>
        </p:txBody>
      </p:sp>
      <p:sp>
        <p:nvSpPr>
          <p:cNvPr id="67588" name="Text Placeholder 3"/>
          <p:cNvSpPr txBox="1">
            <a:spLocks/>
          </p:cNvSpPr>
          <p:nvPr/>
        </p:nvSpPr>
        <p:spPr bwMode="auto">
          <a:xfrm>
            <a:off x="4918075" y="1181100"/>
            <a:ext cx="3781425" cy="2568575"/>
          </a:xfrm>
          <a:prstGeom prst="rect">
            <a:avLst/>
          </a:prstGeom>
          <a:noFill/>
          <a:ln w="9525">
            <a:noFill/>
            <a:miter lim="800000"/>
            <a:headEnd/>
            <a:tailEnd/>
          </a:ln>
        </p:spPr>
        <p:txBody>
          <a:bodyPr/>
          <a:lstStyle/>
          <a:p>
            <a:pPr>
              <a:lnSpc>
                <a:spcPct val="110000"/>
              </a:lnSpc>
              <a:spcBef>
                <a:spcPts val="600"/>
              </a:spcBef>
              <a:buClr>
                <a:srgbClr val="FF7F01"/>
              </a:buClr>
              <a:buSzPct val="90000"/>
              <a:buFont typeface="Wingdings 2" pitchFamily="18" charset="2"/>
              <a:buNone/>
            </a:pPr>
            <a:r>
              <a:rPr lang="en-US" sz="2400" b="1">
                <a:solidFill>
                  <a:srgbClr val="2063AA"/>
                </a:solidFill>
                <a:latin typeface="Corbel" pitchFamily="34" charset="0"/>
              </a:rPr>
              <a:t>Biomass limit rules.</a:t>
            </a:r>
            <a:endParaRPr lang="en-US" sz="2200" b="1">
              <a:solidFill>
                <a:srgbClr val="2063AA"/>
              </a:solidFill>
              <a:latin typeface="Corbel" pitchFamily="34" charset="0"/>
            </a:endParaRPr>
          </a:p>
        </p:txBody>
      </p:sp>
      <p:pic>
        <p:nvPicPr>
          <p:cNvPr id="67589" name="Picture 4" descr="ppt-fig-6.1A.jpg"/>
          <p:cNvPicPr>
            <a:picLocks noChangeAspect="1"/>
          </p:cNvPicPr>
          <p:nvPr/>
        </p:nvPicPr>
        <p:blipFill>
          <a:blip r:embed="rId3"/>
          <a:srcRect/>
          <a:stretch>
            <a:fillRect/>
          </a:stretch>
        </p:blipFill>
        <p:spPr bwMode="auto">
          <a:xfrm>
            <a:off x="463550" y="417513"/>
            <a:ext cx="3814763" cy="5943600"/>
          </a:xfrm>
          <a:prstGeom prst="rect">
            <a:avLst/>
          </a:prstGeom>
          <a:noFill/>
          <a:ln w="9525">
            <a:noFill/>
            <a:miter lim="800000"/>
            <a:headEnd/>
            <a:tailEnd/>
          </a:ln>
        </p:spPr>
      </p:pic>
      <p:pic>
        <p:nvPicPr>
          <p:cNvPr id="67590" name="Picture 6" descr="ppt-fig-6.1B.jpg"/>
          <p:cNvPicPr>
            <a:picLocks noChangeAspect="1"/>
          </p:cNvPicPr>
          <p:nvPr/>
        </p:nvPicPr>
        <p:blipFill>
          <a:blip r:embed="rId4"/>
          <a:srcRect/>
          <a:stretch>
            <a:fillRect/>
          </a:stretch>
        </p:blipFill>
        <p:spPr bwMode="auto">
          <a:xfrm>
            <a:off x="393700" y="396875"/>
            <a:ext cx="3917950" cy="5943600"/>
          </a:xfrm>
          <a:prstGeom prst="rect">
            <a:avLst/>
          </a:prstGeom>
          <a:noFill/>
          <a:ln w="9525">
            <a:noFill/>
            <a:miter lim="800000"/>
            <a:headEnd/>
            <a:tailEnd/>
          </a:ln>
        </p:spPr>
      </p:pic>
    </p:spTree>
    <p:extLst>
      <p:ext uri="{BB962C8B-B14F-4D97-AF65-F5344CB8AC3E}">
        <p14:creationId xmlns:p14="http://schemas.microsoft.com/office/powerpoint/2010/main" val="21427009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nip Diagonal Corner Rectangle 2"/>
          <p:cNvSpPr/>
          <p:nvPr/>
        </p:nvSpPr>
        <p:spPr>
          <a:xfrm flipV="1">
            <a:off x="228600" y="228600"/>
            <a:ext cx="4251325" cy="6388100"/>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solidFill>
                <a:srgbClr val="FFFFFF"/>
              </a:solidFill>
            </a:endParaRPr>
          </a:p>
        </p:txBody>
      </p:sp>
      <p:sp>
        <p:nvSpPr>
          <p:cNvPr id="9" name="Snip Diagonal Corner Rectangle 8"/>
          <p:cNvSpPr/>
          <p:nvPr/>
        </p:nvSpPr>
        <p:spPr>
          <a:xfrm flipV="1">
            <a:off x="4648200" y="228600"/>
            <a:ext cx="4251325" cy="6388100"/>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solidFill>
                <a:srgbClr val="FFFFFF"/>
              </a:solidFill>
            </a:endParaRPr>
          </a:p>
        </p:txBody>
      </p:sp>
      <p:sp>
        <p:nvSpPr>
          <p:cNvPr id="15" name="Title 1"/>
          <p:cNvSpPr txBox="1">
            <a:spLocks/>
          </p:cNvSpPr>
          <p:nvPr/>
        </p:nvSpPr>
        <p:spPr>
          <a:xfrm>
            <a:off x="4860925" y="269875"/>
            <a:ext cx="3657600" cy="914400"/>
          </a:xfrm>
          <a:prstGeom prst="rect">
            <a:avLst/>
          </a:prstGeom>
        </p:spPr>
        <p:txBody>
          <a:bodyPr anchor="b">
            <a:normAutofit lnSpcReduction="10000"/>
          </a:bodyPr>
          <a:lstStyle>
            <a:lvl1pPr algn="l" defTabSz="914400" rtl="0" eaLnBrk="1" latinLnBrk="0" hangingPunct="1">
              <a:spcBef>
                <a:spcPct val="0"/>
              </a:spcBef>
              <a:buNone/>
              <a:defRPr lang="en-US" sz="3000" b="1" kern="1200">
                <a:solidFill>
                  <a:schemeClr val="accent1"/>
                </a:solidFill>
                <a:latin typeface="+mj-lt"/>
                <a:ea typeface="+mj-ea"/>
                <a:cs typeface="+mj-cs"/>
              </a:defRPr>
            </a:lvl1pPr>
          </a:lstStyle>
          <a:p>
            <a:pPr fontAlgn="auto">
              <a:spcAft>
                <a:spcPts val="0"/>
              </a:spcAft>
              <a:defRPr/>
            </a:pPr>
            <a:r>
              <a:rPr sz="2800" dirty="0">
                <a:solidFill>
                  <a:srgbClr val="FF7F01"/>
                </a:solidFill>
              </a:rPr>
              <a:t>Comparison </a:t>
            </a:r>
            <a:r>
              <a:rPr sz="2800" dirty="0" smtClean="0">
                <a:solidFill>
                  <a:srgbClr val="FF7F01"/>
                </a:solidFill>
              </a:rPr>
              <a:t>of</a:t>
            </a:r>
            <a:br>
              <a:rPr sz="2800" dirty="0" smtClean="0">
                <a:solidFill>
                  <a:srgbClr val="FF7F01"/>
                </a:solidFill>
              </a:rPr>
            </a:br>
            <a:r>
              <a:rPr sz="2800" dirty="0" smtClean="0">
                <a:solidFill>
                  <a:srgbClr val="FF7F01"/>
                </a:solidFill>
              </a:rPr>
              <a:t>harvest </a:t>
            </a:r>
            <a:r>
              <a:rPr sz="2800" dirty="0">
                <a:solidFill>
                  <a:srgbClr val="FF7F01"/>
                </a:solidFill>
              </a:rPr>
              <a:t>control rules</a:t>
            </a:r>
            <a:endParaRPr sz="2600" dirty="0">
              <a:solidFill>
                <a:srgbClr val="FF7F01"/>
              </a:solidFill>
            </a:endParaRPr>
          </a:p>
        </p:txBody>
      </p:sp>
      <p:sp>
        <p:nvSpPr>
          <p:cNvPr id="69636" name="Text Placeholder 3"/>
          <p:cNvSpPr txBox="1">
            <a:spLocks/>
          </p:cNvSpPr>
          <p:nvPr/>
        </p:nvSpPr>
        <p:spPr bwMode="auto">
          <a:xfrm>
            <a:off x="4918075" y="1181100"/>
            <a:ext cx="3781425" cy="2568575"/>
          </a:xfrm>
          <a:prstGeom prst="rect">
            <a:avLst/>
          </a:prstGeom>
          <a:noFill/>
          <a:ln w="9525">
            <a:noFill/>
            <a:miter lim="800000"/>
            <a:headEnd/>
            <a:tailEnd/>
          </a:ln>
        </p:spPr>
        <p:txBody>
          <a:bodyPr/>
          <a:lstStyle/>
          <a:p>
            <a:pPr>
              <a:lnSpc>
                <a:spcPct val="110000"/>
              </a:lnSpc>
              <a:spcBef>
                <a:spcPts val="600"/>
              </a:spcBef>
              <a:buClr>
                <a:srgbClr val="FF7F01"/>
              </a:buClr>
              <a:buSzPct val="90000"/>
              <a:buFont typeface="Wingdings 2" pitchFamily="18" charset="2"/>
              <a:buNone/>
            </a:pPr>
            <a:r>
              <a:rPr lang="en-US" sz="2400" b="1">
                <a:solidFill>
                  <a:srgbClr val="2063AA"/>
                </a:solidFill>
                <a:latin typeface="Corbel" pitchFamily="34" charset="0"/>
              </a:rPr>
              <a:t>Hockey stick rules.</a:t>
            </a:r>
            <a:endParaRPr lang="en-US" sz="2200" b="1">
              <a:solidFill>
                <a:srgbClr val="2063AA"/>
              </a:solidFill>
              <a:latin typeface="Corbel" pitchFamily="34" charset="0"/>
            </a:endParaRPr>
          </a:p>
        </p:txBody>
      </p:sp>
      <p:pic>
        <p:nvPicPr>
          <p:cNvPr id="69637" name="Picture 10" descr="ppt-fig-6.1C.jpg"/>
          <p:cNvPicPr>
            <a:picLocks noChangeAspect="1"/>
          </p:cNvPicPr>
          <p:nvPr/>
        </p:nvPicPr>
        <p:blipFill>
          <a:blip r:embed="rId3"/>
          <a:srcRect/>
          <a:stretch>
            <a:fillRect/>
          </a:stretch>
        </p:blipFill>
        <p:spPr bwMode="auto">
          <a:xfrm>
            <a:off x="423863" y="387350"/>
            <a:ext cx="3814762" cy="5943600"/>
          </a:xfrm>
          <a:prstGeom prst="rect">
            <a:avLst/>
          </a:prstGeom>
          <a:noFill/>
          <a:ln w="9525">
            <a:noFill/>
            <a:miter lim="800000"/>
            <a:headEnd/>
            <a:tailEnd/>
          </a:ln>
        </p:spPr>
      </p:pic>
    </p:spTree>
    <p:extLst>
      <p:ext uri="{BB962C8B-B14F-4D97-AF65-F5344CB8AC3E}">
        <p14:creationId xmlns:p14="http://schemas.microsoft.com/office/powerpoint/2010/main" val="14767544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nip Diagonal Corner Rectangle 7"/>
          <p:cNvSpPr/>
          <p:nvPr/>
        </p:nvSpPr>
        <p:spPr>
          <a:xfrm flipV="1">
            <a:off x="228600" y="1708150"/>
            <a:ext cx="8686800" cy="4908550"/>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9" name="Snip Diagonal Corner Rectangle 8"/>
          <p:cNvSpPr/>
          <p:nvPr/>
        </p:nvSpPr>
        <p:spPr>
          <a:xfrm flipV="1">
            <a:off x="228600" y="228600"/>
            <a:ext cx="8686800" cy="1277938"/>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10" name="Title 1"/>
          <p:cNvSpPr txBox="1">
            <a:spLocks/>
          </p:cNvSpPr>
          <p:nvPr/>
        </p:nvSpPr>
        <p:spPr>
          <a:xfrm>
            <a:off x="779463" y="360363"/>
            <a:ext cx="7583487" cy="1035050"/>
          </a:xfrm>
          <a:prstGeom prst="rect">
            <a:avLst/>
          </a:prstGeom>
        </p:spPr>
        <p:txBody>
          <a:bodyPr>
            <a:normAutofit lnSpcReduction="10000"/>
          </a:bodyPr>
          <a:lstStyle>
            <a:lvl1pPr algn="l" defTabSz="914400" rtl="0" eaLnBrk="1" latinLnBrk="0" hangingPunct="1">
              <a:spcBef>
                <a:spcPct val="0"/>
              </a:spcBef>
              <a:buNone/>
              <a:defRPr lang="en-US" sz="6200" u="none" kern="1200" spc="-150" dirty="0">
                <a:solidFill>
                  <a:schemeClr val="tx1">
                    <a:lumMod val="75000"/>
                    <a:lumOff val="25000"/>
                  </a:schemeClr>
                </a:solidFill>
                <a:latin typeface="Adobe Garamond Pro"/>
                <a:ea typeface="+mj-ea"/>
                <a:cs typeface="Adobe Garamond Pro"/>
              </a:defRPr>
            </a:lvl1pPr>
          </a:lstStyle>
          <a:p>
            <a:pPr algn="ctr" fontAlgn="auto">
              <a:spcAft>
                <a:spcPts val="0"/>
              </a:spcAft>
              <a:defRPr/>
            </a:pPr>
            <a:r>
              <a:rPr smtClean="0">
                <a:solidFill>
                  <a:schemeClr val="accent1"/>
                </a:solidFill>
                <a:latin typeface="+mj-lt"/>
              </a:rPr>
              <a:t>Predator Criterion</a:t>
            </a:r>
            <a:endParaRPr>
              <a:solidFill>
                <a:schemeClr val="accent1"/>
              </a:solidFill>
              <a:latin typeface="+mj-lt"/>
            </a:endParaRPr>
          </a:p>
        </p:txBody>
      </p:sp>
      <p:sp>
        <p:nvSpPr>
          <p:cNvPr id="63492" name="Content Placeholder 2"/>
          <p:cNvSpPr txBox="1">
            <a:spLocks/>
          </p:cNvSpPr>
          <p:nvPr/>
        </p:nvSpPr>
        <p:spPr bwMode="auto">
          <a:xfrm>
            <a:off x="779463" y="2439988"/>
            <a:ext cx="7583487" cy="2767012"/>
          </a:xfrm>
          <a:prstGeom prst="rect">
            <a:avLst/>
          </a:prstGeom>
          <a:noFill/>
          <a:ln w="9525">
            <a:noFill/>
            <a:miter lim="800000"/>
            <a:headEnd/>
            <a:tailEnd/>
          </a:ln>
        </p:spPr>
        <p:txBody>
          <a:bodyPr/>
          <a:lstStyle/>
          <a:p>
            <a:pPr marL="685800" lvl="1" indent="-336550">
              <a:spcBef>
                <a:spcPts val="600"/>
              </a:spcBef>
              <a:buClr>
                <a:schemeClr val="accent1"/>
              </a:buClr>
              <a:buSzPct val="90000"/>
              <a:buFont typeface="Wingdings 2" pitchFamily="18" charset="2"/>
              <a:buChar char=""/>
            </a:pPr>
            <a:r>
              <a:rPr lang="en-US" sz="2400" b="1">
                <a:solidFill>
                  <a:srgbClr val="2063AA"/>
                </a:solidFill>
                <a:latin typeface="Corbel" pitchFamily="34" charset="0"/>
              </a:rPr>
              <a:t>Adopt harvest strategies and management measures so that there is a greater than 95 percent chance that fishing on forage fish will not deplete any dependent predator population to levels that would meet the IUCN “vulnerable” criteria.</a:t>
            </a:r>
          </a:p>
        </p:txBody>
      </p:sp>
      <p:sp>
        <p:nvSpPr>
          <p:cNvPr id="63493" name="Title 1"/>
          <p:cNvSpPr txBox="1">
            <a:spLocks/>
          </p:cNvSpPr>
          <p:nvPr/>
        </p:nvSpPr>
        <p:spPr bwMode="auto">
          <a:xfrm>
            <a:off x="742950" y="1708150"/>
            <a:ext cx="7583488" cy="731838"/>
          </a:xfrm>
          <a:prstGeom prst="rect">
            <a:avLst/>
          </a:prstGeom>
          <a:noFill/>
          <a:ln w="9525">
            <a:noFill/>
            <a:miter lim="800000"/>
            <a:headEnd/>
            <a:tailEnd/>
          </a:ln>
        </p:spPr>
        <p:txBody>
          <a:bodyPr anchor="b"/>
          <a:lstStyle/>
          <a:p>
            <a:pPr algn="ctr"/>
            <a:r>
              <a:rPr lang="en-US" sz="2800" b="1">
                <a:solidFill>
                  <a:schemeClr val="accent1"/>
                </a:solidFill>
                <a:latin typeface="Corbel" pitchFamily="34" charset="0"/>
              </a:rPr>
              <a:t>“Dependent Predator Performance Criterion”</a:t>
            </a:r>
          </a:p>
        </p:txBody>
      </p:sp>
      <p:pic>
        <p:nvPicPr>
          <p:cNvPr id="63494" name="Picture 2" descr="http://www.lenfestocean.org/sites/default/files/shutterstock_87020678.jpg"/>
          <p:cNvPicPr>
            <a:picLocks noChangeAspect="1" noChangeArrowheads="1"/>
          </p:cNvPicPr>
          <p:nvPr/>
        </p:nvPicPr>
        <p:blipFill>
          <a:blip r:embed="rId3"/>
          <a:srcRect/>
          <a:stretch>
            <a:fillRect/>
          </a:stretch>
        </p:blipFill>
        <p:spPr bwMode="auto">
          <a:xfrm>
            <a:off x="2833688" y="4435475"/>
            <a:ext cx="2870200" cy="1909763"/>
          </a:xfrm>
          <a:prstGeom prst="rect">
            <a:avLst/>
          </a:prstGeom>
          <a:noFill/>
          <a:ln w="9525">
            <a:noFill/>
            <a:miter lim="800000"/>
            <a:headEnd/>
            <a:tailEnd/>
          </a:ln>
        </p:spPr>
      </p:pic>
    </p:spTree>
    <p:extLst>
      <p:ext uri="{BB962C8B-B14F-4D97-AF65-F5344CB8AC3E}">
        <p14:creationId xmlns:p14="http://schemas.microsoft.com/office/powerpoint/2010/main" val="7218605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6845925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nip Diagonal Corner Rectangle 2"/>
          <p:cNvSpPr/>
          <p:nvPr/>
        </p:nvSpPr>
        <p:spPr bwMode="auto">
          <a:xfrm flipV="1">
            <a:off x="228600" y="-2576513"/>
            <a:ext cx="4552950" cy="6051551"/>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solidFill>
                <a:srgbClr val="FFFFFF"/>
              </a:solidFill>
            </a:endParaRPr>
          </a:p>
        </p:txBody>
      </p:sp>
      <p:sp>
        <p:nvSpPr>
          <p:cNvPr id="18434" name="Title 1"/>
          <p:cNvSpPr txBox="1">
            <a:spLocks/>
          </p:cNvSpPr>
          <p:nvPr/>
        </p:nvSpPr>
        <p:spPr bwMode="auto">
          <a:xfrm>
            <a:off x="403225" y="449263"/>
            <a:ext cx="4251325" cy="822325"/>
          </a:xfrm>
          <a:prstGeom prst="rect">
            <a:avLst/>
          </a:prstGeom>
          <a:noFill/>
          <a:ln w="9525">
            <a:noFill/>
            <a:miter lim="800000"/>
            <a:headEnd/>
            <a:tailEnd/>
          </a:ln>
        </p:spPr>
        <p:txBody>
          <a:bodyPr anchor="b"/>
          <a:lstStyle/>
          <a:p>
            <a:r>
              <a:rPr lang="en-US" sz="3200" b="1">
                <a:solidFill>
                  <a:srgbClr val="FF7F01"/>
                </a:solidFill>
                <a:latin typeface="Corbel" pitchFamily="34" charset="0"/>
              </a:rPr>
              <a:t>Important Forage Fish Characteristics </a:t>
            </a:r>
          </a:p>
        </p:txBody>
      </p:sp>
      <p:sp>
        <p:nvSpPr>
          <p:cNvPr id="6" name="Picture Placeholder 2"/>
          <p:cNvSpPr txBox="1">
            <a:spLocks/>
          </p:cNvSpPr>
          <p:nvPr/>
        </p:nvSpPr>
        <p:spPr>
          <a:xfrm flipH="1">
            <a:off x="4654550" y="228600"/>
            <a:ext cx="4251325" cy="6391275"/>
          </a:xfrm>
          <a:prstGeom prst="snip2DiagRect">
            <a:avLst>
              <a:gd name="adj1" fmla="val 0"/>
              <a:gd name="adj2" fmla="val 4017"/>
            </a:avLst>
          </a:prstGeom>
          <a:effectLst>
            <a:outerShdw blurRad="50800" dist="63500" dir="2700000" algn="tl" rotWithShape="0">
              <a:prstClr val="black">
                <a:alpha val="50000"/>
              </a:prstClr>
            </a:outerShdw>
          </a:effectLst>
        </p:spPr>
        <p:txBody>
          <a:bodyPr>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lgn="l" defTabSz="914400" rtl="0" eaLnBrk="1" latinLnBrk="0" hangingPunct="1">
              <a:spcBef>
                <a:spcPts val="600"/>
              </a:spcBef>
              <a:buClr>
                <a:schemeClr val="accent1"/>
              </a:buClr>
              <a:buSzPct val="90000"/>
              <a:buFont typeface="Wingdings 2" pitchFamily="18" charset="2"/>
              <a:buNone/>
              <a:defRPr sz="2800" kern="1200">
                <a:solidFill>
                  <a:schemeClr val="tx1">
                    <a:lumMod val="90000"/>
                    <a:lumOff val="10000"/>
                  </a:schemeClr>
                </a:solidFill>
                <a:latin typeface="+mn-lt"/>
                <a:ea typeface="+mn-ea"/>
                <a:cs typeface="+mn-cs"/>
              </a:defRPr>
            </a:lvl2pPr>
            <a:lvl3pPr marL="914400" indent="0" algn="l" defTabSz="914400" rtl="0" eaLnBrk="1" latinLnBrk="0" hangingPunct="1">
              <a:spcBef>
                <a:spcPts val="600"/>
              </a:spcBef>
              <a:buClr>
                <a:schemeClr val="accent1"/>
              </a:buClr>
              <a:buSzPct val="90000"/>
              <a:buFont typeface="Wingdings 2" pitchFamily="18" charset="2"/>
              <a:buNone/>
              <a:defRPr sz="2400" kern="1200">
                <a:solidFill>
                  <a:schemeClr val="tx1">
                    <a:lumMod val="90000"/>
                    <a:lumOff val="10000"/>
                  </a:schemeClr>
                </a:solidFill>
                <a:latin typeface="+mn-lt"/>
                <a:ea typeface="+mn-ea"/>
                <a:cs typeface="+mn-cs"/>
              </a:defRPr>
            </a:lvl3pPr>
            <a:lvl4pPr marL="1371600" indent="0" algn="l" defTabSz="914400" rtl="0" eaLnBrk="1" latinLnBrk="0" hangingPunct="1">
              <a:spcBef>
                <a:spcPts val="600"/>
              </a:spcBef>
              <a:buClr>
                <a:schemeClr val="accent1"/>
              </a:buClr>
              <a:buSzPct val="90000"/>
              <a:buFont typeface="Wingdings 2" pitchFamily="18" charset="2"/>
              <a:buNone/>
              <a:defRPr sz="2000" kern="1200">
                <a:solidFill>
                  <a:schemeClr val="tx1">
                    <a:lumMod val="90000"/>
                    <a:lumOff val="10000"/>
                  </a:schemeClr>
                </a:solidFill>
                <a:latin typeface="+mn-lt"/>
                <a:ea typeface="+mn-ea"/>
                <a:cs typeface="+mn-cs"/>
              </a:defRPr>
            </a:lvl4pPr>
            <a:lvl5pPr marL="1828800" indent="0" algn="l" defTabSz="914400" rtl="0" eaLnBrk="1" latinLnBrk="0" hangingPunct="1">
              <a:spcBef>
                <a:spcPts val="600"/>
              </a:spcBef>
              <a:buClr>
                <a:schemeClr val="accent1"/>
              </a:buClr>
              <a:buSzPct val="90000"/>
              <a:buFont typeface="Wingdings 2" pitchFamily="18" charset="2"/>
              <a:buNone/>
              <a:defRPr sz="2000" kern="1200">
                <a:solidFill>
                  <a:schemeClr val="tx1">
                    <a:lumMod val="90000"/>
                    <a:lumOff val="10000"/>
                  </a:schemeClr>
                </a:solidFill>
                <a:latin typeface="+mn-lt"/>
                <a:ea typeface="+mn-ea"/>
                <a:cs typeface="+mn-cs"/>
              </a:defRPr>
            </a:lvl5pPr>
            <a:lvl6pPr marL="2286000" indent="0" algn="l" defTabSz="914400" rtl="0" eaLnBrk="1" latinLnBrk="0" hangingPunct="1">
              <a:spcBef>
                <a:spcPct val="20000"/>
              </a:spcBef>
              <a:buClr>
                <a:schemeClr val="accent1"/>
              </a:buClr>
              <a:buSzPct val="90000"/>
              <a:buFont typeface="Wingdings 2" pitchFamily="18" charset="2"/>
              <a:buNone/>
              <a:defRPr lang="en-US" sz="2000" kern="1200">
                <a:solidFill>
                  <a:schemeClr val="tx1">
                    <a:lumMod val="90000"/>
                    <a:lumOff val="10000"/>
                  </a:schemeClr>
                </a:solidFill>
                <a:latin typeface="+mn-lt"/>
                <a:ea typeface="+mn-ea"/>
                <a:cs typeface="+mn-cs"/>
              </a:defRPr>
            </a:lvl6pPr>
            <a:lvl7pPr marL="2743200" indent="0" algn="l" defTabSz="914400" rtl="0" eaLnBrk="1" latinLnBrk="0" hangingPunct="1">
              <a:spcBef>
                <a:spcPct val="20000"/>
              </a:spcBef>
              <a:buClr>
                <a:schemeClr val="accent1"/>
              </a:buClr>
              <a:buSzPct val="90000"/>
              <a:buFont typeface="Wingdings 2" pitchFamily="18" charset="2"/>
              <a:buNone/>
              <a:defRPr lang="en-US" sz="2000" kern="1200">
                <a:solidFill>
                  <a:schemeClr val="tx1">
                    <a:lumMod val="90000"/>
                    <a:lumOff val="10000"/>
                  </a:schemeClr>
                </a:solidFill>
                <a:latin typeface="+mn-lt"/>
                <a:ea typeface="+mn-ea"/>
                <a:cs typeface="+mn-cs"/>
              </a:defRPr>
            </a:lvl7pPr>
            <a:lvl8pPr marL="3200400" indent="0" algn="l" defTabSz="914400" rtl="0" eaLnBrk="1" latinLnBrk="0" hangingPunct="1">
              <a:spcBef>
                <a:spcPct val="20000"/>
              </a:spcBef>
              <a:buClr>
                <a:schemeClr val="accent1"/>
              </a:buClr>
              <a:buSzPct val="90000"/>
              <a:buFont typeface="Wingdings 2" pitchFamily="18" charset="2"/>
              <a:buNone/>
              <a:defRPr lang="en-US" sz="2000" kern="1200">
                <a:solidFill>
                  <a:schemeClr val="tx1">
                    <a:lumMod val="90000"/>
                    <a:lumOff val="10000"/>
                  </a:schemeClr>
                </a:solidFill>
                <a:latin typeface="+mn-lt"/>
                <a:ea typeface="+mn-ea"/>
                <a:cs typeface="+mn-cs"/>
              </a:defRPr>
            </a:lvl8pPr>
            <a:lvl9pPr marL="3657600" indent="0" algn="l" defTabSz="914400" rtl="0" eaLnBrk="1" latinLnBrk="0" hangingPunct="1">
              <a:spcBef>
                <a:spcPct val="20000"/>
              </a:spcBef>
              <a:buClr>
                <a:schemeClr val="accent1"/>
              </a:buClr>
              <a:buSzPct val="90000"/>
              <a:buFont typeface="Wingdings 2" pitchFamily="18" charset="2"/>
              <a:buNone/>
              <a:defRPr lang="en-US" sz="2000" kern="1200">
                <a:solidFill>
                  <a:schemeClr val="tx1">
                    <a:lumMod val="90000"/>
                    <a:lumOff val="10000"/>
                  </a:schemeClr>
                </a:solidFill>
                <a:latin typeface="+mn-lt"/>
                <a:ea typeface="+mn-ea"/>
                <a:cs typeface="+mn-cs"/>
              </a:defRPr>
            </a:lvl9pPr>
          </a:lstStyle>
          <a:p>
            <a:pPr fontAlgn="auto">
              <a:spcAft>
                <a:spcPts val="0"/>
              </a:spcAft>
              <a:buClr>
                <a:srgbClr val="FF7F01"/>
              </a:buClr>
              <a:defRPr/>
            </a:pPr>
            <a:endParaRPr lang="en-US" dirty="0">
              <a:solidFill>
                <a:srgbClr val="103154">
                  <a:lumMod val="90000"/>
                  <a:lumOff val="10000"/>
                </a:srgbClr>
              </a:solidFill>
            </a:endParaRPr>
          </a:p>
        </p:txBody>
      </p:sp>
      <p:sp>
        <p:nvSpPr>
          <p:cNvPr id="18436" name="Text Placeholder 3"/>
          <p:cNvSpPr txBox="1">
            <a:spLocks/>
          </p:cNvSpPr>
          <p:nvPr/>
        </p:nvSpPr>
        <p:spPr bwMode="auto">
          <a:xfrm>
            <a:off x="403225" y="1447800"/>
            <a:ext cx="4025900" cy="1998663"/>
          </a:xfrm>
          <a:prstGeom prst="rect">
            <a:avLst/>
          </a:prstGeom>
          <a:noFill/>
          <a:ln w="9525">
            <a:noFill/>
            <a:miter lim="800000"/>
            <a:headEnd/>
            <a:tailEnd/>
          </a:ln>
        </p:spPr>
        <p:txBody>
          <a:bodyPr/>
          <a:lstStyle/>
          <a:p>
            <a:pPr marL="342900" indent="-342900">
              <a:lnSpc>
                <a:spcPct val="110000"/>
              </a:lnSpc>
              <a:spcBef>
                <a:spcPts val="600"/>
              </a:spcBef>
              <a:buClr>
                <a:schemeClr val="accent1"/>
              </a:buClr>
              <a:buSzPct val="90000"/>
              <a:buFont typeface="Arial" charset="0"/>
              <a:buChar char="•"/>
            </a:pPr>
            <a:r>
              <a:rPr lang="en-US" sz="2400" b="1">
                <a:solidFill>
                  <a:srgbClr val="2063AA"/>
                </a:solidFill>
                <a:latin typeface="Corbel" pitchFamily="34" charset="0"/>
              </a:rPr>
              <a:t>Historical view: forage fish are beyond the capacity of man to deplete.</a:t>
            </a:r>
          </a:p>
          <a:p>
            <a:pPr marL="342900" indent="-342900">
              <a:lnSpc>
                <a:spcPct val="110000"/>
              </a:lnSpc>
              <a:spcBef>
                <a:spcPts val="600"/>
              </a:spcBef>
              <a:buClr>
                <a:schemeClr val="accent1"/>
              </a:buClr>
              <a:buSzPct val="90000"/>
              <a:buFont typeface="Wingdings 2" pitchFamily="18" charset="2"/>
              <a:buNone/>
            </a:pPr>
            <a:endParaRPr lang="en-US" sz="2400" b="1">
              <a:solidFill>
                <a:srgbClr val="2063AA"/>
              </a:solidFill>
              <a:latin typeface="Corbel" pitchFamily="34" charset="0"/>
            </a:endParaRPr>
          </a:p>
        </p:txBody>
      </p:sp>
      <p:pic>
        <p:nvPicPr>
          <p:cNvPr id="18437" name="Picture 4" descr="herring-fisheries-1550"/>
          <p:cNvPicPr>
            <a:picLocks noChangeAspect="1" noChangeArrowheads="1"/>
          </p:cNvPicPr>
          <p:nvPr/>
        </p:nvPicPr>
        <p:blipFill>
          <a:blip r:embed="rId3"/>
          <a:srcRect/>
          <a:stretch>
            <a:fillRect/>
          </a:stretch>
        </p:blipFill>
        <p:spPr bwMode="auto">
          <a:xfrm>
            <a:off x="3281363" y="2938463"/>
            <a:ext cx="5624512" cy="3452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bwMode="auto">
          <a:solidFill>
            <a:schemeClr val="bg1"/>
          </a:solid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sz="6000" smtClean="0">
                <a:solidFill>
                  <a:schemeClr val="accent1"/>
                </a:solidFill>
              </a:rPr>
              <a:t>Collapses have occurred</a:t>
            </a:r>
          </a:p>
        </p:txBody>
      </p:sp>
      <p:sp>
        <p:nvSpPr>
          <p:cNvPr id="3" name="Content Placeholder 2"/>
          <p:cNvSpPr>
            <a:spLocks noGrp="1"/>
          </p:cNvSpPr>
          <p:nvPr>
            <p:ph sz="half" idx="1"/>
          </p:nvPr>
        </p:nvSpPr>
        <p:spPr>
          <a:xfrm>
            <a:off x="228600" y="1663700"/>
            <a:ext cx="4495800" cy="1905000"/>
          </a:xfrm>
        </p:spPr>
        <p:txBody>
          <a:bodyPr rtlCol="0">
            <a:noAutofit/>
          </a:bodyPr>
          <a:lstStyle/>
          <a:p>
            <a:pPr marL="236538" indent="-236538" eaLnBrk="1" fontAlgn="auto" hangingPunct="1">
              <a:spcAft>
                <a:spcPts val="0"/>
              </a:spcAft>
              <a:buFont typeface="Arial" pitchFamily="34" charset="0"/>
              <a:buNone/>
              <a:defRPr/>
            </a:pPr>
            <a:r>
              <a:rPr lang="en-US" dirty="0" smtClean="0">
                <a:solidFill>
                  <a:schemeClr val="accent1">
                    <a:lumMod val="20000"/>
                    <a:lumOff val="80000"/>
                  </a:schemeClr>
                </a:solidFill>
              </a:rPr>
              <a:t>California sardine- 1950s</a:t>
            </a:r>
            <a:endParaRPr lang="en-US" sz="1200" dirty="0" smtClean="0">
              <a:solidFill>
                <a:schemeClr val="accent1">
                  <a:lumMod val="20000"/>
                  <a:lumOff val="80000"/>
                </a:schemeClr>
              </a:solidFill>
            </a:endParaRPr>
          </a:p>
          <a:p>
            <a:pPr eaLnBrk="1" fontAlgn="auto" hangingPunct="1">
              <a:spcAft>
                <a:spcPts val="0"/>
              </a:spcAft>
              <a:buFont typeface="Arial" pitchFamily="34" charset="0"/>
              <a:buNone/>
              <a:defRPr/>
            </a:pPr>
            <a:r>
              <a:rPr lang="en-US" dirty="0" smtClean="0">
                <a:solidFill>
                  <a:schemeClr val="accent1">
                    <a:lumMod val="20000"/>
                    <a:lumOff val="80000"/>
                  </a:schemeClr>
                </a:solidFill>
              </a:rPr>
              <a:t>Peruvian anchoveta- 1970s</a:t>
            </a:r>
          </a:p>
        </p:txBody>
      </p:sp>
      <p:pic>
        <p:nvPicPr>
          <p:cNvPr id="20483" name="Picture 2"/>
          <p:cNvPicPr>
            <a:picLocks noGrp="1" noChangeAspect="1" noChangeArrowheads="1"/>
          </p:cNvPicPr>
          <p:nvPr>
            <p:ph sz="half" idx="2"/>
          </p:nvPr>
        </p:nvPicPr>
        <p:blipFill>
          <a:blip r:embed="rId3"/>
          <a:srcRect/>
          <a:stretch>
            <a:fillRect/>
          </a:stretch>
        </p:blipFill>
        <p:spPr bwMode="auto">
          <a:xfrm>
            <a:off x="5638800" y="3276600"/>
            <a:ext cx="3505200" cy="3581400"/>
          </a:xfrm>
          <a:noFill/>
          <a:ln>
            <a:miter lim="800000"/>
            <a:headEnd/>
            <a:tailEnd/>
          </a:ln>
        </p:spPr>
      </p:pic>
      <p:pic>
        <p:nvPicPr>
          <p:cNvPr id="20484" name="Picture 3"/>
          <p:cNvPicPr>
            <a:picLocks noChangeAspect="1" noChangeArrowheads="1"/>
          </p:cNvPicPr>
          <p:nvPr/>
        </p:nvPicPr>
        <p:blipFill>
          <a:blip r:embed="rId4"/>
          <a:srcRect/>
          <a:stretch>
            <a:fillRect/>
          </a:stretch>
        </p:blipFill>
        <p:spPr bwMode="auto">
          <a:xfrm>
            <a:off x="0" y="3276600"/>
            <a:ext cx="5638800" cy="3581400"/>
          </a:xfrm>
          <a:prstGeom prst="rect">
            <a:avLst/>
          </a:prstGeom>
          <a:noFill/>
          <a:ln w="9525">
            <a:noFill/>
            <a:miter lim="800000"/>
            <a:headEnd/>
            <a:tailEnd/>
          </a:ln>
        </p:spPr>
      </p:pic>
      <p:sp>
        <p:nvSpPr>
          <p:cNvPr id="7" name="Content Placeholder 2"/>
          <p:cNvSpPr txBox="1">
            <a:spLocks/>
          </p:cNvSpPr>
          <p:nvPr/>
        </p:nvSpPr>
        <p:spPr>
          <a:xfrm>
            <a:off x="5029200" y="1616075"/>
            <a:ext cx="4114800" cy="1600200"/>
          </a:xfrm>
          <a:prstGeom prst="rect">
            <a:avLst/>
          </a:prstGeom>
        </p:spPr>
        <p:txBody>
          <a:bodyPr/>
          <a:lstStyle/>
          <a:p>
            <a:pPr marL="342900" indent="-342900" fontAlgn="auto">
              <a:spcBef>
                <a:spcPct val="20000"/>
              </a:spcBef>
              <a:spcAft>
                <a:spcPts val="0"/>
              </a:spcAft>
              <a:defRPr/>
            </a:pPr>
            <a:r>
              <a:rPr lang="en-US" sz="2800" dirty="0">
                <a:solidFill>
                  <a:schemeClr val="accent1">
                    <a:lumMod val="20000"/>
                    <a:lumOff val="80000"/>
                  </a:schemeClr>
                </a:solidFill>
                <a:latin typeface="+mn-lt"/>
              </a:rPr>
              <a:t>Namibian sardine-1970s</a:t>
            </a:r>
          </a:p>
          <a:p>
            <a:pPr marL="342900" indent="-342900" fontAlgn="auto">
              <a:spcBef>
                <a:spcPct val="20000"/>
              </a:spcBef>
              <a:spcAft>
                <a:spcPts val="0"/>
              </a:spcAft>
              <a:defRPr/>
            </a:pPr>
            <a:endParaRPr lang="en-US" sz="1200" dirty="0">
              <a:solidFill>
                <a:schemeClr val="accent1">
                  <a:lumMod val="20000"/>
                  <a:lumOff val="80000"/>
                </a:schemeClr>
              </a:solidFill>
              <a:latin typeface="+mn-lt"/>
            </a:endParaRPr>
          </a:p>
          <a:p>
            <a:pPr marL="342900" indent="-342900" fontAlgn="auto">
              <a:spcBef>
                <a:spcPct val="20000"/>
              </a:spcBef>
              <a:spcAft>
                <a:spcPts val="0"/>
              </a:spcAft>
              <a:defRPr/>
            </a:pPr>
            <a:r>
              <a:rPr lang="en-US" sz="2800" dirty="0">
                <a:solidFill>
                  <a:schemeClr val="accent1">
                    <a:lumMod val="20000"/>
                    <a:lumOff val="80000"/>
                  </a:schemeClr>
                </a:solidFill>
                <a:latin typeface="+mn-lt"/>
              </a:rPr>
              <a:t>Japanese sardine- 1990s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6"/>
          <p:cNvSpPr>
            <a:spLocks noGrp="1"/>
          </p:cNvSpPr>
          <p:nvPr>
            <p:ph type="title" idx="4294967295"/>
          </p:nvPr>
        </p:nvSpPr>
        <p:spPr bwMode="auto">
          <a:xfrm>
            <a:off x="668338" y="274638"/>
            <a:ext cx="8018462" cy="1143000"/>
          </a:xfrm>
          <a:prstGeom prst="rect">
            <a:avLst/>
          </a:prstGeom>
          <a:noFill/>
          <a:ln>
            <a:miter lim="800000"/>
            <a:headEnd/>
            <a:tailEnd/>
          </a:ln>
        </p:spPr>
        <p:txBody>
          <a:bodyPr/>
          <a:lstStyle/>
          <a:p>
            <a:pPr eaLnBrk="1" hangingPunct="1"/>
            <a:r>
              <a:rPr sz="6600" smtClean="0"/>
              <a:t>Task Force Members</a:t>
            </a:r>
          </a:p>
        </p:txBody>
      </p:sp>
      <p:sp>
        <p:nvSpPr>
          <p:cNvPr id="26626" name="Content Placeholder 2"/>
          <p:cNvSpPr>
            <a:spLocks noGrp="1"/>
          </p:cNvSpPr>
          <p:nvPr>
            <p:ph idx="4294967295"/>
          </p:nvPr>
        </p:nvSpPr>
        <p:spPr>
          <a:xfrm>
            <a:off x="133350" y="4030208"/>
            <a:ext cx="8476344" cy="2457677"/>
          </a:xfrm>
          <a:prstGeom prst="rect">
            <a:avLst/>
          </a:prstGeom>
        </p:spPr>
        <p:txBody>
          <a:bodyPr numCol="3" spcCol="91440"/>
          <a:lstStyle/>
          <a:p>
            <a:pPr marL="177800" indent="-177800" algn="l" eaLnBrk="1" hangingPunct="1">
              <a:defRPr/>
            </a:pPr>
            <a:r>
              <a:rPr lang="en-US" sz="1600" dirty="0" smtClean="0">
                <a:solidFill>
                  <a:schemeClr val="bg1"/>
                </a:solidFill>
              </a:rPr>
              <a:t> </a:t>
            </a:r>
            <a:r>
              <a:rPr lang="en-US" sz="1600" b="1" dirty="0" smtClean="0">
                <a:solidFill>
                  <a:schemeClr val="bg1"/>
                </a:solidFill>
              </a:rPr>
              <a:t>Dr. Ellen K. Pikitch, Chair</a:t>
            </a:r>
            <a:endParaRPr lang="en-US" sz="1200" dirty="0" smtClean="0">
              <a:solidFill>
                <a:schemeClr val="bg1"/>
              </a:solidFill>
            </a:endParaRPr>
          </a:p>
          <a:p>
            <a:pPr marL="177800" indent="-177800" algn="l" eaLnBrk="1" hangingPunct="1">
              <a:defRPr/>
            </a:pPr>
            <a:r>
              <a:rPr lang="en-US" sz="1600" b="1" dirty="0" smtClean="0">
                <a:solidFill>
                  <a:schemeClr val="bg1"/>
                </a:solidFill>
              </a:rPr>
              <a:t>Dr. P. Dee Boersma</a:t>
            </a:r>
            <a:endParaRPr lang="en-US" sz="1400" dirty="0" smtClean="0">
              <a:solidFill>
                <a:schemeClr val="bg1"/>
              </a:solidFill>
            </a:endParaRPr>
          </a:p>
          <a:p>
            <a:pPr marL="177800" indent="-177800" algn="l" eaLnBrk="1" hangingPunct="1">
              <a:defRPr/>
            </a:pPr>
            <a:r>
              <a:rPr lang="en-US" sz="1600" b="1" dirty="0" smtClean="0">
                <a:solidFill>
                  <a:schemeClr val="bg1"/>
                </a:solidFill>
              </a:rPr>
              <a:t>Dr. Ian L. Boyd</a:t>
            </a:r>
            <a:endParaRPr lang="en-US" sz="1200" dirty="0" smtClean="0">
              <a:solidFill>
                <a:schemeClr val="bg1"/>
              </a:solidFill>
            </a:endParaRPr>
          </a:p>
          <a:p>
            <a:pPr marL="177800" indent="-177800" algn="l" eaLnBrk="1" hangingPunct="1">
              <a:defRPr/>
            </a:pPr>
            <a:r>
              <a:rPr lang="en-US" sz="1600" b="1" dirty="0" smtClean="0">
                <a:solidFill>
                  <a:schemeClr val="bg1"/>
                </a:solidFill>
              </a:rPr>
              <a:t>Dr. David O. Conover</a:t>
            </a:r>
            <a:endParaRPr lang="en-US" sz="1200" dirty="0" smtClean="0">
              <a:solidFill>
                <a:schemeClr val="bg1"/>
              </a:solidFill>
            </a:endParaRPr>
          </a:p>
          <a:p>
            <a:pPr marL="177800" indent="-177800" algn="l" eaLnBrk="1" hangingPunct="1">
              <a:defRPr/>
            </a:pPr>
            <a:r>
              <a:rPr lang="fr-FR" sz="1600" b="1" dirty="0" smtClean="0">
                <a:solidFill>
                  <a:schemeClr val="bg1"/>
                </a:solidFill>
              </a:rPr>
              <a:t>Dr. Philippe Cury</a:t>
            </a:r>
            <a:r>
              <a:rPr lang="fr-FR" sz="1400" dirty="0" smtClean="0">
                <a:solidFill>
                  <a:schemeClr val="bg1"/>
                </a:solidFill>
              </a:rPr>
              <a:t>	</a:t>
            </a:r>
          </a:p>
          <a:p>
            <a:pPr marL="177800" indent="-177800" algn="l" eaLnBrk="1" hangingPunct="1">
              <a:defRPr/>
            </a:pPr>
            <a:r>
              <a:rPr lang="en-US" sz="1600" b="1" dirty="0" smtClean="0">
                <a:solidFill>
                  <a:schemeClr val="bg1"/>
                </a:solidFill>
              </a:rPr>
              <a:t>Dr. Tim Essington</a:t>
            </a:r>
            <a:endParaRPr lang="en-US" sz="1200" dirty="0" smtClean="0">
              <a:solidFill>
                <a:schemeClr val="bg1"/>
              </a:solidFill>
            </a:endParaRPr>
          </a:p>
          <a:p>
            <a:pPr marL="177800" indent="-177800" algn="l" eaLnBrk="1" hangingPunct="1">
              <a:defRPr/>
            </a:pPr>
            <a:r>
              <a:rPr lang="en-US" sz="1600" b="1" dirty="0" smtClean="0">
                <a:solidFill>
                  <a:schemeClr val="bg1"/>
                </a:solidFill>
              </a:rPr>
              <a:t>Dr. Selina S. Heppell</a:t>
            </a:r>
            <a:endParaRPr lang="en-US" sz="1600" dirty="0" smtClean="0">
              <a:solidFill>
                <a:schemeClr val="bg1"/>
              </a:solidFill>
            </a:endParaRPr>
          </a:p>
          <a:p>
            <a:pPr marL="177800" indent="-177800" algn="l" eaLnBrk="1" hangingPunct="1">
              <a:defRPr/>
            </a:pPr>
            <a:r>
              <a:rPr lang="en-US" sz="1600" b="1" dirty="0" smtClean="0">
                <a:solidFill>
                  <a:schemeClr val="bg1"/>
                </a:solidFill>
              </a:rPr>
              <a:t>Dr. Edward D. Houde</a:t>
            </a:r>
            <a:endParaRPr lang="en-US" sz="1200" dirty="0" smtClean="0">
              <a:solidFill>
                <a:schemeClr val="bg1"/>
              </a:solidFill>
            </a:endParaRPr>
          </a:p>
          <a:p>
            <a:pPr marL="177800" indent="-177800" algn="l" eaLnBrk="1" hangingPunct="1">
              <a:defRPr/>
            </a:pPr>
            <a:r>
              <a:rPr lang="en-US" sz="1600" b="1" dirty="0" smtClean="0">
                <a:solidFill>
                  <a:schemeClr val="bg1"/>
                </a:solidFill>
              </a:rPr>
              <a:t>Dr. Marc Mangel</a:t>
            </a:r>
            <a:r>
              <a:rPr lang="en-US" sz="1400" dirty="0" smtClean="0">
                <a:solidFill>
                  <a:schemeClr val="bg1"/>
                </a:solidFill>
              </a:rPr>
              <a:t>	</a:t>
            </a:r>
            <a:endParaRPr lang="en-US" sz="1200" dirty="0" smtClean="0">
              <a:solidFill>
                <a:schemeClr val="bg1"/>
              </a:solidFill>
            </a:endParaRPr>
          </a:p>
          <a:p>
            <a:pPr marL="177800" indent="-177800" algn="l" eaLnBrk="1" hangingPunct="1">
              <a:defRPr/>
            </a:pPr>
            <a:r>
              <a:rPr lang="en-US" sz="1600" b="1" dirty="0" smtClean="0">
                <a:solidFill>
                  <a:schemeClr val="bg1"/>
                </a:solidFill>
              </a:rPr>
              <a:t>Dr. Daniel Pauly</a:t>
            </a:r>
            <a:r>
              <a:rPr lang="en-US" sz="1400" dirty="0" smtClean="0">
                <a:solidFill>
                  <a:schemeClr val="bg1"/>
                </a:solidFill>
              </a:rPr>
              <a:t>	</a:t>
            </a:r>
            <a:endParaRPr lang="en-US" sz="1200" dirty="0" smtClean="0">
              <a:solidFill>
                <a:schemeClr val="bg1"/>
              </a:solidFill>
            </a:endParaRPr>
          </a:p>
          <a:p>
            <a:pPr marL="177800" indent="-177800" algn="l" eaLnBrk="1" hangingPunct="1">
              <a:defRPr/>
            </a:pPr>
            <a:r>
              <a:rPr lang="en-US" sz="1600" b="1" dirty="0" smtClean="0">
                <a:solidFill>
                  <a:schemeClr val="bg1"/>
                </a:solidFill>
              </a:rPr>
              <a:t>Dr. Éva Plagányi</a:t>
            </a:r>
            <a:endParaRPr lang="en-US" sz="1200" dirty="0" smtClean="0">
              <a:solidFill>
                <a:schemeClr val="bg1"/>
              </a:solidFill>
            </a:endParaRPr>
          </a:p>
          <a:p>
            <a:pPr marL="177800" indent="-177800" algn="l" eaLnBrk="1" hangingPunct="1">
              <a:defRPr/>
            </a:pPr>
            <a:r>
              <a:rPr lang="en-US" sz="1600" b="1" dirty="0" smtClean="0">
                <a:solidFill>
                  <a:schemeClr val="bg1"/>
                </a:solidFill>
              </a:rPr>
              <a:t>Dr. Keith Sainsbury</a:t>
            </a:r>
            <a:endParaRPr lang="en-US" sz="1200" dirty="0" smtClean="0">
              <a:solidFill>
                <a:schemeClr val="bg1"/>
              </a:solidFill>
            </a:endParaRPr>
          </a:p>
          <a:p>
            <a:pPr marL="177800" indent="-177800" algn="l" eaLnBrk="1" hangingPunct="1">
              <a:defRPr/>
            </a:pPr>
            <a:r>
              <a:rPr lang="en-US" sz="1600" b="1" dirty="0" smtClean="0">
                <a:solidFill>
                  <a:schemeClr val="bg1"/>
                </a:solidFill>
              </a:rPr>
              <a:t>Dr. Robert S. Steneck</a:t>
            </a:r>
            <a:endParaRPr lang="en-US" sz="1600" dirty="0" smtClean="0">
              <a:solidFill>
                <a:schemeClr val="bg1"/>
              </a:solidFill>
            </a:endParaRPr>
          </a:p>
        </p:txBody>
      </p:sp>
      <p:pic>
        <p:nvPicPr>
          <p:cNvPr id="22531" name="Picture 2"/>
          <p:cNvPicPr>
            <a:picLocks noChangeAspect="1" noChangeArrowheads="1"/>
          </p:cNvPicPr>
          <p:nvPr/>
        </p:nvPicPr>
        <p:blipFill>
          <a:blip r:embed="rId3"/>
          <a:srcRect/>
          <a:stretch>
            <a:fillRect/>
          </a:stretch>
        </p:blipFill>
        <p:spPr bwMode="auto">
          <a:xfrm>
            <a:off x="133350" y="1417638"/>
            <a:ext cx="4633913" cy="2424112"/>
          </a:xfrm>
          <a:prstGeom prst="rect">
            <a:avLst/>
          </a:prstGeom>
          <a:noFill/>
          <a:ln w="9525">
            <a:noFill/>
            <a:miter lim="800000"/>
            <a:headEnd/>
            <a:tailEnd/>
          </a:ln>
        </p:spPr>
      </p:pic>
      <p:sp>
        <p:nvSpPr>
          <p:cNvPr id="22532" name="Rectangle 5"/>
          <p:cNvSpPr>
            <a:spLocks noChangeArrowheads="1"/>
          </p:cNvSpPr>
          <p:nvPr/>
        </p:nvSpPr>
        <p:spPr bwMode="auto">
          <a:xfrm>
            <a:off x="5037138" y="1409700"/>
            <a:ext cx="3649662" cy="1465263"/>
          </a:xfrm>
          <a:prstGeom prst="rect">
            <a:avLst/>
          </a:prstGeom>
          <a:solidFill>
            <a:schemeClr val="bg1"/>
          </a:solidFill>
          <a:ln w="9525">
            <a:noFill/>
            <a:miter lim="800000"/>
            <a:headEnd/>
            <a:tailEnd/>
          </a:ln>
        </p:spPr>
        <p:txBody>
          <a:bodyPr>
            <a:spAutoFit/>
          </a:bodyPr>
          <a:lstStyle/>
          <a:p>
            <a:pPr>
              <a:spcBef>
                <a:spcPct val="50000"/>
              </a:spcBef>
            </a:pPr>
            <a:r>
              <a:rPr lang="en-US" b="1" i="1">
                <a:latin typeface="Corbel" pitchFamily="34" charset="0"/>
              </a:rPr>
              <a:t>Objective</a:t>
            </a:r>
            <a:r>
              <a:rPr lang="en-US" i="1">
                <a:latin typeface="Corbel" pitchFamily="34" charset="0"/>
              </a:rPr>
              <a:t>: Develop consensus recommendations on sustainable management of forage fish which accounts for their vital role in ocean ecosystems.</a:t>
            </a:r>
            <a:endParaRPr lang="en-US" b="1" i="1">
              <a:solidFill>
                <a:srgbClr val="3333CC"/>
              </a:solidFill>
              <a:latin typeface="Corbel" pitchFamily="34" charset="0"/>
            </a:endParaRPr>
          </a:p>
        </p:txBody>
      </p:sp>
      <p:pic>
        <p:nvPicPr>
          <p:cNvPr id="22533" name="Picture 6"/>
          <p:cNvPicPr>
            <a:picLocks noChangeAspect="1" noChangeArrowheads="1"/>
          </p:cNvPicPr>
          <p:nvPr/>
        </p:nvPicPr>
        <p:blipFill>
          <a:blip r:embed="rId4"/>
          <a:srcRect/>
          <a:stretch>
            <a:fillRect/>
          </a:stretch>
        </p:blipFill>
        <p:spPr bwMode="auto">
          <a:xfrm>
            <a:off x="479425" y="7938"/>
            <a:ext cx="8134350" cy="1409700"/>
          </a:xfrm>
          <a:prstGeom prst="rect">
            <a:avLst/>
          </a:prstGeom>
          <a:noFill/>
          <a:ln w="25400">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nip Diagonal Corner Rectangle 2"/>
          <p:cNvSpPr/>
          <p:nvPr/>
        </p:nvSpPr>
        <p:spPr>
          <a:xfrm flipV="1">
            <a:off x="30163" y="228600"/>
            <a:ext cx="4818062" cy="6388100"/>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24578" name="Title 1"/>
          <p:cNvSpPr txBox="1">
            <a:spLocks/>
          </p:cNvSpPr>
          <p:nvPr/>
        </p:nvSpPr>
        <p:spPr bwMode="auto">
          <a:xfrm>
            <a:off x="530225" y="550863"/>
            <a:ext cx="4318000" cy="639762"/>
          </a:xfrm>
          <a:prstGeom prst="rect">
            <a:avLst/>
          </a:prstGeom>
          <a:noFill/>
          <a:ln w="9525">
            <a:noFill/>
            <a:miter lim="800000"/>
            <a:headEnd/>
            <a:tailEnd/>
          </a:ln>
        </p:spPr>
        <p:txBody>
          <a:bodyPr anchor="b"/>
          <a:lstStyle/>
          <a:p>
            <a:r>
              <a:rPr lang="en-US" sz="3600" b="1">
                <a:solidFill>
                  <a:schemeClr val="accent1"/>
                </a:solidFill>
                <a:latin typeface="Corbel" pitchFamily="34" charset="0"/>
              </a:rPr>
              <a:t>Task Force Approach</a:t>
            </a:r>
          </a:p>
        </p:txBody>
      </p:sp>
      <p:sp>
        <p:nvSpPr>
          <p:cNvPr id="6" name="Picture Placeholder 2"/>
          <p:cNvSpPr txBox="1">
            <a:spLocks/>
          </p:cNvSpPr>
          <p:nvPr/>
        </p:nvSpPr>
        <p:spPr>
          <a:xfrm flipH="1">
            <a:off x="4654550" y="228600"/>
            <a:ext cx="4251325" cy="6391275"/>
          </a:xfrm>
          <a:prstGeom prst="snip2DiagRect">
            <a:avLst>
              <a:gd name="adj1" fmla="val 0"/>
              <a:gd name="adj2" fmla="val 4017"/>
            </a:avLst>
          </a:prstGeom>
          <a:effectLst>
            <a:outerShdw blurRad="50800" dist="63500" dir="2700000" algn="tl" rotWithShape="0">
              <a:prstClr val="black">
                <a:alpha val="50000"/>
              </a:prstClr>
            </a:outerShdw>
          </a:effectLst>
        </p:spPr>
        <p:txBody>
          <a:bodyPr>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lgn="l" defTabSz="914400" rtl="0" eaLnBrk="1" latinLnBrk="0" hangingPunct="1">
              <a:spcBef>
                <a:spcPts val="600"/>
              </a:spcBef>
              <a:buClr>
                <a:schemeClr val="accent1"/>
              </a:buClr>
              <a:buSzPct val="90000"/>
              <a:buFont typeface="Wingdings 2" pitchFamily="18" charset="2"/>
              <a:buNone/>
              <a:defRPr sz="2800" kern="1200">
                <a:solidFill>
                  <a:schemeClr val="tx1">
                    <a:lumMod val="90000"/>
                    <a:lumOff val="10000"/>
                  </a:schemeClr>
                </a:solidFill>
                <a:latin typeface="+mn-lt"/>
                <a:ea typeface="+mn-ea"/>
                <a:cs typeface="+mn-cs"/>
              </a:defRPr>
            </a:lvl2pPr>
            <a:lvl3pPr marL="914400" indent="0" algn="l" defTabSz="914400" rtl="0" eaLnBrk="1" latinLnBrk="0" hangingPunct="1">
              <a:spcBef>
                <a:spcPts val="600"/>
              </a:spcBef>
              <a:buClr>
                <a:schemeClr val="accent1"/>
              </a:buClr>
              <a:buSzPct val="90000"/>
              <a:buFont typeface="Wingdings 2" pitchFamily="18" charset="2"/>
              <a:buNone/>
              <a:defRPr sz="2400" kern="1200">
                <a:solidFill>
                  <a:schemeClr val="tx1">
                    <a:lumMod val="90000"/>
                    <a:lumOff val="10000"/>
                  </a:schemeClr>
                </a:solidFill>
                <a:latin typeface="+mn-lt"/>
                <a:ea typeface="+mn-ea"/>
                <a:cs typeface="+mn-cs"/>
              </a:defRPr>
            </a:lvl3pPr>
            <a:lvl4pPr marL="1371600" indent="0" algn="l" defTabSz="914400" rtl="0" eaLnBrk="1" latinLnBrk="0" hangingPunct="1">
              <a:spcBef>
                <a:spcPts val="600"/>
              </a:spcBef>
              <a:buClr>
                <a:schemeClr val="accent1"/>
              </a:buClr>
              <a:buSzPct val="90000"/>
              <a:buFont typeface="Wingdings 2" pitchFamily="18" charset="2"/>
              <a:buNone/>
              <a:defRPr sz="2000" kern="1200">
                <a:solidFill>
                  <a:schemeClr val="tx1">
                    <a:lumMod val="90000"/>
                    <a:lumOff val="10000"/>
                  </a:schemeClr>
                </a:solidFill>
                <a:latin typeface="+mn-lt"/>
                <a:ea typeface="+mn-ea"/>
                <a:cs typeface="+mn-cs"/>
              </a:defRPr>
            </a:lvl4pPr>
            <a:lvl5pPr marL="1828800" indent="0" algn="l" defTabSz="914400" rtl="0" eaLnBrk="1" latinLnBrk="0" hangingPunct="1">
              <a:spcBef>
                <a:spcPts val="600"/>
              </a:spcBef>
              <a:buClr>
                <a:schemeClr val="accent1"/>
              </a:buClr>
              <a:buSzPct val="90000"/>
              <a:buFont typeface="Wingdings 2" pitchFamily="18" charset="2"/>
              <a:buNone/>
              <a:defRPr sz="2000" kern="1200">
                <a:solidFill>
                  <a:schemeClr val="tx1">
                    <a:lumMod val="90000"/>
                    <a:lumOff val="10000"/>
                  </a:schemeClr>
                </a:solidFill>
                <a:latin typeface="+mn-lt"/>
                <a:ea typeface="+mn-ea"/>
                <a:cs typeface="+mn-cs"/>
              </a:defRPr>
            </a:lvl5pPr>
            <a:lvl6pPr marL="2286000" indent="0" algn="l" defTabSz="914400" rtl="0" eaLnBrk="1" latinLnBrk="0" hangingPunct="1">
              <a:spcBef>
                <a:spcPct val="20000"/>
              </a:spcBef>
              <a:buClr>
                <a:schemeClr val="accent1"/>
              </a:buClr>
              <a:buSzPct val="90000"/>
              <a:buFont typeface="Wingdings 2" pitchFamily="18" charset="2"/>
              <a:buNone/>
              <a:defRPr lang="en-US" sz="2000" kern="1200">
                <a:solidFill>
                  <a:schemeClr val="tx1">
                    <a:lumMod val="90000"/>
                    <a:lumOff val="10000"/>
                  </a:schemeClr>
                </a:solidFill>
                <a:latin typeface="+mn-lt"/>
                <a:ea typeface="+mn-ea"/>
                <a:cs typeface="+mn-cs"/>
              </a:defRPr>
            </a:lvl6pPr>
            <a:lvl7pPr marL="2743200" indent="0" algn="l" defTabSz="914400" rtl="0" eaLnBrk="1" latinLnBrk="0" hangingPunct="1">
              <a:spcBef>
                <a:spcPct val="20000"/>
              </a:spcBef>
              <a:buClr>
                <a:schemeClr val="accent1"/>
              </a:buClr>
              <a:buSzPct val="90000"/>
              <a:buFont typeface="Wingdings 2" pitchFamily="18" charset="2"/>
              <a:buNone/>
              <a:defRPr lang="en-US" sz="2000" kern="1200">
                <a:solidFill>
                  <a:schemeClr val="tx1">
                    <a:lumMod val="90000"/>
                    <a:lumOff val="10000"/>
                  </a:schemeClr>
                </a:solidFill>
                <a:latin typeface="+mn-lt"/>
                <a:ea typeface="+mn-ea"/>
                <a:cs typeface="+mn-cs"/>
              </a:defRPr>
            </a:lvl7pPr>
            <a:lvl8pPr marL="3200400" indent="0" algn="l" defTabSz="914400" rtl="0" eaLnBrk="1" latinLnBrk="0" hangingPunct="1">
              <a:spcBef>
                <a:spcPct val="20000"/>
              </a:spcBef>
              <a:buClr>
                <a:schemeClr val="accent1"/>
              </a:buClr>
              <a:buSzPct val="90000"/>
              <a:buFont typeface="Wingdings 2" pitchFamily="18" charset="2"/>
              <a:buNone/>
              <a:defRPr lang="en-US" sz="2000" kern="1200">
                <a:solidFill>
                  <a:schemeClr val="tx1">
                    <a:lumMod val="90000"/>
                    <a:lumOff val="10000"/>
                  </a:schemeClr>
                </a:solidFill>
                <a:latin typeface="+mn-lt"/>
                <a:ea typeface="+mn-ea"/>
                <a:cs typeface="+mn-cs"/>
              </a:defRPr>
            </a:lvl8pPr>
            <a:lvl9pPr marL="3657600" indent="0" algn="l" defTabSz="914400" rtl="0" eaLnBrk="1" latinLnBrk="0" hangingPunct="1">
              <a:spcBef>
                <a:spcPct val="20000"/>
              </a:spcBef>
              <a:buClr>
                <a:schemeClr val="accent1"/>
              </a:buClr>
              <a:buSzPct val="90000"/>
              <a:buFont typeface="Wingdings 2" pitchFamily="18" charset="2"/>
              <a:buNone/>
              <a:defRPr lang="en-US" sz="2000" kern="1200">
                <a:solidFill>
                  <a:schemeClr val="tx1">
                    <a:lumMod val="90000"/>
                    <a:lumOff val="10000"/>
                  </a:schemeClr>
                </a:solidFill>
                <a:latin typeface="+mn-lt"/>
                <a:ea typeface="+mn-ea"/>
                <a:cs typeface="+mn-cs"/>
              </a:defRPr>
            </a:lvl9pPr>
          </a:lstStyle>
          <a:p>
            <a:pPr fontAlgn="auto">
              <a:spcAft>
                <a:spcPts val="0"/>
              </a:spcAft>
              <a:defRPr/>
            </a:pPr>
            <a:endParaRPr lang="en-US" dirty="0"/>
          </a:p>
        </p:txBody>
      </p:sp>
      <p:sp>
        <p:nvSpPr>
          <p:cNvPr id="24580" name="Text Placeholder 3"/>
          <p:cNvSpPr txBox="1">
            <a:spLocks/>
          </p:cNvSpPr>
          <p:nvPr/>
        </p:nvSpPr>
        <p:spPr bwMode="auto">
          <a:xfrm>
            <a:off x="0" y="1393825"/>
            <a:ext cx="4848225" cy="4629150"/>
          </a:xfrm>
          <a:prstGeom prst="rect">
            <a:avLst/>
          </a:prstGeom>
          <a:noFill/>
          <a:ln w="9525">
            <a:noFill/>
            <a:miter lim="800000"/>
            <a:headEnd/>
            <a:tailEnd/>
          </a:ln>
        </p:spPr>
        <p:txBody>
          <a:bodyPr/>
          <a:lstStyle/>
          <a:p>
            <a:pPr marL="228600" lvl="1" indent="-228600">
              <a:spcBef>
                <a:spcPts val="600"/>
              </a:spcBef>
              <a:buClr>
                <a:schemeClr val="accent1"/>
              </a:buClr>
              <a:buSzPct val="90000"/>
              <a:buFont typeface="Arial" charset="0"/>
              <a:buChar char="•"/>
            </a:pPr>
            <a:r>
              <a:rPr lang="en-US" sz="2800">
                <a:solidFill>
                  <a:srgbClr val="174576"/>
                </a:solidFill>
                <a:latin typeface="Corbel" pitchFamily="34" charset="0"/>
              </a:rPr>
              <a:t>Workshops and site visits</a:t>
            </a:r>
            <a:endParaRPr lang="en-US" sz="2400">
              <a:solidFill>
                <a:srgbClr val="174576"/>
              </a:solidFill>
              <a:latin typeface="Corbel" pitchFamily="34" charset="0"/>
            </a:endParaRPr>
          </a:p>
          <a:p>
            <a:pPr marL="228600" lvl="1" indent="-228600">
              <a:spcBef>
                <a:spcPts val="600"/>
              </a:spcBef>
              <a:buClr>
                <a:schemeClr val="accent1"/>
              </a:buClr>
              <a:buSzPct val="90000"/>
              <a:buFont typeface="Arial" charset="0"/>
              <a:buChar char="•"/>
            </a:pPr>
            <a:r>
              <a:rPr lang="en-US" sz="2800">
                <a:solidFill>
                  <a:srgbClr val="174576"/>
                </a:solidFill>
                <a:latin typeface="Corbel" pitchFamily="34" charset="0"/>
              </a:rPr>
              <a:t>Review of theory and practice</a:t>
            </a:r>
          </a:p>
          <a:p>
            <a:pPr marL="228600" lvl="1" indent="-228600">
              <a:spcBef>
                <a:spcPts val="600"/>
              </a:spcBef>
              <a:buClr>
                <a:schemeClr val="accent1"/>
              </a:buClr>
              <a:buSzPct val="90000"/>
              <a:buFont typeface="Arial" charset="0"/>
              <a:buChar char="•"/>
            </a:pPr>
            <a:r>
              <a:rPr lang="en-US" sz="2800">
                <a:solidFill>
                  <a:srgbClr val="174576"/>
                </a:solidFill>
                <a:latin typeface="Corbel" pitchFamily="34" charset="0"/>
              </a:rPr>
              <a:t>Case studies - ecosystems</a:t>
            </a:r>
          </a:p>
          <a:p>
            <a:pPr marL="228600" lvl="1" indent="-228600">
              <a:spcBef>
                <a:spcPts val="600"/>
              </a:spcBef>
              <a:buClr>
                <a:schemeClr val="accent1"/>
              </a:buClr>
              <a:buSzPct val="90000"/>
              <a:buFont typeface="Arial" charset="0"/>
              <a:buChar char="•"/>
            </a:pPr>
            <a:r>
              <a:rPr lang="en-US" sz="2800">
                <a:solidFill>
                  <a:srgbClr val="174576"/>
                </a:solidFill>
                <a:latin typeface="Corbel" pitchFamily="34" charset="0"/>
              </a:rPr>
              <a:t>Data – forage fish and predators</a:t>
            </a:r>
          </a:p>
          <a:p>
            <a:pPr marL="228600" lvl="1" indent="-228600">
              <a:spcBef>
                <a:spcPts val="600"/>
              </a:spcBef>
              <a:buClr>
                <a:schemeClr val="accent1"/>
              </a:buClr>
              <a:buSzPct val="90000"/>
              <a:buFont typeface="Arial" charset="0"/>
              <a:buChar char="•"/>
            </a:pPr>
            <a:r>
              <a:rPr lang="en-US" sz="2800">
                <a:solidFill>
                  <a:srgbClr val="174576"/>
                </a:solidFill>
                <a:latin typeface="Corbel" pitchFamily="34" charset="0"/>
              </a:rPr>
              <a:t>New science</a:t>
            </a:r>
          </a:p>
          <a:p>
            <a:pPr marL="685800" lvl="2" indent="-228600">
              <a:spcBef>
                <a:spcPts val="600"/>
              </a:spcBef>
              <a:buClr>
                <a:schemeClr val="accent1"/>
              </a:buClr>
              <a:buSzPct val="90000"/>
              <a:buFont typeface="Arial" charset="0"/>
              <a:buChar char="•"/>
            </a:pPr>
            <a:r>
              <a:rPr lang="en-US" sz="2400">
                <a:solidFill>
                  <a:srgbClr val="174576"/>
                </a:solidFill>
                <a:latin typeface="Corbel" pitchFamily="34" charset="0"/>
              </a:rPr>
              <a:t>Ecopath models</a:t>
            </a:r>
          </a:p>
          <a:p>
            <a:pPr marL="685800" lvl="2" indent="-228600">
              <a:spcBef>
                <a:spcPts val="600"/>
              </a:spcBef>
              <a:buClr>
                <a:schemeClr val="accent1"/>
              </a:buClr>
              <a:buSzPct val="90000"/>
              <a:buFont typeface="Arial" charset="0"/>
              <a:buChar char="•"/>
            </a:pPr>
            <a:r>
              <a:rPr lang="en-US" sz="2400">
                <a:solidFill>
                  <a:srgbClr val="174576"/>
                </a:solidFill>
                <a:latin typeface="Corbel" pitchFamily="34" charset="0"/>
              </a:rPr>
              <a:t>Ecosim models</a:t>
            </a:r>
          </a:p>
          <a:p>
            <a:pPr marL="685800" lvl="2" indent="-228600">
              <a:spcBef>
                <a:spcPts val="600"/>
              </a:spcBef>
              <a:buClr>
                <a:schemeClr val="accent1"/>
              </a:buClr>
              <a:buSzPct val="90000"/>
              <a:buFont typeface="Arial" charset="0"/>
              <a:buChar char="•"/>
            </a:pPr>
            <a:r>
              <a:rPr lang="en-US" sz="2400">
                <a:solidFill>
                  <a:srgbClr val="174576"/>
                </a:solidFill>
                <a:latin typeface="Corbel" pitchFamily="34" charset="0"/>
              </a:rPr>
              <a:t>Predator Response to Exploitation of Prey (PREP) equation </a:t>
            </a:r>
          </a:p>
        </p:txBody>
      </p:sp>
      <p:pic>
        <p:nvPicPr>
          <p:cNvPr id="24581" name="Picture 3"/>
          <p:cNvPicPr>
            <a:picLocks noChangeAspect="1" noChangeArrowheads="1"/>
          </p:cNvPicPr>
          <p:nvPr/>
        </p:nvPicPr>
        <p:blipFill>
          <a:blip r:embed="rId3"/>
          <a:srcRect/>
          <a:stretch>
            <a:fillRect/>
          </a:stretch>
        </p:blipFill>
        <p:spPr bwMode="auto">
          <a:xfrm>
            <a:off x="5248275" y="2814638"/>
            <a:ext cx="3657600" cy="1787525"/>
          </a:xfrm>
          <a:prstGeom prst="rect">
            <a:avLst/>
          </a:prstGeom>
          <a:noFill/>
          <a:ln w="9525">
            <a:noFill/>
            <a:miter lim="800000"/>
            <a:headEnd/>
            <a:tailEnd/>
          </a:ln>
        </p:spPr>
      </p:pic>
      <p:pic>
        <p:nvPicPr>
          <p:cNvPr id="24582" name="Picture 4"/>
          <p:cNvPicPr>
            <a:picLocks noChangeAspect="1" noChangeArrowheads="1"/>
          </p:cNvPicPr>
          <p:nvPr/>
        </p:nvPicPr>
        <p:blipFill>
          <a:blip r:embed="rId4"/>
          <a:srcRect/>
          <a:stretch>
            <a:fillRect/>
          </a:stretch>
        </p:blipFill>
        <p:spPr bwMode="auto">
          <a:xfrm>
            <a:off x="5248275" y="4706938"/>
            <a:ext cx="3657600" cy="1749425"/>
          </a:xfrm>
          <a:prstGeom prst="rect">
            <a:avLst/>
          </a:prstGeom>
          <a:noFill/>
          <a:ln w="9525">
            <a:noFill/>
            <a:miter lim="800000"/>
            <a:headEnd/>
            <a:tailEnd/>
          </a:ln>
        </p:spPr>
      </p:pic>
      <p:pic>
        <p:nvPicPr>
          <p:cNvPr id="24583" name="Picture 2"/>
          <p:cNvPicPr>
            <a:picLocks noChangeAspect="1" noChangeArrowheads="1"/>
          </p:cNvPicPr>
          <p:nvPr/>
        </p:nvPicPr>
        <p:blipFill>
          <a:blip r:embed="rId5"/>
          <a:srcRect/>
          <a:stretch>
            <a:fillRect/>
          </a:stretch>
        </p:blipFill>
        <p:spPr bwMode="auto">
          <a:xfrm>
            <a:off x="5248275" y="238125"/>
            <a:ext cx="3657600" cy="2441575"/>
          </a:xfrm>
          <a:prstGeom prst="rect">
            <a:avLst/>
          </a:prstGeom>
          <a:noFill/>
          <a:ln w="12700">
            <a:solidFill>
              <a:schemeClr val="bg1"/>
            </a:solid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1"/>
          <p:cNvSpPr/>
          <p:nvPr/>
        </p:nvSpPr>
        <p:spPr>
          <a:xfrm flipV="1">
            <a:off x="228600" y="255588"/>
            <a:ext cx="8686800" cy="6323012"/>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dirty="0"/>
          </a:p>
        </p:txBody>
      </p:sp>
      <p:sp>
        <p:nvSpPr>
          <p:cNvPr id="26626" name="Title 1"/>
          <p:cNvSpPr txBox="1">
            <a:spLocks/>
          </p:cNvSpPr>
          <p:nvPr/>
        </p:nvSpPr>
        <p:spPr bwMode="auto">
          <a:xfrm>
            <a:off x="758825" y="650875"/>
            <a:ext cx="7583488" cy="698500"/>
          </a:xfrm>
          <a:prstGeom prst="rect">
            <a:avLst/>
          </a:prstGeom>
          <a:noFill/>
          <a:ln w="9525">
            <a:noFill/>
            <a:miter lim="800000"/>
            <a:headEnd/>
            <a:tailEnd/>
          </a:ln>
        </p:spPr>
        <p:txBody>
          <a:bodyPr anchor="b"/>
          <a:lstStyle/>
          <a:p>
            <a:pPr algn="ctr"/>
            <a:r>
              <a:rPr lang="en-US" sz="3600" b="1">
                <a:solidFill>
                  <a:schemeClr val="accent1"/>
                </a:solidFill>
                <a:latin typeface="Corbel" pitchFamily="34" charset="0"/>
              </a:rPr>
              <a:t>Forage Fisheries Case Studies: Learning from examples</a:t>
            </a:r>
          </a:p>
        </p:txBody>
      </p:sp>
      <p:sp>
        <p:nvSpPr>
          <p:cNvPr id="9" name="Text Placeholder 3"/>
          <p:cNvSpPr txBox="1">
            <a:spLocks/>
          </p:cNvSpPr>
          <p:nvPr/>
        </p:nvSpPr>
        <p:spPr>
          <a:xfrm>
            <a:off x="533485" y="4561241"/>
            <a:ext cx="8104055" cy="1857828"/>
          </a:xfrm>
          <a:prstGeom prst="rect">
            <a:avLst/>
          </a:prstGeom>
        </p:spPr>
        <p:txBody>
          <a:bodyPr numCol="2"/>
          <a:lstStyle>
            <a:lvl1pPr marL="0" indent="0" algn="l" defTabSz="914400" rtl="0" eaLnBrk="1" latinLnBrk="0" hangingPunct="1">
              <a:lnSpc>
                <a:spcPct val="110000"/>
              </a:lnSpc>
              <a:spcBef>
                <a:spcPts val="600"/>
              </a:spcBef>
              <a:buClr>
                <a:schemeClr val="accent1"/>
              </a:buClr>
              <a:buSzPct val="90000"/>
              <a:buFont typeface="Wingdings 2" pitchFamily="18" charset="2"/>
              <a:buNone/>
              <a:defRPr sz="1800" b="1" kern="1200">
                <a:solidFill>
                  <a:schemeClr val="tx1">
                    <a:lumMod val="75000"/>
                    <a:lumOff val="25000"/>
                  </a:schemeClr>
                </a:solidFill>
                <a:latin typeface="+mn-lt"/>
                <a:ea typeface="+mn-ea"/>
                <a:cs typeface="+mn-cs"/>
              </a:defRPr>
            </a:lvl1pPr>
            <a:lvl2pPr marL="457200" indent="0" algn="l" defTabSz="914400" rtl="0" eaLnBrk="1" latinLnBrk="0" hangingPunct="1">
              <a:spcBef>
                <a:spcPts val="600"/>
              </a:spcBef>
              <a:buClr>
                <a:schemeClr val="accent1"/>
              </a:buClr>
              <a:buSzPct val="90000"/>
              <a:buFont typeface="Wingdings 2" pitchFamily="18" charset="2"/>
              <a:buNone/>
              <a:defRPr sz="1200" kern="1200">
                <a:solidFill>
                  <a:schemeClr val="tx1">
                    <a:lumMod val="90000"/>
                    <a:lumOff val="10000"/>
                  </a:schemeClr>
                </a:solidFill>
                <a:latin typeface="+mn-lt"/>
                <a:ea typeface="+mn-ea"/>
                <a:cs typeface="+mn-cs"/>
              </a:defRPr>
            </a:lvl2pPr>
            <a:lvl3pPr marL="914400" indent="0" algn="l" defTabSz="914400" rtl="0" eaLnBrk="1" latinLnBrk="0" hangingPunct="1">
              <a:spcBef>
                <a:spcPts val="600"/>
              </a:spcBef>
              <a:buClr>
                <a:schemeClr val="accent1"/>
              </a:buClr>
              <a:buSzPct val="90000"/>
              <a:buFont typeface="Wingdings 2" pitchFamily="18" charset="2"/>
              <a:buNone/>
              <a:defRPr sz="1000" kern="1200">
                <a:solidFill>
                  <a:schemeClr val="tx1">
                    <a:lumMod val="90000"/>
                    <a:lumOff val="10000"/>
                  </a:schemeClr>
                </a:solidFill>
                <a:latin typeface="+mn-lt"/>
                <a:ea typeface="+mn-ea"/>
                <a:cs typeface="+mn-cs"/>
              </a:defRPr>
            </a:lvl3pPr>
            <a:lvl4pPr marL="1371600" indent="0" algn="l" defTabSz="914400" rtl="0" eaLnBrk="1" latinLnBrk="0" hangingPunct="1">
              <a:spcBef>
                <a:spcPts val="600"/>
              </a:spcBef>
              <a:buClr>
                <a:schemeClr val="accent1"/>
              </a:buClr>
              <a:buSzPct val="90000"/>
              <a:buFont typeface="Wingdings 2" pitchFamily="18" charset="2"/>
              <a:buNone/>
              <a:defRPr sz="900" kern="1200">
                <a:solidFill>
                  <a:schemeClr val="tx1">
                    <a:lumMod val="90000"/>
                    <a:lumOff val="10000"/>
                  </a:schemeClr>
                </a:solidFill>
                <a:latin typeface="+mn-lt"/>
                <a:ea typeface="+mn-ea"/>
                <a:cs typeface="+mn-cs"/>
              </a:defRPr>
            </a:lvl4pPr>
            <a:lvl5pPr marL="1828800" indent="0" algn="l" defTabSz="914400" rtl="0" eaLnBrk="1" latinLnBrk="0" hangingPunct="1">
              <a:spcBef>
                <a:spcPts val="600"/>
              </a:spcBef>
              <a:buClr>
                <a:schemeClr val="accent1"/>
              </a:buClr>
              <a:buSzPct val="90000"/>
              <a:buFont typeface="Wingdings 2" pitchFamily="18" charset="2"/>
              <a:buNone/>
              <a:defRPr sz="900" kern="1200">
                <a:solidFill>
                  <a:schemeClr val="tx1">
                    <a:lumMod val="90000"/>
                    <a:lumOff val="10000"/>
                  </a:schemeClr>
                </a:solidFill>
                <a:latin typeface="+mn-lt"/>
                <a:ea typeface="+mn-ea"/>
                <a:cs typeface="+mn-cs"/>
              </a:defRPr>
            </a:lvl5pPr>
            <a:lvl6pPr marL="2286000" indent="0" algn="l" defTabSz="914400" rtl="0" eaLnBrk="1" latinLnBrk="0" hangingPunct="1">
              <a:spcBef>
                <a:spcPct val="20000"/>
              </a:spcBef>
              <a:buClr>
                <a:schemeClr val="accent1"/>
              </a:buClr>
              <a:buSzPct val="90000"/>
              <a:buFont typeface="Wingdings 2" pitchFamily="18" charset="2"/>
              <a:buNone/>
              <a:defRPr lang="en-US" sz="900" kern="1200">
                <a:solidFill>
                  <a:schemeClr val="tx1">
                    <a:lumMod val="90000"/>
                    <a:lumOff val="10000"/>
                  </a:schemeClr>
                </a:solidFill>
                <a:latin typeface="+mn-lt"/>
                <a:ea typeface="+mn-ea"/>
                <a:cs typeface="+mn-cs"/>
              </a:defRPr>
            </a:lvl6pPr>
            <a:lvl7pPr marL="2743200" indent="0" algn="l" defTabSz="914400" rtl="0" eaLnBrk="1" latinLnBrk="0" hangingPunct="1">
              <a:spcBef>
                <a:spcPct val="20000"/>
              </a:spcBef>
              <a:buClr>
                <a:schemeClr val="accent1"/>
              </a:buClr>
              <a:buSzPct val="90000"/>
              <a:buFont typeface="Wingdings 2" pitchFamily="18" charset="2"/>
              <a:buNone/>
              <a:defRPr lang="en-US" sz="900" kern="1200">
                <a:solidFill>
                  <a:schemeClr val="tx1">
                    <a:lumMod val="90000"/>
                    <a:lumOff val="10000"/>
                  </a:schemeClr>
                </a:solidFill>
                <a:latin typeface="+mn-lt"/>
                <a:ea typeface="+mn-ea"/>
                <a:cs typeface="+mn-cs"/>
              </a:defRPr>
            </a:lvl7pPr>
            <a:lvl8pPr marL="3200400" indent="0" algn="l" defTabSz="914400" rtl="0" eaLnBrk="1" latinLnBrk="0" hangingPunct="1">
              <a:spcBef>
                <a:spcPct val="20000"/>
              </a:spcBef>
              <a:buClr>
                <a:schemeClr val="accent1"/>
              </a:buClr>
              <a:buSzPct val="90000"/>
              <a:buFont typeface="Wingdings 2" pitchFamily="18" charset="2"/>
              <a:buNone/>
              <a:defRPr lang="en-US" sz="900" kern="1200">
                <a:solidFill>
                  <a:schemeClr val="tx1">
                    <a:lumMod val="90000"/>
                    <a:lumOff val="10000"/>
                  </a:schemeClr>
                </a:solidFill>
                <a:latin typeface="+mn-lt"/>
                <a:ea typeface="+mn-ea"/>
                <a:cs typeface="+mn-cs"/>
              </a:defRPr>
            </a:lvl8pPr>
            <a:lvl9pPr marL="3657600" indent="0" algn="l" defTabSz="914400" rtl="0" eaLnBrk="1" latinLnBrk="0" hangingPunct="1">
              <a:spcBef>
                <a:spcPct val="20000"/>
              </a:spcBef>
              <a:buClr>
                <a:schemeClr val="accent1"/>
              </a:buClr>
              <a:buSzPct val="90000"/>
              <a:buFont typeface="Wingdings 2" pitchFamily="18" charset="2"/>
              <a:buNone/>
              <a:defRPr lang="en-US" sz="900" kern="1200">
                <a:solidFill>
                  <a:schemeClr val="tx1">
                    <a:lumMod val="90000"/>
                    <a:lumOff val="10000"/>
                  </a:schemeClr>
                </a:solidFill>
                <a:latin typeface="+mn-lt"/>
                <a:ea typeface="+mn-ea"/>
                <a:cs typeface="+mn-cs"/>
              </a:defRPr>
            </a:lvl9pPr>
          </a:lstStyle>
          <a:p>
            <a:pPr marL="342900" indent="-342900">
              <a:lnSpc>
                <a:spcPct val="100000"/>
              </a:lnSpc>
              <a:buFont typeface="Wingdings 2" pitchFamily="18" charset="2"/>
              <a:buAutoNum type="arabicPeriod"/>
              <a:defRPr/>
            </a:pPr>
            <a:r>
              <a:rPr lang="en-US" sz="2000" dirty="0" smtClean="0">
                <a:latin typeface="Arial"/>
                <a:cs typeface="Arial"/>
              </a:rPr>
              <a:t>Antarctic</a:t>
            </a:r>
          </a:p>
          <a:p>
            <a:pPr marL="342900" indent="-342900">
              <a:lnSpc>
                <a:spcPct val="100000"/>
              </a:lnSpc>
              <a:buFont typeface="Wingdings 2" pitchFamily="18" charset="2"/>
              <a:buAutoNum type="arabicPeriod"/>
              <a:defRPr/>
            </a:pPr>
            <a:r>
              <a:rPr lang="en-US" sz="2000" dirty="0" smtClean="0">
                <a:latin typeface="Arial"/>
                <a:cs typeface="Arial"/>
              </a:rPr>
              <a:t>Baltic Sea</a:t>
            </a:r>
          </a:p>
          <a:p>
            <a:pPr marL="342900" indent="-342900">
              <a:lnSpc>
                <a:spcPct val="100000"/>
              </a:lnSpc>
              <a:buFont typeface="Wingdings 2" pitchFamily="18" charset="2"/>
              <a:buAutoNum type="arabicPeriod"/>
              <a:defRPr/>
            </a:pPr>
            <a:r>
              <a:rPr lang="en-US" sz="2000" dirty="0" smtClean="0">
                <a:latin typeface="Arial"/>
                <a:cs typeface="Arial"/>
              </a:rPr>
              <a:t>Barents Sea</a:t>
            </a:r>
          </a:p>
          <a:p>
            <a:pPr marL="342900" indent="-342900">
              <a:lnSpc>
                <a:spcPct val="100000"/>
              </a:lnSpc>
              <a:buFont typeface="Wingdings 2" pitchFamily="18" charset="2"/>
              <a:buAutoNum type="arabicPeriod"/>
              <a:defRPr/>
            </a:pPr>
            <a:r>
              <a:rPr lang="en-US" sz="2000" dirty="0" smtClean="0">
                <a:latin typeface="Arial"/>
                <a:cs typeface="Arial"/>
              </a:rPr>
              <a:t>Benguela Current</a:t>
            </a:r>
          </a:p>
          <a:p>
            <a:pPr marL="342900" indent="-342900">
              <a:lnSpc>
                <a:spcPct val="100000"/>
              </a:lnSpc>
              <a:buFont typeface="Wingdings 2" pitchFamily="18" charset="2"/>
              <a:buAutoNum type="arabicPeriod"/>
              <a:defRPr/>
            </a:pPr>
            <a:r>
              <a:rPr lang="en-US" sz="2000" dirty="0" smtClean="0">
                <a:latin typeface="Arial"/>
                <a:cs typeface="Arial"/>
              </a:rPr>
              <a:t>California Current</a:t>
            </a:r>
          </a:p>
          <a:p>
            <a:pPr marL="342900" indent="-342900">
              <a:lnSpc>
                <a:spcPct val="100000"/>
              </a:lnSpc>
              <a:buFont typeface="Wingdings 2" pitchFamily="18" charset="2"/>
              <a:buAutoNum type="arabicPeriod"/>
              <a:defRPr/>
            </a:pPr>
            <a:r>
              <a:rPr lang="en-US" sz="2000" dirty="0" smtClean="0">
                <a:latin typeface="Arial"/>
                <a:cs typeface="Arial"/>
              </a:rPr>
              <a:t>Chesapeake Bay</a:t>
            </a:r>
          </a:p>
          <a:p>
            <a:pPr marL="342900" indent="-342900">
              <a:lnSpc>
                <a:spcPct val="100000"/>
              </a:lnSpc>
              <a:buFont typeface="Wingdings 2" pitchFamily="18" charset="2"/>
              <a:buAutoNum type="arabicPeriod"/>
              <a:defRPr/>
            </a:pPr>
            <a:r>
              <a:rPr lang="en-US" sz="2000" dirty="0" smtClean="0">
                <a:latin typeface="Arial"/>
                <a:cs typeface="Arial"/>
              </a:rPr>
              <a:t>Gulf of Maine</a:t>
            </a:r>
            <a:endParaRPr lang="en-US" sz="2000" dirty="0">
              <a:latin typeface="Arial"/>
              <a:cs typeface="Arial"/>
            </a:endParaRPr>
          </a:p>
          <a:p>
            <a:pPr marL="342900" indent="-342900">
              <a:lnSpc>
                <a:spcPct val="100000"/>
              </a:lnSpc>
              <a:buFont typeface="Wingdings 2" pitchFamily="18" charset="2"/>
              <a:buAutoNum type="arabicPeriod"/>
              <a:defRPr/>
            </a:pPr>
            <a:r>
              <a:rPr lang="en-US" sz="2000" dirty="0" smtClean="0">
                <a:latin typeface="Arial"/>
                <a:cs typeface="Arial"/>
              </a:rPr>
              <a:t>Humboldt </a:t>
            </a:r>
            <a:r>
              <a:rPr lang="en-US" sz="2000" dirty="0">
                <a:latin typeface="Arial"/>
                <a:cs typeface="Arial"/>
              </a:rPr>
              <a:t>Current</a:t>
            </a:r>
          </a:p>
          <a:p>
            <a:pPr marL="342900" indent="-342900">
              <a:lnSpc>
                <a:spcPct val="100000"/>
              </a:lnSpc>
              <a:buFont typeface="Wingdings 2" pitchFamily="18" charset="2"/>
              <a:buAutoNum type="arabicPeriod"/>
              <a:defRPr/>
            </a:pPr>
            <a:r>
              <a:rPr lang="en-US" sz="2000" dirty="0" smtClean="0">
                <a:latin typeface="Arial"/>
                <a:cs typeface="Arial"/>
              </a:rPr>
              <a:t>North Sea</a:t>
            </a:r>
            <a:endParaRPr lang="en-US" sz="2000" dirty="0">
              <a:latin typeface="Arial"/>
              <a:cs typeface="Arial"/>
            </a:endParaRPr>
          </a:p>
        </p:txBody>
      </p:sp>
      <p:pic>
        <p:nvPicPr>
          <p:cNvPr id="26628" name="Picture 7"/>
          <p:cNvPicPr>
            <a:picLocks noChangeAspect="1"/>
          </p:cNvPicPr>
          <p:nvPr/>
        </p:nvPicPr>
        <p:blipFill>
          <a:blip r:embed="rId3"/>
          <a:srcRect/>
          <a:stretch>
            <a:fillRect/>
          </a:stretch>
        </p:blipFill>
        <p:spPr bwMode="auto">
          <a:xfrm>
            <a:off x="407988" y="1285875"/>
            <a:ext cx="8229600" cy="3354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nip Diagonal Corner Rectangle 7"/>
          <p:cNvSpPr/>
          <p:nvPr/>
        </p:nvSpPr>
        <p:spPr>
          <a:xfrm flipV="1">
            <a:off x="228600" y="1708150"/>
            <a:ext cx="8686800" cy="4908550"/>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9" name="Snip Diagonal Corner Rectangle 8"/>
          <p:cNvSpPr/>
          <p:nvPr/>
        </p:nvSpPr>
        <p:spPr>
          <a:xfrm flipV="1">
            <a:off x="228600" y="228600"/>
            <a:ext cx="8686800" cy="1277938"/>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47107" name="Title 1"/>
          <p:cNvSpPr txBox="1">
            <a:spLocks/>
          </p:cNvSpPr>
          <p:nvPr/>
        </p:nvSpPr>
        <p:spPr bwMode="auto">
          <a:xfrm>
            <a:off x="779463" y="360363"/>
            <a:ext cx="7583487" cy="830262"/>
          </a:xfrm>
          <a:prstGeom prst="rect">
            <a:avLst/>
          </a:prstGeom>
          <a:noFill/>
          <a:ln w="9525">
            <a:noFill/>
            <a:miter lim="800000"/>
            <a:headEnd/>
            <a:tailEnd/>
          </a:ln>
        </p:spPr>
        <p:txBody>
          <a:bodyPr/>
          <a:lstStyle/>
          <a:p>
            <a:pPr algn="ctr">
              <a:lnSpc>
                <a:spcPct val="90000"/>
              </a:lnSpc>
              <a:defRPr/>
            </a:pPr>
            <a:r>
              <a:rPr lang="en-US" sz="4800" dirty="0">
                <a:solidFill>
                  <a:schemeClr val="accent1"/>
                </a:solidFill>
                <a:latin typeface="+mj-lt"/>
                <a:ea typeface="Adobe Garamond Pro"/>
                <a:cs typeface="Adobe Garamond Pro"/>
              </a:rPr>
              <a:t>Case Study: Barents Sea</a:t>
            </a:r>
          </a:p>
        </p:txBody>
      </p:sp>
      <p:sp>
        <p:nvSpPr>
          <p:cNvPr id="28676" name="Title 1"/>
          <p:cNvSpPr txBox="1">
            <a:spLocks/>
          </p:cNvSpPr>
          <p:nvPr/>
        </p:nvSpPr>
        <p:spPr bwMode="auto">
          <a:xfrm>
            <a:off x="742950" y="2070100"/>
            <a:ext cx="4310063" cy="635000"/>
          </a:xfrm>
          <a:prstGeom prst="rect">
            <a:avLst/>
          </a:prstGeom>
          <a:noFill/>
          <a:ln w="9525">
            <a:noFill/>
            <a:miter lim="800000"/>
            <a:headEnd/>
            <a:tailEnd/>
          </a:ln>
        </p:spPr>
        <p:txBody>
          <a:bodyPr anchor="b"/>
          <a:lstStyle/>
          <a:p>
            <a:r>
              <a:rPr lang="en-US" sz="3200" b="1">
                <a:solidFill>
                  <a:schemeClr val="accent1"/>
                </a:solidFill>
                <a:latin typeface="Corbel" pitchFamily="34" charset="0"/>
              </a:rPr>
              <a:t>An Effective Threshold</a:t>
            </a:r>
          </a:p>
        </p:txBody>
      </p:sp>
      <p:sp>
        <p:nvSpPr>
          <p:cNvPr id="28677" name="Text Placeholder 3"/>
          <p:cNvSpPr txBox="1">
            <a:spLocks/>
          </p:cNvSpPr>
          <p:nvPr/>
        </p:nvSpPr>
        <p:spPr bwMode="auto">
          <a:xfrm>
            <a:off x="742950" y="3238500"/>
            <a:ext cx="7593013" cy="2854325"/>
          </a:xfrm>
          <a:prstGeom prst="rect">
            <a:avLst/>
          </a:prstGeom>
          <a:noFill/>
          <a:ln w="9525">
            <a:noFill/>
            <a:miter lim="800000"/>
            <a:headEnd/>
            <a:tailEnd/>
          </a:ln>
        </p:spPr>
        <p:txBody>
          <a:bodyPr/>
          <a:lstStyle/>
          <a:p>
            <a:pPr>
              <a:lnSpc>
                <a:spcPct val="110000"/>
              </a:lnSpc>
              <a:spcBef>
                <a:spcPts val="600"/>
              </a:spcBef>
              <a:buClr>
                <a:schemeClr val="accent1"/>
              </a:buClr>
              <a:buSzPct val="90000"/>
              <a:buFont typeface="Wingdings 2" pitchFamily="18" charset="2"/>
              <a:buNone/>
            </a:pPr>
            <a:r>
              <a:rPr lang="en-US" sz="2400">
                <a:solidFill>
                  <a:srgbClr val="2063AA"/>
                </a:solidFill>
                <a:latin typeface="Corbel" pitchFamily="34" charset="0"/>
              </a:rPr>
              <a:t>To protect the world’s largest stock of cod, Norway and Russia prohibit fishing for capelin if its biomass falls below 200,000 tonnes. Since adopting this rule, capelin collapses attributable to fishing have not been repeated, and many fish stocks are now abundant.</a:t>
            </a:r>
            <a:endParaRPr lang="en-US" sz="2400" b="1">
              <a:solidFill>
                <a:srgbClr val="2063AA"/>
              </a:solidFill>
              <a:latin typeface="Corbel" pitchFamily="34" charset="0"/>
            </a:endParaRPr>
          </a:p>
        </p:txBody>
      </p:sp>
      <p:sp>
        <p:nvSpPr>
          <p:cNvPr id="28678" name="TextBox 1"/>
          <p:cNvSpPr txBox="1">
            <a:spLocks noChangeArrowheads="1"/>
          </p:cNvSpPr>
          <p:nvPr/>
        </p:nvSpPr>
        <p:spPr bwMode="auto">
          <a:xfrm>
            <a:off x="6461125" y="2705100"/>
            <a:ext cx="1609725" cy="369888"/>
          </a:xfrm>
          <a:prstGeom prst="rect">
            <a:avLst/>
          </a:prstGeom>
          <a:noFill/>
          <a:ln w="9525">
            <a:noFill/>
            <a:miter lim="800000"/>
            <a:headEnd/>
            <a:tailEnd/>
          </a:ln>
        </p:spPr>
        <p:txBody>
          <a:bodyPr>
            <a:spAutoFit/>
          </a:bodyPr>
          <a:lstStyle/>
          <a:p>
            <a:r>
              <a:rPr lang="en-US">
                <a:latin typeface="Corbel" pitchFamily="34" charset="0"/>
              </a:rPr>
              <a:t>capelin</a:t>
            </a:r>
          </a:p>
        </p:txBody>
      </p:sp>
      <p:pic>
        <p:nvPicPr>
          <p:cNvPr id="28679" name="Picture 9"/>
          <p:cNvPicPr>
            <a:picLocks noChangeAspect="1" noChangeArrowheads="1"/>
          </p:cNvPicPr>
          <p:nvPr/>
        </p:nvPicPr>
        <p:blipFill>
          <a:blip r:embed="rId3">
            <a:lum contrast="12000"/>
          </a:blip>
          <a:srcRect/>
          <a:stretch>
            <a:fillRect/>
          </a:stretch>
        </p:blipFill>
        <p:spPr bwMode="auto">
          <a:xfrm>
            <a:off x="5318125" y="1760538"/>
            <a:ext cx="3017838" cy="944562"/>
          </a:xfrm>
          <a:prstGeom prst="rect">
            <a:avLst/>
          </a:prstGeom>
          <a:noFill/>
          <a:ln w="9525">
            <a:noFill/>
            <a:miter lim="800000"/>
            <a:headEnd/>
            <a:tailEnd/>
          </a:ln>
        </p:spPr>
      </p:pic>
      <p:pic>
        <p:nvPicPr>
          <p:cNvPr id="28680" name="Picture 4" descr="ppt-case-map.jpg"/>
          <p:cNvPicPr>
            <a:picLocks noChangeAspect="1"/>
          </p:cNvPicPr>
          <p:nvPr/>
        </p:nvPicPr>
        <p:blipFill>
          <a:blip r:embed="rId4"/>
          <a:srcRect l="36926" t="3261" r="48299" b="72491"/>
          <a:stretch>
            <a:fillRect/>
          </a:stretch>
        </p:blipFill>
        <p:spPr bwMode="auto">
          <a:xfrm>
            <a:off x="6038850" y="5094288"/>
            <a:ext cx="1227138" cy="1085850"/>
          </a:xfrm>
          <a:prstGeom prst="rect">
            <a:avLst/>
          </a:prstGeom>
          <a:noFill/>
          <a:ln w="9525">
            <a:noFill/>
            <a:miter lim="800000"/>
            <a:headEnd/>
            <a:tailEnd/>
          </a:ln>
        </p:spPr>
      </p:pic>
      <p:sp>
        <p:nvSpPr>
          <p:cNvPr id="28681" name="Text Box 11"/>
          <p:cNvSpPr txBox="1">
            <a:spLocks noChangeArrowheads="1"/>
          </p:cNvSpPr>
          <p:nvPr/>
        </p:nvSpPr>
        <p:spPr bwMode="auto">
          <a:xfrm>
            <a:off x="5248275" y="6027738"/>
            <a:ext cx="825500" cy="304800"/>
          </a:xfrm>
          <a:prstGeom prst="rect">
            <a:avLst/>
          </a:prstGeom>
          <a:noFill/>
          <a:ln w="9525">
            <a:noFill/>
            <a:miter lim="800000"/>
            <a:headEnd/>
            <a:tailEnd/>
          </a:ln>
        </p:spPr>
        <p:txBody>
          <a:bodyPr wrap="none">
            <a:spAutoFit/>
          </a:bodyPr>
          <a:lstStyle/>
          <a:p>
            <a:r>
              <a:rPr lang="en-US" sz="1400" b="1"/>
              <a:t>Norway</a:t>
            </a:r>
          </a:p>
        </p:txBody>
      </p:sp>
      <p:sp>
        <p:nvSpPr>
          <p:cNvPr id="28682" name="Text Box 12"/>
          <p:cNvSpPr txBox="1">
            <a:spLocks noChangeArrowheads="1"/>
          </p:cNvSpPr>
          <p:nvPr/>
        </p:nvSpPr>
        <p:spPr bwMode="auto">
          <a:xfrm>
            <a:off x="7373938" y="6027738"/>
            <a:ext cx="765175" cy="304800"/>
          </a:xfrm>
          <a:prstGeom prst="rect">
            <a:avLst/>
          </a:prstGeom>
          <a:noFill/>
          <a:ln w="9525">
            <a:noFill/>
            <a:miter lim="800000"/>
            <a:headEnd/>
            <a:tailEnd/>
          </a:ln>
        </p:spPr>
        <p:txBody>
          <a:bodyPr wrap="none">
            <a:spAutoFit/>
          </a:bodyPr>
          <a:lstStyle/>
          <a:p>
            <a:r>
              <a:rPr lang="en-US" sz="1400" b="1"/>
              <a:t>Russia</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ixel">
  <a:themeElements>
    <a:clrScheme name="Pixel">
      <a:dk1>
        <a:srgbClr val="103154"/>
      </a:dk1>
      <a:lt1>
        <a:srgbClr val="FFFFFF"/>
      </a:lt1>
      <a:dk2>
        <a:srgbClr val="00BFC3"/>
      </a:dk2>
      <a:lt2>
        <a:srgbClr val="0096FF"/>
      </a:lt2>
      <a:accent1>
        <a:srgbClr val="FF7F01"/>
      </a:accent1>
      <a:accent2>
        <a:srgbClr val="F1B015"/>
      </a:accent2>
      <a:accent3>
        <a:srgbClr val="FBEC85"/>
      </a:accent3>
      <a:accent4>
        <a:srgbClr val="D2C2F1"/>
      </a:accent4>
      <a:accent5>
        <a:srgbClr val="DA5AF4"/>
      </a:accent5>
      <a:accent6>
        <a:srgbClr val="9D09D1"/>
      </a:accent6>
      <a:hlink>
        <a:srgbClr val="1286C9"/>
      </a:hlink>
      <a:folHlink>
        <a:srgbClr val="A8C2E7"/>
      </a:folHlink>
    </a:clrScheme>
    <a:fontScheme name="Pixel">
      <a:majorFont>
        <a:latin typeface="Corbel"/>
        <a:ea typeface=""/>
        <a:cs typeface=""/>
        <a:font script="Jpan" typeface="メイリオ"/>
        <a:font script="Hans" typeface="宋体"/>
        <a:font script="Hant" typeface="新細明體"/>
      </a:majorFont>
      <a:minorFont>
        <a:latin typeface="Corbel"/>
        <a:ea typeface=""/>
        <a:cs typeface=""/>
        <a:font script="Jpan" typeface="メイリオ"/>
        <a:font script="Hans" typeface="宋体"/>
        <a:font script="Hant" typeface="新細明體"/>
      </a:minorFont>
    </a:fontScheme>
    <a:fmtScheme name="Pixel">
      <a:fillStyleLst>
        <a:solidFill>
          <a:schemeClr val="phClr"/>
        </a:solidFill>
        <a:solidFill>
          <a:schemeClr val="phClr">
            <a:satMod val="150000"/>
          </a:schemeClr>
        </a:solidFill>
        <a:solidFill>
          <a:schemeClr val="phClr">
            <a:shade val="80000"/>
            <a:lumMod val="90000"/>
          </a:scheme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50800" cap="flat" cmpd="sng" algn="ctr">
          <a:solidFill>
            <a:schemeClr val="phClr">
              <a:alpha val="80000"/>
            </a:schemeClr>
          </a:solidFill>
          <a:prstDash val="solid"/>
        </a:ln>
      </a:lnStyleLst>
      <a:effectStyleLst>
        <a:effectStyle>
          <a:effectLst/>
        </a:effectStyle>
        <a:effectStyle>
          <a:effectLst>
            <a:outerShdw blurRad="50800" dist="63500" dir="2700000" sx="102000" sy="102000" rotWithShape="0">
              <a:srgbClr val="000000">
                <a:alpha val="50000"/>
              </a:srgbClr>
            </a:outerShdw>
          </a:effectLst>
          <a:scene3d>
            <a:camera prst="orthographicFront">
              <a:rot lat="0" lon="0" rev="0"/>
            </a:camera>
            <a:lightRig rig="glow" dir="tl"/>
          </a:scene3d>
          <a:sp3d>
            <a:bevelT w="0" h="0"/>
          </a:sp3d>
        </a:effectStyle>
        <a:effectStyle>
          <a:effectLst>
            <a:outerShdw blurRad="63500" dist="38100" dir="3600000" sx="103000" sy="103000" rotWithShape="0">
              <a:srgbClr val="000000">
                <a:alpha val="60000"/>
              </a:srgbClr>
            </a:outerShdw>
          </a:effectLst>
          <a:scene3d>
            <a:camera prst="orthographicFront">
              <a:rot lat="0" lon="0" rev="0"/>
            </a:camera>
            <a:lightRig rig="flat" dir="t">
              <a:rot lat="0" lon="0" rev="5400000"/>
            </a:lightRig>
          </a:scene3d>
          <a:sp3d prstMaterial="softmetal">
            <a:bevelT w="63500" h="38100"/>
          </a:sp3d>
        </a:effectStyle>
      </a:effectStyleLst>
      <a:bgFillStyleLst>
        <a:solidFill>
          <a:schemeClr val="phClr"/>
        </a:solidFill>
        <a:gradFill rotWithShape="1">
          <a:gsLst>
            <a:gs pos="0">
              <a:schemeClr val="phClr">
                <a:tint val="100000"/>
                <a:shade val="95000"/>
                <a:satMod val="350000"/>
              </a:schemeClr>
            </a:gs>
            <a:gs pos="100000">
              <a:schemeClr val="phClr">
                <a:shade val="20000"/>
                <a:satMod val="150000"/>
              </a:schemeClr>
            </a:gs>
          </a:gsLst>
          <a:lin ang="5400000" scaled="0"/>
        </a:gradFill>
        <a:blipFill rotWithShape="1">
          <a:blip xmlns:r="http://schemas.openxmlformats.org/officeDocument/2006/relationships" r:embed="rId1">
            <a:duotone>
              <a:schemeClr val="phClr">
                <a:shade val="1000"/>
                <a:satMod val="400000"/>
              </a:schemeClr>
              <a:schemeClr val="phClr">
                <a:tint val="50000"/>
                <a:satMod val="4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4038</TotalTime>
  <Words>1847</Words>
  <Application>Microsoft Office PowerPoint</Application>
  <PresentationFormat>On-screen Show (4:3)</PresentationFormat>
  <Paragraphs>271</Paragraphs>
  <Slides>39</Slides>
  <Notes>36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39</vt:i4>
      </vt:variant>
    </vt:vector>
  </HeadingPairs>
  <TitlesOfParts>
    <vt:vector size="50" baseType="lpstr">
      <vt:lpstr>ＭＳ Ｐゴシック</vt:lpstr>
      <vt:lpstr>Adobe Garamond Pro</vt:lpstr>
      <vt:lpstr>Arial</vt:lpstr>
      <vt:lpstr>Calibri</vt:lpstr>
      <vt:lpstr>Corbel</vt:lpstr>
      <vt:lpstr>msgothic</vt:lpstr>
      <vt:lpstr>Times</vt:lpstr>
      <vt:lpstr>Times New Roman</vt:lpstr>
      <vt:lpstr>Wingdings</vt:lpstr>
      <vt:lpstr>Wingdings 2</vt:lpstr>
      <vt:lpstr>Pixel</vt:lpstr>
      <vt:lpstr>PowerPoint Presentation</vt:lpstr>
      <vt:lpstr>PowerPoint Presentation</vt:lpstr>
      <vt:lpstr>37% of the world’s marine catch is forage fish (Alder et al. 2008)</vt:lpstr>
      <vt:lpstr>PowerPoint Presentation</vt:lpstr>
      <vt:lpstr>Collapses have occurred</vt:lpstr>
      <vt:lpstr>Task Force Members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Ecological Importance</vt:lpstr>
      <vt:lpstr>PowerPoint Presentation</vt:lpstr>
      <vt:lpstr>Economic Importance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Recommendations</vt:lpstr>
      <vt:lpstr>PowerPoint Presentation</vt:lpstr>
      <vt:lpstr>PowerPoint Presentation</vt:lpstr>
      <vt:lpstr>PowerPoint Presentation</vt:lpstr>
      <vt:lpstr>Concluding Remarks</vt:lpstr>
      <vt:lpstr>PowerPoint Presentation</vt:lpstr>
      <vt:lpstr>Special Thanks To:</vt:lpstr>
      <vt:lpstr>PowerPoint Presentation</vt:lpstr>
      <vt:lpstr>PowerPoint Presentation</vt:lpstr>
      <vt:lpstr>PowerPoint Presentation</vt:lpstr>
      <vt:lpstr>PowerPoint Presentation</vt:lpstr>
      <vt:lpstr>PowerPoint Presentation</vt:lpstr>
      <vt:lpstr>PowerPoint Presentation</vt:lpstr>
    </vt:vector>
  </TitlesOfParts>
  <Company>Raven Graphics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Little Fish, Big Impact</dc:title>
  <dc:creator>Stephen Ravenscraft</dc:creator>
  <cp:lastModifiedBy>Richard Seagraves</cp:lastModifiedBy>
  <cp:revision>218</cp:revision>
  <dcterms:created xsi:type="dcterms:W3CDTF">2012-03-19T02:32:41Z</dcterms:created>
  <dcterms:modified xsi:type="dcterms:W3CDTF">2013-04-11T11:38:40Z</dcterms:modified>
</cp:coreProperties>
</file>