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264" r:id="rId4"/>
    <p:sldId id="325" r:id="rId5"/>
    <p:sldId id="265" r:id="rId6"/>
    <p:sldId id="310" r:id="rId7"/>
    <p:sldId id="407" r:id="rId8"/>
    <p:sldId id="408" r:id="rId9"/>
    <p:sldId id="429" r:id="rId10"/>
    <p:sldId id="446" r:id="rId11"/>
    <p:sldId id="451" r:id="rId12"/>
    <p:sldId id="433" r:id="rId13"/>
    <p:sldId id="324" r:id="rId14"/>
    <p:sldId id="453" r:id="rId15"/>
    <p:sldId id="439" r:id="rId16"/>
    <p:sldId id="412" r:id="rId17"/>
    <p:sldId id="411" r:id="rId18"/>
    <p:sldId id="410" r:id="rId19"/>
    <p:sldId id="413" r:id="rId20"/>
    <p:sldId id="414" r:id="rId21"/>
    <p:sldId id="415" r:id="rId22"/>
    <p:sldId id="416" r:id="rId23"/>
    <p:sldId id="417" r:id="rId24"/>
    <p:sldId id="335" r:id="rId25"/>
    <p:sldId id="336" r:id="rId26"/>
    <p:sldId id="337" r:id="rId27"/>
    <p:sldId id="338" r:id="rId28"/>
    <p:sldId id="339" r:id="rId29"/>
    <p:sldId id="340" r:id="rId30"/>
    <p:sldId id="434" r:id="rId31"/>
    <p:sldId id="440" r:id="rId32"/>
    <p:sldId id="452" r:id="rId33"/>
    <p:sldId id="418" r:id="rId34"/>
    <p:sldId id="421" r:id="rId35"/>
    <p:sldId id="422" r:id="rId36"/>
    <p:sldId id="426" r:id="rId37"/>
    <p:sldId id="427" r:id="rId38"/>
    <p:sldId id="428" r:id="rId39"/>
    <p:sldId id="442" r:id="rId40"/>
    <p:sldId id="425" r:id="rId41"/>
    <p:sldId id="423" r:id="rId42"/>
    <p:sldId id="424" r:id="rId43"/>
    <p:sldId id="432" r:id="rId44"/>
    <p:sldId id="431" r:id="rId45"/>
    <p:sldId id="449" r:id="rId46"/>
    <p:sldId id="450" r:id="rId4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 snapToObjects="1">
      <p:cViewPr varScale="1">
        <p:scale>
          <a:sx n="70" d="100"/>
          <a:sy n="7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catch_at_age\scup_caa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net\homes\assess\scup\scp2012\Scup_Aggregate_Indic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2012_Model_Com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cup_2012_tables_figur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cup_2012_tables_figure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net\homes\assess\scup\scp2012\Scup_2012_tables_figur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2012_Model_Comp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2012_Model_Comp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scup\scp2012\S2012_Model_Comp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et\homes\assess\scup\scp2012\Scup_Aggregate_Indic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et\homes\assess\scup\scp2012\Scup_Aggregate_Indic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et\homes\assess\scup\scp2012\Scup_Aggregate_Indic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net\homes\assess\scup\scp2012\Scup_Aggregate_Indice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net\homes\assess\scup\scp2012\Scup_Aggregate_Indice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net\homes\assess\scup\scp2012\Scup_Aggregate_Indic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net\homes\assess\scup\scp2012\Scup_Aggregate_Indice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net\homes\assess\scup\scp2012\Scup_Aggregate_Indi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Fishery Sampling Intensity</a:t>
            </a:r>
          </a:p>
        </c:rich>
      </c:tx>
      <c:layout>
        <c:manualLayout>
          <c:xMode val="edge"/>
          <c:yMode val="edge"/>
          <c:x val="0.33194466316710569"/>
          <c:y val="8.878681831437773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187509298331679"/>
          <c:y val="0.1535434546700595"/>
          <c:w val="0.73221969688809685"/>
          <c:h val="0.60826830119292385"/>
        </c:manualLayout>
      </c:layout>
      <c:lineChart>
        <c:grouping val="standard"/>
        <c:ser>
          <c:idx val="1"/>
          <c:order val="0"/>
          <c:tx>
            <c:strRef>
              <c:f>'Sampling Intensity'!$B$1</c:f>
              <c:strCache>
                <c:ptCount val="1"/>
                <c:pt idx="0">
                  <c:v>Comm Land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'Sampling Intensity'!$A$2:$A$29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'Sampling Intensity'!$B$2:$B$29</c:f>
              <c:numCache>
                <c:formatCode>General</c:formatCode>
                <c:ptCount val="28"/>
                <c:pt idx="0">
                  <c:v>123</c:v>
                </c:pt>
                <c:pt idx="1">
                  <c:v>220</c:v>
                </c:pt>
                <c:pt idx="2">
                  <c:v>131</c:v>
                </c:pt>
                <c:pt idx="3">
                  <c:v>97</c:v>
                </c:pt>
                <c:pt idx="4">
                  <c:v>68</c:v>
                </c:pt>
                <c:pt idx="5">
                  <c:v>83</c:v>
                </c:pt>
                <c:pt idx="6">
                  <c:v>97</c:v>
                </c:pt>
                <c:pt idx="7">
                  <c:v>225</c:v>
                </c:pt>
                <c:pt idx="8">
                  <c:v>192</c:v>
                </c:pt>
                <c:pt idx="9">
                  <c:v>207</c:v>
                </c:pt>
                <c:pt idx="10">
                  <c:v>203</c:v>
                </c:pt>
                <c:pt idx="11">
                  <c:v>124</c:v>
                </c:pt>
                <c:pt idx="12">
                  <c:v>45</c:v>
                </c:pt>
                <c:pt idx="13">
                  <c:v>59</c:v>
                </c:pt>
                <c:pt idx="14">
                  <c:v>47</c:v>
                </c:pt>
                <c:pt idx="15">
                  <c:v>25</c:v>
                </c:pt>
                <c:pt idx="16">
                  <c:v>51</c:v>
                </c:pt>
                <c:pt idx="17">
                  <c:v>44</c:v>
                </c:pt>
                <c:pt idx="18">
                  <c:v>123</c:v>
                </c:pt>
                <c:pt idx="19">
                  <c:v>66</c:v>
                </c:pt>
                <c:pt idx="20">
                  <c:v>32</c:v>
                </c:pt>
                <c:pt idx="21">
                  <c:v>46</c:v>
                </c:pt>
                <c:pt idx="22">
                  <c:v>32</c:v>
                </c:pt>
                <c:pt idx="23">
                  <c:v>27</c:v>
                </c:pt>
                <c:pt idx="24">
                  <c:v>18</c:v>
                </c:pt>
                <c:pt idx="25">
                  <c:v>38</c:v>
                </c:pt>
                <c:pt idx="26">
                  <c:v>49</c:v>
                </c:pt>
                <c:pt idx="27">
                  <c:v>71</c:v>
                </c:pt>
              </c:numCache>
            </c:numRef>
          </c:val>
        </c:ser>
        <c:ser>
          <c:idx val="2"/>
          <c:order val="1"/>
          <c:tx>
            <c:strRef>
              <c:f>'Sampling Intensity'!$C$1</c:f>
              <c:strCache>
                <c:ptCount val="1"/>
                <c:pt idx="0">
                  <c:v>Comm Disc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'Sampling Intensity'!$A$2:$A$29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'Sampling Intensity'!$C$2:$C$29</c:f>
              <c:numCache>
                <c:formatCode>General</c:formatCode>
                <c:ptCount val="28"/>
                <c:pt idx="5">
                  <c:v>30</c:v>
                </c:pt>
                <c:pt idx="6">
                  <c:v>116</c:v>
                </c:pt>
                <c:pt idx="7">
                  <c:v>117</c:v>
                </c:pt>
                <c:pt idx="8">
                  <c:v>489</c:v>
                </c:pt>
                <c:pt idx="9">
                  <c:v>335</c:v>
                </c:pt>
                <c:pt idx="10">
                  <c:v>370</c:v>
                </c:pt>
                <c:pt idx="11">
                  <c:v>377</c:v>
                </c:pt>
                <c:pt idx="12">
                  <c:v>100</c:v>
                </c:pt>
                <c:pt idx="13">
                  <c:v>245</c:v>
                </c:pt>
                <c:pt idx="14">
                  <c:v>488</c:v>
                </c:pt>
                <c:pt idx="15">
                  <c:v>714</c:v>
                </c:pt>
                <c:pt idx="16">
                  <c:v>50</c:v>
                </c:pt>
                <c:pt idx="17">
                  <c:v>103</c:v>
                </c:pt>
                <c:pt idx="18">
                  <c:v>246</c:v>
                </c:pt>
                <c:pt idx="19">
                  <c:v>178</c:v>
                </c:pt>
                <c:pt idx="20">
                  <c:v>30</c:v>
                </c:pt>
                <c:pt idx="21">
                  <c:v>34</c:v>
                </c:pt>
                <c:pt idx="22">
                  <c:v>61</c:v>
                </c:pt>
                <c:pt idx="23">
                  <c:v>78</c:v>
                </c:pt>
                <c:pt idx="24">
                  <c:v>113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</c:numCache>
            </c:numRef>
          </c:val>
        </c:ser>
        <c:ser>
          <c:idx val="3"/>
          <c:order val="2"/>
          <c:tx>
            <c:strRef>
              <c:f>'Sampling Intensity'!$D$1</c:f>
              <c:strCache>
                <c:ptCount val="1"/>
                <c:pt idx="0">
                  <c:v>Rec Land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'Sampling Intensity'!$A$2:$A$29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'Sampling Intensity'!$D$2:$D$29</c:f>
              <c:numCache>
                <c:formatCode>General</c:formatCode>
                <c:ptCount val="28"/>
                <c:pt idx="0">
                  <c:v>116</c:v>
                </c:pt>
                <c:pt idx="1">
                  <c:v>373</c:v>
                </c:pt>
                <c:pt idx="2">
                  <c:v>204</c:v>
                </c:pt>
                <c:pt idx="3">
                  <c:v>362</c:v>
                </c:pt>
                <c:pt idx="4">
                  <c:v>90</c:v>
                </c:pt>
                <c:pt idx="5">
                  <c:v>61</c:v>
                </c:pt>
                <c:pt idx="6">
                  <c:v>70</c:v>
                </c:pt>
                <c:pt idx="7">
                  <c:v>87</c:v>
                </c:pt>
                <c:pt idx="8">
                  <c:v>45</c:v>
                </c:pt>
                <c:pt idx="9">
                  <c:v>66</c:v>
                </c:pt>
                <c:pt idx="10">
                  <c:v>87</c:v>
                </c:pt>
                <c:pt idx="11">
                  <c:v>74</c:v>
                </c:pt>
                <c:pt idx="12">
                  <c:v>186</c:v>
                </c:pt>
                <c:pt idx="13">
                  <c:v>136</c:v>
                </c:pt>
                <c:pt idx="14">
                  <c:v>139</c:v>
                </c:pt>
                <c:pt idx="15">
                  <c:v>323</c:v>
                </c:pt>
                <c:pt idx="16">
                  <c:v>471</c:v>
                </c:pt>
                <c:pt idx="17">
                  <c:v>186</c:v>
                </c:pt>
                <c:pt idx="18">
                  <c:v>163</c:v>
                </c:pt>
                <c:pt idx="19">
                  <c:v>153</c:v>
                </c:pt>
                <c:pt idx="20">
                  <c:v>107</c:v>
                </c:pt>
                <c:pt idx="21">
                  <c:v>64</c:v>
                </c:pt>
                <c:pt idx="22">
                  <c:v>60</c:v>
                </c:pt>
                <c:pt idx="23">
                  <c:v>73</c:v>
                </c:pt>
                <c:pt idx="24">
                  <c:v>83</c:v>
                </c:pt>
                <c:pt idx="25">
                  <c:v>59</c:v>
                </c:pt>
                <c:pt idx="26">
                  <c:v>93</c:v>
                </c:pt>
                <c:pt idx="27">
                  <c:v>66</c:v>
                </c:pt>
              </c:numCache>
            </c:numRef>
          </c:val>
        </c:ser>
        <c:marker val="1"/>
        <c:axId val="60699392"/>
        <c:axId val="60701696"/>
      </c:lineChart>
      <c:lineChart>
        <c:grouping val="standard"/>
        <c:ser>
          <c:idx val="4"/>
          <c:order val="3"/>
          <c:tx>
            <c:strRef>
              <c:f>'Sampling Intensity'!$E$1</c:f>
              <c:strCache>
                <c:ptCount val="1"/>
                <c:pt idx="0">
                  <c:v>Rec Disc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'Sampling Intensity'!$A$2:$A$29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'Sampling Intensity'!$E$2:$E$29</c:f>
              <c:numCache>
                <c:formatCode>General</c:formatCode>
                <c:ptCount val="28"/>
                <c:pt idx="11" formatCode="0">
                  <c:v>567</c:v>
                </c:pt>
                <c:pt idx="12" formatCode="0">
                  <c:v>2217</c:v>
                </c:pt>
                <c:pt idx="13" formatCode="0">
                  <c:v>1040</c:v>
                </c:pt>
                <c:pt idx="14" formatCode="0">
                  <c:v>1600</c:v>
                </c:pt>
                <c:pt idx="15" formatCode="0">
                  <c:v>3900</c:v>
                </c:pt>
                <c:pt idx="16" formatCode="0">
                  <c:v>2447</c:v>
                </c:pt>
                <c:pt idx="17" formatCode="0">
                  <c:v>752</c:v>
                </c:pt>
                <c:pt idx="18" formatCode="0">
                  <c:v>1303</c:v>
                </c:pt>
                <c:pt idx="19" formatCode="0">
                  <c:v>1441</c:v>
                </c:pt>
                <c:pt idx="20" formatCode="0">
                  <c:v>2712</c:v>
                </c:pt>
                <c:pt idx="21" formatCode="0">
                  <c:v>162</c:v>
                </c:pt>
                <c:pt idx="22" formatCode="0">
                  <c:v>1130</c:v>
                </c:pt>
                <c:pt idx="23" formatCode="0">
                  <c:v>56</c:v>
                </c:pt>
                <c:pt idx="24" formatCode="0">
                  <c:v>114</c:v>
                </c:pt>
                <c:pt idx="25" formatCode="0">
                  <c:v>72</c:v>
                </c:pt>
                <c:pt idx="26">
                  <c:v>148</c:v>
                </c:pt>
                <c:pt idx="27">
                  <c:v>113</c:v>
                </c:pt>
              </c:numCache>
            </c:numRef>
          </c:val>
        </c:ser>
        <c:marker val="1"/>
        <c:axId val="60712064"/>
        <c:axId val="60713600"/>
      </c:lineChart>
      <c:catAx>
        <c:axId val="60699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875035456409468"/>
              <c:y val="0.852363031392729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1696"/>
        <c:crosses val="autoZero"/>
        <c:auto val="1"/>
        <c:lblAlgn val="ctr"/>
        <c:lblOffset val="100"/>
        <c:tickLblSkip val="2"/>
        <c:tickMarkSkip val="1"/>
      </c:catAx>
      <c:valAx>
        <c:axId val="60701696"/>
        <c:scaling>
          <c:orientation val="minMax"/>
          <c:max val="8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50"/>
                  <a:t>Metric tons per 100 lengths</a:t>
                </a:r>
              </a:p>
            </c:rich>
          </c:tx>
          <c:layout>
            <c:manualLayout>
              <c:xMode val="edge"/>
              <c:yMode val="edge"/>
              <c:x val="2.4999946142163255E-2"/>
              <c:y val="0.250000206667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99392"/>
        <c:crosses val="autoZero"/>
        <c:crossBetween val="between"/>
      </c:valAx>
      <c:catAx>
        <c:axId val="60712064"/>
        <c:scaling>
          <c:orientation val="minMax"/>
        </c:scaling>
        <c:delete val="1"/>
        <c:axPos val="b"/>
        <c:numFmt formatCode="General" sourceLinked="1"/>
        <c:tickLblPos val="none"/>
        <c:crossAx val="60713600"/>
        <c:crosses val="autoZero"/>
        <c:auto val="1"/>
        <c:lblAlgn val="ctr"/>
        <c:lblOffset val="100"/>
      </c:catAx>
      <c:valAx>
        <c:axId val="60713600"/>
        <c:scaling>
          <c:orientation val="minMax"/>
          <c:max val="4000"/>
        </c:scaling>
        <c:axPos val="r"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/>
                  <a:t>Rec Disc Metric tons per 100 lengths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60712064"/>
        <c:crosses val="max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1.8749995511846931E-2"/>
          <c:y val="0.93307169281005264"/>
          <c:w val="0.9609381317075445"/>
          <c:h val="5.314960629921262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  ChesMMAP and NEAMAP Biomass Indices</a:t>
            </a:r>
          </a:p>
        </c:rich>
      </c:tx>
      <c:layout>
        <c:manualLayout>
          <c:xMode val="edge"/>
          <c:yMode val="edge"/>
          <c:x val="0.23281266404199474"/>
          <c:y val="2.935420743639921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843761324891147"/>
          <c:y val="0.14677117742781601"/>
          <c:w val="0.73437556028409146"/>
          <c:h val="0.66536267100609925"/>
        </c:manualLayout>
      </c:layout>
      <c:scatterChart>
        <c:scatterStyle val="lineMarker"/>
        <c:ser>
          <c:idx val="1"/>
          <c:order val="0"/>
          <c:tx>
            <c:strRef>
              <c:f>'ChesMMAP &amp; NEAMAP'!$A$1</c:f>
              <c:strCache>
                <c:ptCount val="1"/>
                <c:pt idx="0">
                  <c:v>ChesMMAP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'ChesMMAP &amp; NEAMAP'!$A$16:$A$25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'ChesMMAP &amp; NEAMAP'!$C$16:$C$25</c:f>
              <c:numCache>
                <c:formatCode>0.00</c:formatCode>
                <c:ptCount val="10"/>
                <c:pt idx="0">
                  <c:v>0.9</c:v>
                </c:pt>
                <c:pt idx="1">
                  <c:v>1.2</c:v>
                </c:pt>
                <c:pt idx="2">
                  <c:v>2.34</c:v>
                </c:pt>
                <c:pt idx="3">
                  <c:v>1.9100000000000001</c:v>
                </c:pt>
                <c:pt idx="4">
                  <c:v>2.15</c:v>
                </c:pt>
                <c:pt idx="5">
                  <c:v>2.5099999999999998</c:v>
                </c:pt>
                <c:pt idx="6">
                  <c:v>0.44</c:v>
                </c:pt>
                <c:pt idx="7">
                  <c:v>1.9000000000000001</c:v>
                </c:pt>
                <c:pt idx="8">
                  <c:v>4.0599999999999996</c:v>
                </c:pt>
                <c:pt idx="9">
                  <c:v>0.56000000000000005</c:v>
                </c:pt>
              </c:numCache>
            </c:numRef>
          </c:yVal>
        </c:ser>
        <c:axId val="61190144"/>
        <c:axId val="61192448"/>
      </c:scatterChart>
      <c:scatterChart>
        <c:scatterStyle val="lineMarker"/>
        <c:ser>
          <c:idx val="0"/>
          <c:order val="1"/>
          <c:tx>
            <c:strRef>
              <c:f>'ChesMMAP &amp; NEAMAP'!$E$1</c:f>
              <c:strCache>
                <c:ptCount val="1"/>
                <c:pt idx="0">
                  <c:v>NEAMAP Spring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'ChesMMAP &amp; NEAMAP'!$A$22:$A$25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xVal>
          <c:yVal>
            <c:numRef>
              <c:f>'ChesMMAP &amp; NEAMAP'!$E$22:$E$25</c:f>
              <c:numCache>
                <c:formatCode>0.00</c:formatCode>
                <c:ptCount val="4"/>
                <c:pt idx="0">
                  <c:v>2.36</c:v>
                </c:pt>
                <c:pt idx="1">
                  <c:v>1.49</c:v>
                </c:pt>
                <c:pt idx="2">
                  <c:v>0.79</c:v>
                </c:pt>
                <c:pt idx="3">
                  <c:v>0.62000000000000155</c:v>
                </c:pt>
              </c:numCache>
            </c:numRef>
          </c:yVal>
        </c:ser>
        <c:ser>
          <c:idx val="2"/>
          <c:order val="2"/>
          <c:tx>
            <c:strRef>
              <c:f>'ChesMMAP &amp; NEAMAP'!$F$1</c:f>
              <c:strCache>
                <c:ptCount val="1"/>
                <c:pt idx="0">
                  <c:v>NEAMAP Fall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'ChesMMAP &amp; NEAMAP'!$A$21:$A$25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xVal>
          <c:yVal>
            <c:numRef>
              <c:f>'ChesMMAP &amp; NEAMAP'!$F$21:$F$25</c:f>
              <c:numCache>
                <c:formatCode>0.00</c:formatCode>
                <c:ptCount val="5"/>
                <c:pt idx="0">
                  <c:v>7.49</c:v>
                </c:pt>
                <c:pt idx="1">
                  <c:v>3.16</c:v>
                </c:pt>
                <c:pt idx="2">
                  <c:v>3.82</c:v>
                </c:pt>
                <c:pt idx="3">
                  <c:v>3.15</c:v>
                </c:pt>
                <c:pt idx="4">
                  <c:v>2.21</c:v>
                </c:pt>
              </c:numCache>
            </c:numRef>
          </c:yVal>
        </c:ser>
        <c:axId val="61202816"/>
        <c:axId val="61204352"/>
      </c:scatterChart>
      <c:valAx>
        <c:axId val="61190144"/>
        <c:scaling>
          <c:orientation val="minMax"/>
          <c:max val="2012"/>
          <c:min val="198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656282808398948"/>
              <c:y val="0.861057573282791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92448"/>
        <c:crosses val="autoZero"/>
        <c:crossBetween val="midCat"/>
        <c:majorUnit val="5"/>
        <c:minorUnit val="1"/>
      </c:valAx>
      <c:valAx>
        <c:axId val="611924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ChesMMAP kg/tow</a:t>
                </a:r>
              </a:p>
            </c:rich>
          </c:tx>
          <c:layout>
            <c:manualLayout>
              <c:xMode val="edge"/>
              <c:yMode val="edge"/>
              <c:x val="5.4687500000000014E-2"/>
              <c:y val="0.36203563595646432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90144"/>
        <c:crossesAt val="1960"/>
        <c:crossBetween val="midCat"/>
      </c:valAx>
      <c:valAx>
        <c:axId val="61202816"/>
        <c:scaling>
          <c:orientation val="minMax"/>
        </c:scaling>
        <c:delete val="1"/>
        <c:axPos val="b"/>
        <c:numFmt formatCode="General" sourceLinked="1"/>
        <c:tickLblPos val="none"/>
        <c:crossAx val="61204352"/>
        <c:crosses val="autoZero"/>
        <c:crossBetween val="midCat"/>
      </c:valAx>
      <c:valAx>
        <c:axId val="61204352"/>
        <c:scaling>
          <c:orientation val="minMax"/>
          <c:max val="8"/>
        </c:scaling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NEAMAP kg/tow</a:t>
                </a:r>
              </a:p>
            </c:rich>
          </c:tx>
          <c:layout>
            <c:manualLayout>
              <c:xMode val="edge"/>
              <c:yMode val="edge"/>
              <c:x val="0.94062565616798455"/>
              <c:y val="0.37769121325587884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2816"/>
        <c:crosses val="max"/>
        <c:crossBetween val="midCat"/>
        <c:majorUnit val="1"/>
        <c:minorUnit val="0.25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25016404199568"/>
          <c:y val="0.93933545977985622"/>
          <c:w val="0.66875049212599069"/>
          <c:h val="4.696673189823923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Assessment Comparison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MRIP: MRFSS ratio = 1.028</a:t>
            </a:r>
          </a:p>
        </c:rich>
      </c:tx>
      <c:layout>
        <c:manualLayout>
          <c:xMode val="edge"/>
          <c:yMode val="edge"/>
          <c:x val="0.33743912219305938"/>
          <c:y val="2.941176470588235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072992700729941"/>
          <c:y val="0.15294146932726321"/>
          <c:w val="0.77372262773722633"/>
          <c:h val="0.60980508924074994"/>
        </c:manualLayout>
      </c:layout>
      <c:lineChart>
        <c:grouping val="standard"/>
        <c:ser>
          <c:idx val="3"/>
          <c:order val="0"/>
          <c:tx>
            <c:v>MRFSS</c:v>
          </c:tx>
          <c:spPr>
            <a:ln w="1270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'MRFSS vs MRIP'!$A$3:$A$30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'MRFSS vs MRIP'!$B$3:$B$30</c:f>
              <c:numCache>
                <c:formatCode>#,##0</c:formatCode>
                <c:ptCount val="28"/>
                <c:pt idx="0">
                  <c:v>18382.099999999988</c:v>
                </c:pt>
                <c:pt idx="1">
                  <c:v>17183.099999999988</c:v>
                </c:pt>
                <c:pt idx="2">
                  <c:v>15921.1</c:v>
                </c:pt>
                <c:pt idx="3">
                  <c:v>13405</c:v>
                </c:pt>
                <c:pt idx="4">
                  <c:v>9558.6200000000008</c:v>
                </c:pt>
                <c:pt idx="5">
                  <c:v>8022.22</c:v>
                </c:pt>
                <c:pt idx="6">
                  <c:v>8762.51</c:v>
                </c:pt>
                <c:pt idx="7">
                  <c:v>8266.68</c:v>
                </c:pt>
                <c:pt idx="8">
                  <c:v>7261.92</c:v>
                </c:pt>
                <c:pt idx="9">
                  <c:v>5905.31</c:v>
                </c:pt>
                <c:pt idx="10">
                  <c:v>4313.3900000000003</c:v>
                </c:pt>
                <c:pt idx="11">
                  <c:v>3874.42</c:v>
                </c:pt>
                <c:pt idx="12">
                  <c:v>4940.59</c:v>
                </c:pt>
                <c:pt idx="13">
                  <c:v>5614.8200000000024</c:v>
                </c:pt>
                <c:pt idx="14">
                  <c:v>6163.1900000000014</c:v>
                </c:pt>
                <c:pt idx="15">
                  <c:v>10019.200000000004</c:v>
                </c:pt>
                <c:pt idx="16">
                  <c:v>19577.599999999988</c:v>
                </c:pt>
                <c:pt idx="17">
                  <c:v>40498</c:v>
                </c:pt>
                <c:pt idx="18">
                  <c:v>66198.7</c:v>
                </c:pt>
                <c:pt idx="19">
                  <c:v>88262.7</c:v>
                </c:pt>
                <c:pt idx="20">
                  <c:v>99785.3</c:v>
                </c:pt>
                <c:pt idx="21">
                  <c:v>111510</c:v>
                </c:pt>
                <c:pt idx="22">
                  <c:v>118696</c:v>
                </c:pt>
                <c:pt idx="23">
                  <c:v>131328</c:v>
                </c:pt>
                <c:pt idx="24">
                  <c:v>157026</c:v>
                </c:pt>
                <c:pt idx="25">
                  <c:v>159014</c:v>
                </c:pt>
                <c:pt idx="26">
                  <c:v>184320</c:v>
                </c:pt>
                <c:pt idx="27">
                  <c:v>184983</c:v>
                </c:pt>
              </c:numCache>
            </c:numRef>
          </c:val>
        </c:ser>
        <c:ser>
          <c:idx val="0"/>
          <c:order val="1"/>
          <c:tx>
            <c:v>MRIP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'MRFSS vs MRIP'!$C$3:$C$30</c:f>
              <c:numCache>
                <c:formatCode>#,##0</c:formatCode>
                <c:ptCount val="28"/>
                <c:pt idx="0">
                  <c:v>19567.2</c:v>
                </c:pt>
                <c:pt idx="1">
                  <c:v>18438.7</c:v>
                </c:pt>
                <c:pt idx="2">
                  <c:v>16951.3</c:v>
                </c:pt>
                <c:pt idx="3">
                  <c:v>14236</c:v>
                </c:pt>
                <c:pt idx="4">
                  <c:v>10101.5</c:v>
                </c:pt>
                <c:pt idx="5">
                  <c:v>8425.41</c:v>
                </c:pt>
                <c:pt idx="6">
                  <c:v>9132.34</c:v>
                </c:pt>
                <c:pt idx="7">
                  <c:v>8539.3499999999913</c:v>
                </c:pt>
                <c:pt idx="8">
                  <c:v>7470.8600000000024</c:v>
                </c:pt>
                <c:pt idx="9">
                  <c:v>6096.52</c:v>
                </c:pt>
                <c:pt idx="10">
                  <c:v>4462.88</c:v>
                </c:pt>
                <c:pt idx="11">
                  <c:v>4020.4700000000012</c:v>
                </c:pt>
                <c:pt idx="12">
                  <c:v>5133.3500000000004</c:v>
                </c:pt>
                <c:pt idx="13">
                  <c:v>5838.1</c:v>
                </c:pt>
                <c:pt idx="14">
                  <c:v>6425.37</c:v>
                </c:pt>
                <c:pt idx="15">
                  <c:v>10432.1</c:v>
                </c:pt>
                <c:pt idx="16">
                  <c:v>20236.099999999988</c:v>
                </c:pt>
                <c:pt idx="17">
                  <c:v>41681.800000000003</c:v>
                </c:pt>
                <c:pt idx="18">
                  <c:v>68127</c:v>
                </c:pt>
                <c:pt idx="19">
                  <c:v>90781.3</c:v>
                </c:pt>
                <c:pt idx="20">
                  <c:v>102029</c:v>
                </c:pt>
                <c:pt idx="21">
                  <c:v>113589</c:v>
                </c:pt>
                <c:pt idx="22">
                  <c:v>121126</c:v>
                </c:pt>
                <c:pt idx="23">
                  <c:v>134119</c:v>
                </c:pt>
                <c:pt idx="24">
                  <c:v>160702</c:v>
                </c:pt>
                <c:pt idx="25">
                  <c:v>163213</c:v>
                </c:pt>
                <c:pt idx="26">
                  <c:v>189387</c:v>
                </c:pt>
                <c:pt idx="27">
                  <c:v>190424</c:v>
                </c:pt>
              </c:numCache>
            </c:numRef>
          </c:val>
        </c:ser>
        <c:marker val="1"/>
        <c:axId val="61271040"/>
        <c:axId val="61273216"/>
      </c:lineChart>
      <c:catAx>
        <c:axId val="61271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4379562043795615"/>
              <c:y val="0.839217293231642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73216"/>
        <c:crosses val="autoZero"/>
        <c:auto val="1"/>
        <c:lblAlgn val="ctr"/>
        <c:lblOffset val="100"/>
        <c:tickLblSkip val="4"/>
        <c:tickMarkSkip val="1"/>
      </c:catAx>
      <c:valAx>
        <c:axId val="612732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2.9197080291970798E-2"/>
              <c:y val="0.38627524945475245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71040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2124763050452024"/>
          <c:y val="0.91328886830322653"/>
          <c:w val="0.31666666666666715"/>
          <c:h val="4.749544542226340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Total Catch and Fishing Mortality</a:t>
            </a:r>
          </a:p>
        </c:rich>
      </c:tx>
      <c:layout>
        <c:manualLayout>
          <c:xMode val="edge"/>
          <c:yMode val="edge"/>
          <c:x val="0.28279386712095489"/>
          <c:y val="2.95358649789029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739352640545145"/>
          <c:y val="0.16244759206798923"/>
          <c:w val="0.67291311754685035"/>
          <c:h val="0.56962142673190863"/>
        </c:manualLayout>
      </c:layout>
      <c:lineChart>
        <c:grouping val="standard"/>
        <c:ser>
          <c:idx val="0"/>
          <c:order val="1"/>
          <c:tx>
            <c:v>Total Catch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'SSB-R; Cat-F'!$K$3:$K$30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'SSB-R; Cat-F'!$P$3:$P$30</c:f>
              <c:numCache>
                <c:formatCode>General</c:formatCode>
                <c:ptCount val="28"/>
                <c:pt idx="0">
                  <c:v>11053</c:v>
                </c:pt>
                <c:pt idx="1">
                  <c:v>13729</c:v>
                </c:pt>
                <c:pt idx="2">
                  <c:v>14532</c:v>
                </c:pt>
                <c:pt idx="3">
                  <c:v>11662</c:v>
                </c:pt>
                <c:pt idx="4">
                  <c:v>9567</c:v>
                </c:pt>
                <c:pt idx="5">
                  <c:v>8773</c:v>
                </c:pt>
                <c:pt idx="6">
                  <c:v>10396</c:v>
                </c:pt>
                <c:pt idx="7">
                  <c:v>14357</c:v>
                </c:pt>
                <c:pt idx="8">
                  <c:v>13975</c:v>
                </c:pt>
                <c:pt idx="9">
                  <c:v>7640</c:v>
                </c:pt>
                <c:pt idx="10">
                  <c:v>6428</c:v>
                </c:pt>
                <c:pt idx="11">
                  <c:v>5752</c:v>
                </c:pt>
                <c:pt idx="12">
                  <c:v>5465</c:v>
                </c:pt>
                <c:pt idx="13">
                  <c:v>4582</c:v>
                </c:pt>
                <c:pt idx="14">
                  <c:v>5638</c:v>
                </c:pt>
                <c:pt idx="15">
                  <c:v>7186</c:v>
                </c:pt>
                <c:pt idx="16">
                  <c:v>6083</c:v>
                </c:pt>
                <c:pt idx="17">
                  <c:v>5326</c:v>
                </c:pt>
                <c:pt idx="18">
                  <c:v>10590</c:v>
                </c:pt>
                <c:pt idx="19">
                  <c:v>10564</c:v>
                </c:pt>
                <c:pt idx="20">
                  <c:v>7181</c:v>
                </c:pt>
                <c:pt idx="21">
                  <c:v>6308</c:v>
                </c:pt>
                <c:pt idx="22">
                  <c:v>7182</c:v>
                </c:pt>
                <c:pt idx="23">
                  <c:v>8026</c:v>
                </c:pt>
                <c:pt idx="24">
                  <c:v>7360</c:v>
                </c:pt>
                <c:pt idx="25">
                  <c:v>6917</c:v>
                </c:pt>
                <c:pt idx="26">
                  <c:v>9784</c:v>
                </c:pt>
                <c:pt idx="27">
                  <c:v>10474</c:v>
                </c:pt>
              </c:numCache>
            </c:numRef>
          </c:val>
        </c:ser>
        <c:marker val="1"/>
        <c:axId val="61321600"/>
        <c:axId val="61323520"/>
      </c:lineChart>
      <c:lineChart>
        <c:grouping val="standard"/>
        <c:ser>
          <c:idx val="3"/>
          <c:order val="0"/>
          <c:tx>
            <c:v>F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x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'SSB-R; Cat-F'!$K$3:$K$30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'SSB-R; Cat-F'!$L$3:$L$30</c:f>
              <c:numCache>
                <c:formatCode>0.000</c:formatCode>
                <c:ptCount val="28"/>
                <c:pt idx="0">
                  <c:v>0.51290000000000002</c:v>
                </c:pt>
                <c:pt idx="1">
                  <c:v>0.5831999999999995</c:v>
                </c:pt>
                <c:pt idx="2">
                  <c:v>0.75100000000000078</c:v>
                </c:pt>
                <c:pt idx="3">
                  <c:v>0.6875</c:v>
                </c:pt>
                <c:pt idx="4">
                  <c:v>0.7216000000000008</c:v>
                </c:pt>
                <c:pt idx="5">
                  <c:v>0.71740000000000004</c:v>
                </c:pt>
                <c:pt idx="6">
                  <c:v>0.68670000000000064</c:v>
                </c:pt>
                <c:pt idx="7">
                  <c:v>1.0764</c:v>
                </c:pt>
                <c:pt idx="8">
                  <c:v>1.1294</c:v>
                </c:pt>
                <c:pt idx="9">
                  <c:v>1.0778999999999987</c:v>
                </c:pt>
                <c:pt idx="10">
                  <c:v>1.1077999999999986</c:v>
                </c:pt>
                <c:pt idx="11">
                  <c:v>0.88460000000000005</c:v>
                </c:pt>
                <c:pt idx="12">
                  <c:v>0.71460000000000079</c:v>
                </c:pt>
                <c:pt idx="13">
                  <c:v>0.48050000000000032</c:v>
                </c:pt>
                <c:pt idx="14">
                  <c:v>0.38170000000000032</c:v>
                </c:pt>
                <c:pt idx="15">
                  <c:v>0.25240000000000001</c:v>
                </c:pt>
                <c:pt idx="16">
                  <c:v>0.18570000000000017</c:v>
                </c:pt>
                <c:pt idx="17">
                  <c:v>0.10150000000000002</c:v>
                </c:pt>
                <c:pt idx="18">
                  <c:v>0.10070000000000008</c:v>
                </c:pt>
                <c:pt idx="19">
                  <c:v>0.10400000000000002</c:v>
                </c:pt>
                <c:pt idx="20">
                  <c:v>7.5000000000000011E-2</c:v>
                </c:pt>
                <c:pt idx="21">
                  <c:v>5.2100000000000014E-2</c:v>
                </c:pt>
                <c:pt idx="22">
                  <c:v>5.5800000000000023E-2</c:v>
                </c:pt>
                <c:pt idx="23">
                  <c:v>5.6899999999999999E-2</c:v>
                </c:pt>
                <c:pt idx="24">
                  <c:v>4.4400000000000051E-2</c:v>
                </c:pt>
                <c:pt idx="25">
                  <c:v>3.3099999999999997E-2</c:v>
                </c:pt>
                <c:pt idx="26">
                  <c:v>3.790000000000001E-2</c:v>
                </c:pt>
                <c:pt idx="27">
                  <c:v>3.3799999999999997E-2</c:v>
                </c:pt>
              </c:numCache>
            </c:numRef>
          </c:val>
        </c:ser>
        <c:ser>
          <c:idx val="1"/>
          <c:order val="2"/>
          <c:tx>
            <c:strRef>
              <c:f>'SSB-R; Cat-F'!$M$2</c:f>
              <c:strCache>
                <c:ptCount val="1"/>
                <c:pt idx="0">
                  <c:v>FMSY = F40% = 0.177</c:v>
                </c:pt>
              </c:strCache>
            </c:strRef>
          </c:tx>
          <c:spPr>
            <a:ln w="2540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'SSB-R; Cat-F'!$K$3:$K$30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'SSB-R; Cat-F'!$M$3:$M$30</c:f>
              <c:numCache>
                <c:formatCode>0.000</c:formatCode>
                <c:ptCount val="28"/>
                <c:pt idx="0">
                  <c:v>0.17700000000000016</c:v>
                </c:pt>
                <c:pt idx="1">
                  <c:v>0.17700000000000016</c:v>
                </c:pt>
                <c:pt idx="2">
                  <c:v>0.17700000000000016</c:v>
                </c:pt>
                <c:pt idx="3">
                  <c:v>0.17700000000000016</c:v>
                </c:pt>
                <c:pt idx="4">
                  <c:v>0.17700000000000016</c:v>
                </c:pt>
                <c:pt idx="5">
                  <c:v>0.17700000000000016</c:v>
                </c:pt>
                <c:pt idx="6">
                  <c:v>0.17700000000000016</c:v>
                </c:pt>
                <c:pt idx="7">
                  <c:v>0.17700000000000016</c:v>
                </c:pt>
                <c:pt idx="8">
                  <c:v>0.17700000000000016</c:v>
                </c:pt>
                <c:pt idx="9">
                  <c:v>0.17700000000000016</c:v>
                </c:pt>
                <c:pt idx="10">
                  <c:v>0.17700000000000016</c:v>
                </c:pt>
                <c:pt idx="11">
                  <c:v>0.17700000000000016</c:v>
                </c:pt>
                <c:pt idx="12">
                  <c:v>0.17700000000000016</c:v>
                </c:pt>
                <c:pt idx="13">
                  <c:v>0.17700000000000016</c:v>
                </c:pt>
                <c:pt idx="14">
                  <c:v>0.17700000000000016</c:v>
                </c:pt>
                <c:pt idx="15">
                  <c:v>0.17700000000000016</c:v>
                </c:pt>
                <c:pt idx="16">
                  <c:v>0.17700000000000016</c:v>
                </c:pt>
                <c:pt idx="17">
                  <c:v>0.17700000000000016</c:v>
                </c:pt>
                <c:pt idx="18">
                  <c:v>0.17700000000000016</c:v>
                </c:pt>
                <c:pt idx="19">
                  <c:v>0.17700000000000016</c:v>
                </c:pt>
                <c:pt idx="20">
                  <c:v>0.17700000000000016</c:v>
                </c:pt>
                <c:pt idx="21">
                  <c:v>0.17700000000000016</c:v>
                </c:pt>
                <c:pt idx="22">
                  <c:v>0.17700000000000016</c:v>
                </c:pt>
                <c:pt idx="23">
                  <c:v>0.17700000000000016</c:v>
                </c:pt>
                <c:pt idx="24">
                  <c:v>0.17700000000000016</c:v>
                </c:pt>
                <c:pt idx="25">
                  <c:v>0.17700000000000016</c:v>
                </c:pt>
                <c:pt idx="26">
                  <c:v>0.17700000000000016</c:v>
                </c:pt>
                <c:pt idx="27">
                  <c:v>0.17700000000000016</c:v>
                </c:pt>
              </c:numCache>
            </c:numRef>
          </c:val>
        </c:ser>
        <c:marker val="1"/>
        <c:axId val="61333888"/>
        <c:axId val="61335424"/>
      </c:lineChart>
      <c:catAx>
        <c:axId val="61321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892674616695192"/>
              <c:y val="0.841773923829141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23520"/>
        <c:crosses val="autoZero"/>
        <c:auto val="1"/>
        <c:lblAlgn val="ctr"/>
        <c:lblOffset val="100"/>
        <c:tickLblSkip val="2"/>
        <c:tickMarkSkip val="1"/>
      </c:catAx>
      <c:valAx>
        <c:axId val="61323520"/>
        <c:scaling>
          <c:orientation val="minMax"/>
          <c:max val="15000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Catch (mt)</a:t>
                </a:r>
              </a:p>
            </c:rich>
          </c:tx>
          <c:layout>
            <c:manualLayout>
              <c:xMode val="edge"/>
              <c:yMode val="edge"/>
              <c:x val="2.7257240204429489E-2"/>
              <c:y val="0.35865045350343866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21600"/>
        <c:crosses val="autoZero"/>
        <c:crossBetween val="between"/>
        <c:majorUnit val="2500"/>
      </c:valAx>
      <c:catAx>
        <c:axId val="61333888"/>
        <c:scaling>
          <c:orientation val="minMax"/>
        </c:scaling>
        <c:delete val="1"/>
        <c:axPos val="b"/>
        <c:numFmt formatCode="General" sourceLinked="1"/>
        <c:tickLblPos val="none"/>
        <c:crossAx val="61335424"/>
        <c:crosses val="autoZero"/>
        <c:auto val="1"/>
        <c:lblAlgn val="ctr"/>
        <c:lblOffset val="100"/>
      </c:catAx>
      <c:valAx>
        <c:axId val="6133542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Fishing mortality (F)</a:t>
                </a:r>
              </a:p>
            </c:rich>
          </c:tx>
          <c:layout>
            <c:manualLayout>
              <c:xMode val="edge"/>
              <c:yMode val="edge"/>
              <c:x val="0.92504258943781947"/>
              <c:y val="0.28270108641483105"/>
            </c:manualLayout>
          </c:layout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33888"/>
        <c:crosses val="max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9420783645655879"/>
          <c:y val="0.92827203561580163"/>
          <c:w val="0.65928449744463569"/>
          <c:h val="5.696224680775682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Spawning Stock Biomass (SSB) and Recruitment (R)</a:t>
            </a:r>
          </a:p>
        </c:rich>
      </c:tx>
      <c:layout>
        <c:manualLayout>
          <c:xMode val="edge"/>
          <c:yMode val="edge"/>
          <c:x val="0.15000018101185641"/>
          <c:y val="2.94736842105263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51725865205638"/>
          <c:y val="0.16210542979587766"/>
          <c:w val="0.64482812906462961"/>
          <c:h val="0.57052690226860869"/>
        </c:manualLayout>
      </c:layout>
      <c:barChart>
        <c:barDir val="col"/>
        <c:grouping val="clustered"/>
        <c:ser>
          <c:idx val="0"/>
          <c:order val="1"/>
          <c:tx>
            <c:strRef>
              <c:f>'SSB-R; Cat-F'!$G$2</c:f>
              <c:strCache>
                <c:ptCount val="1"/>
                <c:pt idx="0">
                  <c:v>R</c:v>
                </c:pt>
              </c:strCache>
            </c:strRef>
          </c:tx>
          <c:spPr>
            <a:noFill/>
            <a:ln w="25400">
              <a:solidFill>
                <a:srgbClr val="000000"/>
              </a:solidFill>
              <a:prstDash val="solid"/>
            </a:ln>
          </c:spPr>
          <c:cat>
            <c:numRef>
              <c:f>'SSB-R; Cat-F'!$A$3:$A$30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'SSB-R; Cat-F'!$G$3:$G$30</c:f>
              <c:numCache>
                <c:formatCode>0.0</c:formatCode>
                <c:ptCount val="28"/>
                <c:pt idx="0">
                  <c:v>110.33</c:v>
                </c:pt>
                <c:pt idx="1">
                  <c:v>74.864999999999995</c:v>
                </c:pt>
                <c:pt idx="2">
                  <c:v>61.313000000000002</c:v>
                </c:pt>
                <c:pt idx="3">
                  <c:v>55.781000000000006</c:v>
                </c:pt>
                <c:pt idx="4">
                  <c:v>102.34699999999999</c:v>
                </c:pt>
                <c:pt idx="5">
                  <c:v>61.011000000000003</c:v>
                </c:pt>
                <c:pt idx="6">
                  <c:v>121.495</c:v>
                </c:pt>
                <c:pt idx="7">
                  <c:v>108.801</c:v>
                </c:pt>
                <c:pt idx="8">
                  <c:v>42.124000000000002</c:v>
                </c:pt>
                <c:pt idx="9">
                  <c:v>44.783000000000001</c:v>
                </c:pt>
                <c:pt idx="10">
                  <c:v>78.721000000000004</c:v>
                </c:pt>
                <c:pt idx="11">
                  <c:v>36.433</c:v>
                </c:pt>
                <c:pt idx="12">
                  <c:v>23.178000000000001</c:v>
                </c:pt>
                <c:pt idx="13">
                  <c:v>82.845000000000013</c:v>
                </c:pt>
                <c:pt idx="14">
                  <c:v>106.03700000000002</c:v>
                </c:pt>
                <c:pt idx="15">
                  <c:v>207.00399999999999</c:v>
                </c:pt>
                <c:pt idx="16">
                  <c:v>225.78900000000002</c:v>
                </c:pt>
                <c:pt idx="17">
                  <c:v>145.339</c:v>
                </c:pt>
                <c:pt idx="18">
                  <c:v>95.353999999999999</c:v>
                </c:pt>
                <c:pt idx="19">
                  <c:v>85.063999999999993</c:v>
                </c:pt>
                <c:pt idx="20">
                  <c:v>134.30800000000028</c:v>
                </c:pt>
                <c:pt idx="21">
                  <c:v>148.726</c:v>
                </c:pt>
                <c:pt idx="22">
                  <c:v>183.70999999999998</c:v>
                </c:pt>
                <c:pt idx="23">
                  <c:v>172.434</c:v>
                </c:pt>
                <c:pt idx="24">
                  <c:v>214.893</c:v>
                </c:pt>
                <c:pt idx="25">
                  <c:v>98.78</c:v>
                </c:pt>
                <c:pt idx="26">
                  <c:v>96.947000000000159</c:v>
                </c:pt>
                <c:pt idx="27">
                  <c:v>153.88500000000028</c:v>
                </c:pt>
              </c:numCache>
            </c:numRef>
          </c:val>
        </c:ser>
        <c:gapWidth val="50"/>
        <c:axId val="61383040"/>
        <c:axId val="61384576"/>
      </c:barChart>
      <c:lineChart>
        <c:grouping val="standard"/>
        <c:ser>
          <c:idx val="3"/>
          <c:order val="0"/>
          <c:tx>
            <c:strRef>
              <c:f>'SSB-R; Cat-F'!$B$2</c:f>
              <c:strCache>
                <c:ptCount val="1"/>
                <c:pt idx="0">
                  <c:v>SSB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'SSB-R; Cat-F'!$A$3:$A$30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'SSB-R; Cat-F'!$B$3:$B$30</c:f>
              <c:numCache>
                <c:formatCode>#,##0</c:formatCode>
                <c:ptCount val="28"/>
                <c:pt idx="0">
                  <c:v>19567.2</c:v>
                </c:pt>
                <c:pt idx="1">
                  <c:v>18438.7</c:v>
                </c:pt>
                <c:pt idx="2">
                  <c:v>16951.3</c:v>
                </c:pt>
                <c:pt idx="3">
                  <c:v>14236</c:v>
                </c:pt>
                <c:pt idx="4">
                  <c:v>10101.5</c:v>
                </c:pt>
                <c:pt idx="5">
                  <c:v>8425.41</c:v>
                </c:pt>
                <c:pt idx="6">
                  <c:v>9132.34</c:v>
                </c:pt>
                <c:pt idx="7">
                  <c:v>8539.3499999999785</c:v>
                </c:pt>
                <c:pt idx="8">
                  <c:v>7470.8600000000024</c:v>
                </c:pt>
                <c:pt idx="9">
                  <c:v>6096.52</c:v>
                </c:pt>
                <c:pt idx="10">
                  <c:v>4462.88</c:v>
                </c:pt>
                <c:pt idx="11">
                  <c:v>4020.4700000000012</c:v>
                </c:pt>
                <c:pt idx="12">
                  <c:v>5133.3500000000004</c:v>
                </c:pt>
                <c:pt idx="13">
                  <c:v>5838.1</c:v>
                </c:pt>
                <c:pt idx="14">
                  <c:v>6425.37</c:v>
                </c:pt>
                <c:pt idx="15">
                  <c:v>10432.1</c:v>
                </c:pt>
                <c:pt idx="16">
                  <c:v>20236.099999999959</c:v>
                </c:pt>
                <c:pt idx="17">
                  <c:v>41681.800000000003</c:v>
                </c:pt>
                <c:pt idx="18">
                  <c:v>68127</c:v>
                </c:pt>
                <c:pt idx="19">
                  <c:v>90781.3</c:v>
                </c:pt>
                <c:pt idx="20">
                  <c:v>102029</c:v>
                </c:pt>
                <c:pt idx="21">
                  <c:v>113589</c:v>
                </c:pt>
                <c:pt idx="22">
                  <c:v>121126</c:v>
                </c:pt>
                <c:pt idx="23">
                  <c:v>134119</c:v>
                </c:pt>
                <c:pt idx="24">
                  <c:v>160702</c:v>
                </c:pt>
                <c:pt idx="25">
                  <c:v>163213</c:v>
                </c:pt>
                <c:pt idx="26">
                  <c:v>189387</c:v>
                </c:pt>
                <c:pt idx="27">
                  <c:v>190424</c:v>
                </c:pt>
              </c:numCache>
            </c:numRef>
          </c:val>
        </c:ser>
        <c:marker val="1"/>
        <c:axId val="61378944"/>
        <c:axId val="61380864"/>
      </c:lineChart>
      <c:catAx>
        <c:axId val="61378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9310381029957573"/>
              <c:y val="0.842106147257907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80864"/>
        <c:crosses val="autoZero"/>
        <c:auto val="1"/>
        <c:lblAlgn val="ctr"/>
        <c:lblOffset val="100"/>
        <c:tickLblSkip val="2"/>
        <c:tickMarkSkip val="1"/>
      </c:catAx>
      <c:valAx>
        <c:axId val="61380864"/>
        <c:scaling>
          <c:orientation val="minMax"/>
          <c:max val="200000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2.7586206896551741E-2"/>
              <c:y val="0.37052675783948286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8944"/>
        <c:crosses val="autoZero"/>
        <c:crossBetween val="between"/>
        <c:majorUnit val="25000"/>
      </c:valAx>
      <c:catAx>
        <c:axId val="61383040"/>
        <c:scaling>
          <c:orientation val="minMax"/>
        </c:scaling>
        <c:delete val="1"/>
        <c:axPos val="b"/>
        <c:numFmt formatCode="General" sourceLinked="1"/>
        <c:tickLblPos val="none"/>
        <c:crossAx val="61384576"/>
        <c:crosses val="autoZero"/>
        <c:auto val="1"/>
        <c:lblAlgn val="ctr"/>
        <c:lblOffset val="100"/>
      </c:catAx>
      <c:valAx>
        <c:axId val="61384576"/>
        <c:scaling>
          <c:orientation val="minMax"/>
          <c:max val="350"/>
        </c:scaling>
        <c:axPos val="r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 (age 0, millions)</a:t>
                </a:r>
              </a:p>
            </c:rich>
          </c:tx>
          <c:layout>
            <c:manualLayout>
              <c:xMode val="edge"/>
              <c:yMode val="edge"/>
              <c:x val="0.92413865508190751"/>
              <c:y val="0.2989475894460563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83040"/>
        <c:crosses val="max"/>
        <c:crossBetween val="between"/>
        <c:majorUnit val="50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1896587926509354"/>
          <c:y val="0.9284219367315949"/>
          <c:w val="0.21551742239116764"/>
          <c:h val="5.68421052631576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S-R Data
for 1984-2011 Year Classes</a:t>
            </a:r>
          </a:p>
        </c:rich>
      </c:tx>
      <c:layout>
        <c:manualLayout>
          <c:xMode val="edge"/>
          <c:yMode val="edge"/>
          <c:x val="0.33646371668330188"/>
          <c:y val="3.05676855895197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771539043456413"/>
          <c:y val="0.21179039301310107"/>
          <c:w val="0.80125318071018659"/>
          <c:h val="0.62445414847161551"/>
        </c:manualLayout>
      </c:layout>
      <c:scatterChart>
        <c:scatterStyle val="lineMarker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'S-R Plot'!$B$2:$B$29</c:f>
              <c:numCache>
                <c:formatCode>#,##0</c:formatCode>
                <c:ptCount val="28"/>
                <c:pt idx="0">
                  <c:v>19567.2</c:v>
                </c:pt>
                <c:pt idx="1">
                  <c:v>18438.7</c:v>
                </c:pt>
                <c:pt idx="2">
                  <c:v>16951.3</c:v>
                </c:pt>
                <c:pt idx="3">
                  <c:v>14236</c:v>
                </c:pt>
                <c:pt idx="4">
                  <c:v>10101.5</c:v>
                </c:pt>
                <c:pt idx="5">
                  <c:v>8425.41</c:v>
                </c:pt>
                <c:pt idx="6">
                  <c:v>9132.34</c:v>
                </c:pt>
                <c:pt idx="7">
                  <c:v>8539.3499999999785</c:v>
                </c:pt>
                <c:pt idx="8">
                  <c:v>7470.8600000000024</c:v>
                </c:pt>
                <c:pt idx="9">
                  <c:v>6096.52</c:v>
                </c:pt>
                <c:pt idx="10">
                  <c:v>4462.88</c:v>
                </c:pt>
                <c:pt idx="11">
                  <c:v>4020.4700000000012</c:v>
                </c:pt>
                <c:pt idx="12">
                  <c:v>5133.3500000000004</c:v>
                </c:pt>
                <c:pt idx="13">
                  <c:v>5838.1</c:v>
                </c:pt>
                <c:pt idx="14">
                  <c:v>6425.37</c:v>
                </c:pt>
                <c:pt idx="15">
                  <c:v>10432.1</c:v>
                </c:pt>
                <c:pt idx="16">
                  <c:v>20236.099999999959</c:v>
                </c:pt>
                <c:pt idx="17">
                  <c:v>41681.800000000003</c:v>
                </c:pt>
                <c:pt idx="18">
                  <c:v>68127</c:v>
                </c:pt>
                <c:pt idx="19">
                  <c:v>90781.3</c:v>
                </c:pt>
                <c:pt idx="20">
                  <c:v>102029</c:v>
                </c:pt>
                <c:pt idx="21">
                  <c:v>113589</c:v>
                </c:pt>
                <c:pt idx="22">
                  <c:v>121126</c:v>
                </c:pt>
                <c:pt idx="23">
                  <c:v>134119</c:v>
                </c:pt>
                <c:pt idx="24">
                  <c:v>160702</c:v>
                </c:pt>
                <c:pt idx="25">
                  <c:v>163213</c:v>
                </c:pt>
                <c:pt idx="26">
                  <c:v>189387</c:v>
                </c:pt>
                <c:pt idx="27">
                  <c:v>190424</c:v>
                </c:pt>
              </c:numCache>
            </c:numRef>
          </c:xVal>
          <c:yVal>
            <c:numRef>
              <c:f>'S-R Plot'!$C$2:$C$29</c:f>
              <c:numCache>
                <c:formatCode>0</c:formatCode>
                <c:ptCount val="28"/>
                <c:pt idx="0">
                  <c:v>110.33</c:v>
                </c:pt>
                <c:pt idx="1">
                  <c:v>74.864999999999995</c:v>
                </c:pt>
                <c:pt idx="2">
                  <c:v>61.313000000000002</c:v>
                </c:pt>
                <c:pt idx="3">
                  <c:v>55.781000000000006</c:v>
                </c:pt>
                <c:pt idx="4">
                  <c:v>102.34699999999999</c:v>
                </c:pt>
                <c:pt idx="5">
                  <c:v>61.011000000000003</c:v>
                </c:pt>
                <c:pt idx="6">
                  <c:v>121.495</c:v>
                </c:pt>
                <c:pt idx="7">
                  <c:v>108.801</c:v>
                </c:pt>
                <c:pt idx="8">
                  <c:v>42.124000000000002</c:v>
                </c:pt>
                <c:pt idx="9">
                  <c:v>44.783000000000001</c:v>
                </c:pt>
                <c:pt idx="10">
                  <c:v>78.721000000000004</c:v>
                </c:pt>
                <c:pt idx="11">
                  <c:v>36.433</c:v>
                </c:pt>
                <c:pt idx="12">
                  <c:v>23.178000000000001</c:v>
                </c:pt>
                <c:pt idx="13">
                  <c:v>82.845000000000013</c:v>
                </c:pt>
                <c:pt idx="14">
                  <c:v>106.03700000000002</c:v>
                </c:pt>
                <c:pt idx="15">
                  <c:v>207.00399999999999</c:v>
                </c:pt>
                <c:pt idx="16">
                  <c:v>225.78900000000002</c:v>
                </c:pt>
                <c:pt idx="17">
                  <c:v>145.339</c:v>
                </c:pt>
                <c:pt idx="18">
                  <c:v>95.353999999999999</c:v>
                </c:pt>
                <c:pt idx="19">
                  <c:v>85.063999999999993</c:v>
                </c:pt>
                <c:pt idx="20">
                  <c:v>134.30800000000028</c:v>
                </c:pt>
                <c:pt idx="21">
                  <c:v>148.726</c:v>
                </c:pt>
                <c:pt idx="22">
                  <c:v>183.70999999999998</c:v>
                </c:pt>
                <c:pt idx="23">
                  <c:v>172.434</c:v>
                </c:pt>
                <c:pt idx="24">
                  <c:v>214.893</c:v>
                </c:pt>
                <c:pt idx="25">
                  <c:v>98.78</c:v>
                </c:pt>
                <c:pt idx="26">
                  <c:v>96.947000000000159</c:v>
                </c:pt>
                <c:pt idx="27">
                  <c:v>153.88500000000028</c:v>
                </c:pt>
              </c:numCache>
            </c:numRef>
          </c:yVal>
        </c:ser>
        <c:axId val="61405056"/>
        <c:axId val="61555072"/>
      </c:scatterChart>
      <c:valAx>
        <c:axId val="61405056"/>
        <c:scaling>
          <c:orientation val="minMax"/>
          <c:max val="200000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0.48200378708530089"/>
              <c:y val="0.90393013100436659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55072"/>
        <c:crosses val="autoZero"/>
        <c:crossBetween val="midCat"/>
        <c:majorUnit val="25000"/>
      </c:valAx>
      <c:valAx>
        <c:axId val="615550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 (age 0, millions)</a:t>
                </a:r>
              </a:p>
            </c:rich>
          </c:tx>
          <c:layout>
            <c:manualLayout>
              <c:xMode val="edge"/>
              <c:yMode val="edge"/>
              <c:x val="2.5039123630672996E-2"/>
              <c:y val="0.37117903930131002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05056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Assessment Comparison</a:t>
            </a:r>
          </a:p>
        </c:rich>
      </c:tx>
      <c:layout>
        <c:manualLayout>
          <c:xMode val="edge"/>
          <c:yMode val="edge"/>
          <c:x val="0.26510762178119529"/>
          <c:y val="3.04878048780488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272943075625749"/>
          <c:y val="0.15243932696449325"/>
          <c:w val="0.76998197258386381"/>
          <c:h val="0.60975730785796856"/>
        </c:manualLayout>
      </c:layout>
      <c:lineChart>
        <c:grouping val="standard"/>
        <c:ser>
          <c:idx val="0"/>
          <c:order val="0"/>
          <c:tx>
            <c:strRef>
              <c:f>SSB!$B$2</c:f>
              <c:strCache>
                <c:ptCount val="1"/>
                <c:pt idx="0">
                  <c:v>DPS2008</c:v>
                </c:pt>
              </c:strCache>
            </c:strRef>
          </c:tx>
          <c:spPr>
            <a:ln w="25400">
              <a:solidFill>
                <a:srgbClr val="000000"/>
              </a:solidFill>
              <a:prstDash val="lgDash"/>
            </a:ln>
          </c:spPr>
          <c:marker>
            <c:symbol val="plus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SSB!$A$4:$A$31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SSB!$B$4:$B$31</c:f>
              <c:numCache>
                <c:formatCode>#,##0</c:formatCode>
                <c:ptCount val="28"/>
                <c:pt idx="0">
                  <c:v>18151</c:v>
                </c:pt>
                <c:pt idx="1">
                  <c:v>17010.3</c:v>
                </c:pt>
                <c:pt idx="2">
                  <c:v>15953.1</c:v>
                </c:pt>
                <c:pt idx="3">
                  <c:v>13530.9</c:v>
                </c:pt>
                <c:pt idx="4">
                  <c:v>10620.9</c:v>
                </c:pt>
                <c:pt idx="5">
                  <c:v>8894.129999999981</c:v>
                </c:pt>
                <c:pt idx="6">
                  <c:v>9437.75</c:v>
                </c:pt>
                <c:pt idx="7">
                  <c:v>9211.15</c:v>
                </c:pt>
                <c:pt idx="8">
                  <c:v>7927.8200000000024</c:v>
                </c:pt>
                <c:pt idx="9">
                  <c:v>6147.33</c:v>
                </c:pt>
                <c:pt idx="10">
                  <c:v>4428.3900000000003</c:v>
                </c:pt>
                <c:pt idx="11">
                  <c:v>3992.54</c:v>
                </c:pt>
                <c:pt idx="12">
                  <c:v>5102.5</c:v>
                </c:pt>
                <c:pt idx="13">
                  <c:v>5608.76</c:v>
                </c:pt>
                <c:pt idx="14">
                  <c:v>6771.92</c:v>
                </c:pt>
                <c:pt idx="15">
                  <c:v>12366.6</c:v>
                </c:pt>
                <c:pt idx="16">
                  <c:v>25727</c:v>
                </c:pt>
                <c:pt idx="17">
                  <c:v>51510.8</c:v>
                </c:pt>
                <c:pt idx="18">
                  <c:v>72536</c:v>
                </c:pt>
                <c:pt idx="19">
                  <c:v>76532.7</c:v>
                </c:pt>
                <c:pt idx="20">
                  <c:v>81638</c:v>
                </c:pt>
                <c:pt idx="21">
                  <c:v>93754</c:v>
                </c:pt>
                <c:pt idx="22">
                  <c:v>105645</c:v>
                </c:pt>
                <c:pt idx="23">
                  <c:v>119343</c:v>
                </c:pt>
              </c:numCache>
            </c:numRef>
          </c:val>
        </c:ser>
        <c:ser>
          <c:idx val="2"/>
          <c:order val="1"/>
          <c:tx>
            <c:strRef>
              <c:f>SSB!$C$2</c:f>
              <c:strCache>
                <c:ptCount val="1"/>
                <c:pt idx="0">
                  <c:v>S2009_UPDATE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SSB!$A$4:$A$31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SSB!$C$4:$C$31</c:f>
              <c:numCache>
                <c:formatCode>#,##0</c:formatCode>
                <c:ptCount val="28"/>
                <c:pt idx="0">
                  <c:v>18086.7</c:v>
                </c:pt>
                <c:pt idx="1">
                  <c:v>17048.7</c:v>
                </c:pt>
                <c:pt idx="2">
                  <c:v>15948.7</c:v>
                </c:pt>
                <c:pt idx="3">
                  <c:v>13501.1</c:v>
                </c:pt>
                <c:pt idx="4">
                  <c:v>10487.3</c:v>
                </c:pt>
                <c:pt idx="5">
                  <c:v>8978.41</c:v>
                </c:pt>
                <c:pt idx="6">
                  <c:v>9553.84</c:v>
                </c:pt>
                <c:pt idx="7">
                  <c:v>9458.2999999999811</c:v>
                </c:pt>
                <c:pt idx="8">
                  <c:v>8080.59</c:v>
                </c:pt>
                <c:pt idx="9">
                  <c:v>6216</c:v>
                </c:pt>
                <c:pt idx="10">
                  <c:v>4561.5600000000004</c:v>
                </c:pt>
                <c:pt idx="11">
                  <c:v>4209.6400000000003</c:v>
                </c:pt>
                <c:pt idx="12">
                  <c:v>5211.38</c:v>
                </c:pt>
                <c:pt idx="13">
                  <c:v>5662.8600000000024</c:v>
                </c:pt>
                <c:pt idx="14">
                  <c:v>6812.58</c:v>
                </c:pt>
                <c:pt idx="15">
                  <c:v>12337.8</c:v>
                </c:pt>
                <c:pt idx="16">
                  <c:v>25189.3</c:v>
                </c:pt>
                <c:pt idx="17">
                  <c:v>50332.4</c:v>
                </c:pt>
                <c:pt idx="18">
                  <c:v>80491.199999999997</c:v>
                </c:pt>
                <c:pt idx="19">
                  <c:v>105428</c:v>
                </c:pt>
                <c:pt idx="20">
                  <c:v>118421</c:v>
                </c:pt>
                <c:pt idx="21">
                  <c:v>133136</c:v>
                </c:pt>
                <c:pt idx="22">
                  <c:v>142519</c:v>
                </c:pt>
                <c:pt idx="23">
                  <c:v>158208</c:v>
                </c:pt>
                <c:pt idx="24">
                  <c:v>187888</c:v>
                </c:pt>
              </c:numCache>
            </c:numRef>
          </c:val>
        </c:ser>
        <c:ser>
          <c:idx val="1"/>
          <c:order val="2"/>
          <c:tx>
            <c:strRef>
              <c:f>SSB!$D$2</c:f>
              <c:strCache>
                <c:ptCount val="1"/>
                <c:pt idx="0">
                  <c:v>S2010_UPDATE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SSB!$A$4:$A$31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SSB!$D$4:$D$31</c:f>
              <c:numCache>
                <c:formatCode>#,##0</c:formatCode>
                <c:ptCount val="28"/>
                <c:pt idx="0">
                  <c:v>16567.5</c:v>
                </c:pt>
                <c:pt idx="1">
                  <c:v>15630.8</c:v>
                </c:pt>
                <c:pt idx="2">
                  <c:v>14834.6</c:v>
                </c:pt>
                <c:pt idx="3">
                  <c:v>12246.9</c:v>
                </c:pt>
                <c:pt idx="4">
                  <c:v>9595.34</c:v>
                </c:pt>
                <c:pt idx="5">
                  <c:v>8230.7000000000007</c:v>
                </c:pt>
                <c:pt idx="6">
                  <c:v>9400.65</c:v>
                </c:pt>
                <c:pt idx="7">
                  <c:v>9057.18</c:v>
                </c:pt>
                <c:pt idx="8">
                  <c:v>7779.4</c:v>
                </c:pt>
                <c:pt idx="9">
                  <c:v>6726.67</c:v>
                </c:pt>
                <c:pt idx="10">
                  <c:v>5121</c:v>
                </c:pt>
                <c:pt idx="11">
                  <c:v>4397.4699999999993</c:v>
                </c:pt>
                <c:pt idx="12">
                  <c:v>5609.99</c:v>
                </c:pt>
                <c:pt idx="13">
                  <c:v>6084.5</c:v>
                </c:pt>
                <c:pt idx="14">
                  <c:v>6706.76</c:v>
                </c:pt>
                <c:pt idx="15">
                  <c:v>10677.1</c:v>
                </c:pt>
                <c:pt idx="16">
                  <c:v>20980.9</c:v>
                </c:pt>
                <c:pt idx="17">
                  <c:v>42789.1</c:v>
                </c:pt>
                <c:pt idx="18">
                  <c:v>66561.5</c:v>
                </c:pt>
                <c:pt idx="19">
                  <c:v>88268.800000000003</c:v>
                </c:pt>
                <c:pt idx="20">
                  <c:v>98122.3</c:v>
                </c:pt>
                <c:pt idx="21">
                  <c:v>110183</c:v>
                </c:pt>
                <c:pt idx="22">
                  <c:v>118680</c:v>
                </c:pt>
                <c:pt idx="23">
                  <c:v>131891</c:v>
                </c:pt>
                <c:pt idx="24">
                  <c:v>156951</c:v>
                </c:pt>
                <c:pt idx="25">
                  <c:v>154545</c:v>
                </c:pt>
              </c:numCache>
            </c:numRef>
          </c:val>
        </c:ser>
        <c:ser>
          <c:idx val="3"/>
          <c:order val="3"/>
          <c:tx>
            <c:strRef>
              <c:f>SSB!$E$2</c:f>
              <c:strCache>
                <c:ptCount val="1"/>
                <c:pt idx="0">
                  <c:v>S2011_UPDATE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5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cat>
            <c:numRef>
              <c:f>SSB!$A$4:$A$31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SSB!$E$4:$E$31</c:f>
              <c:numCache>
                <c:formatCode>#,##0</c:formatCode>
                <c:ptCount val="28"/>
                <c:pt idx="0">
                  <c:v>18142.2</c:v>
                </c:pt>
                <c:pt idx="1">
                  <c:v>16963.400000000001</c:v>
                </c:pt>
                <c:pt idx="2">
                  <c:v>15782.5</c:v>
                </c:pt>
                <c:pt idx="3">
                  <c:v>13283.4</c:v>
                </c:pt>
                <c:pt idx="4">
                  <c:v>9550.61</c:v>
                </c:pt>
                <c:pt idx="5">
                  <c:v>8056.3</c:v>
                </c:pt>
                <c:pt idx="6">
                  <c:v>8828.43</c:v>
                </c:pt>
                <c:pt idx="7">
                  <c:v>8359.629999999981</c:v>
                </c:pt>
                <c:pt idx="8">
                  <c:v>7353.09</c:v>
                </c:pt>
                <c:pt idx="9">
                  <c:v>5984.94</c:v>
                </c:pt>
                <c:pt idx="10">
                  <c:v>4389.24</c:v>
                </c:pt>
                <c:pt idx="11">
                  <c:v>3959.03</c:v>
                </c:pt>
                <c:pt idx="12">
                  <c:v>5062.76</c:v>
                </c:pt>
                <c:pt idx="13">
                  <c:v>5793.81</c:v>
                </c:pt>
                <c:pt idx="14">
                  <c:v>6409.67</c:v>
                </c:pt>
                <c:pt idx="15">
                  <c:v>10412.200000000004</c:v>
                </c:pt>
                <c:pt idx="16">
                  <c:v>20241.8</c:v>
                </c:pt>
                <c:pt idx="17">
                  <c:v>41656.800000000003</c:v>
                </c:pt>
                <c:pt idx="18">
                  <c:v>68048.899999999994</c:v>
                </c:pt>
                <c:pt idx="19">
                  <c:v>90744.5</c:v>
                </c:pt>
                <c:pt idx="20">
                  <c:v>102611</c:v>
                </c:pt>
                <c:pt idx="21">
                  <c:v>114758</c:v>
                </c:pt>
                <c:pt idx="22">
                  <c:v>122199</c:v>
                </c:pt>
                <c:pt idx="23">
                  <c:v>135098</c:v>
                </c:pt>
                <c:pt idx="24">
                  <c:v>160655</c:v>
                </c:pt>
                <c:pt idx="25">
                  <c:v>161332</c:v>
                </c:pt>
                <c:pt idx="26">
                  <c:v>186262</c:v>
                </c:pt>
              </c:numCache>
            </c:numRef>
          </c:val>
        </c:ser>
        <c:ser>
          <c:idx val="4"/>
          <c:order val="4"/>
          <c:tx>
            <c:strRef>
              <c:f>SSB!$F$2</c:f>
              <c:strCache>
                <c:ptCount val="1"/>
                <c:pt idx="0">
                  <c:v>S2012_UPDATE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SSB!$A$4:$A$31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SSB!$F$4:$F$31</c:f>
              <c:numCache>
                <c:formatCode>#,##0</c:formatCode>
                <c:ptCount val="28"/>
                <c:pt idx="0">
                  <c:v>19567.2</c:v>
                </c:pt>
                <c:pt idx="1">
                  <c:v>18438.7</c:v>
                </c:pt>
                <c:pt idx="2">
                  <c:v>16951.3</c:v>
                </c:pt>
                <c:pt idx="3">
                  <c:v>14236</c:v>
                </c:pt>
                <c:pt idx="4">
                  <c:v>10101.5</c:v>
                </c:pt>
                <c:pt idx="5">
                  <c:v>8425.41</c:v>
                </c:pt>
                <c:pt idx="6">
                  <c:v>9132.34</c:v>
                </c:pt>
                <c:pt idx="7">
                  <c:v>8539.3499999999785</c:v>
                </c:pt>
                <c:pt idx="8">
                  <c:v>7470.8600000000024</c:v>
                </c:pt>
                <c:pt idx="9">
                  <c:v>6096.52</c:v>
                </c:pt>
                <c:pt idx="10">
                  <c:v>4462.88</c:v>
                </c:pt>
                <c:pt idx="11">
                  <c:v>4020.4700000000012</c:v>
                </c:pt>
                <c:pt idx="12">
                  <c:v>5133.3500000000004</c:v>
                </c:pt>
                <c:pt idx="13">
                  <c:v>5838.1</c:v>
                </c:pt>
                <c:pt idx="14">
                  <c:v>6425.37</c:v>
                </c:pt>
                <c:pt idx="15">
                  <c:v>10432.1</c:v>
                </c:pt>
                <c:pt idx="16">
                  <c:v>20236.099999999959</c:v>
                </c:pt>
                <c:pt idx="17">
                  <c:v>41681.800000000003</c:v>
                </c:pt>
                <c:pt idx="18">
                  <c:v>68127</c:v>
                </c:pt>
                <c:pt idx="19">
                  <c:v>90781.3</c:v>
                </c:pt>
                <c:pt idx="20">
                  <c:v>102029</c:v>
                </c:pt>
                <c:pt idx="21">
                  <c:v>113589</c:v>
                </c:pt>
                <c:pt idx="22">
                  <c:v>121126</c:v>
                </c:pt>
                <c:pt idx="23">
                  <c:v>134119</c:v>
                </c:pt>
                <c:pt idx="24">
                  <c:v>160702</c:v>
                </c:pt>
                <c:pt idx="25">
                  <c:v>163213</c:v>
                </c:pt>
                <c:pt idx="26">
                  <c:v>189387</c:v>
                </c:pt>
                <c:pt idx="27">
                  <c:v>190424</c:v>
                </c:pt>
              </c:numCache>
            </c:numRef>
          </c:val>
        </c:ser>
        <c:marker val="1"/>
        <c:axId val="61746560"/>
        <c:axId val="61756928"/>
      </c:lineChart>
      <c:catAx>
        <c:axId val="61746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5165794334187956"/>
              <c:y val="0.861790324989864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56928"/>
        <c:crosses val="autoZero"/>
        <c:auto val="1"/>
        <c:lblAlgn val="ctr"/>
        <c:lblOffset val="100"/>
        <c:tickLblSkip val="2"/>
        <c:tickMarkSkip val="1"/>
      </c:catAx>
      <c:valAx>
        <c:axId val="61756928"/>
        <c:scaling>
          <c:orientation val="minMax"/>
          <c:max val="200000"/>
          <c:min val="0"/>
        </c:scaling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3.1189083820662791E-2"/>
              <c:y val="0.39430979664127458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746560"/>
        <c:crosses val="autoZero"/>
        <c:crossBetween val="between"/>
        <c:majorUnit val="25000"/>
        <c:minorUnit val="2000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7867486076435565"/>
          <c:y val="0.90224313424236557"/>
          <c:w val="0.79345057477571357"/>
          <c:h val="8.149670315600794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Assessment Comparison</a:t>
            </a:r>
          </a:p>
        </c:rich>
      </c:tx>
      <c:layout>
        <c:manualLayout>
          <c:xMode val="edge"/>
          <c:yMode val="edge"/>
          <c:x val="0.26510762178119529"/>
          <c:y val="3.042596348884398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154028756298748"/>
          <c:y val="0.15212996811807505"/>
          <c:w val="0.80117111577713007"/>
          <c:h val="0.61054827204720785"/>
        </c:manualLayout>
      </c:layout>
      <c:lineChart>
        <c:grouping val="standard"/>
        <c:ser>
          <c:idx val="0"/>
          <c:order val="0"/>
          <c:tx>
            <c:strRef>
              <c:f>F!$B$2</c:f>
              <c:strCache>
                <c:ptCount val="1"/>
                <c:pt idx="0">
                  <c:v>DPS2008</c:v>
                </c:pt>
              </c:strCache>
            </c:strRef>
          </c:tx>
          <c:spPr>
            <a:ln w="2540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F!$A$4:$A$31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F!$B$4:$B$31</c:f>
              <c:numCache>
                <c:formatCode>0.000</c:formatCode>
                <c:ptCount val="28"/>
                <c:pt idx="0">
                  <c:v>0.53290000000000004</c:v>
                </c:pt>
                <c:pt idx="1">
                  <c:v>0.60810000000000064</c:v>
                </c:pt>
                <c:pt idx="2">
                  <c:v>0.7788000000000016</c:v>
                </c:pt>
                <c:pt idx="3">
                  <c:v>0.67610000000000148</c:v>
                </c:pt>
                <c:pt idx="4">
                  <c:v>0.70109999999999995</c:v>
                </c:pt>
                <c:pt idx="5">
                  <c:v>0.69450000000000001</c:v>
                </c:pt>
                <c:pt idx="6">
                  <c:v>0.67270000000000174</c:v>
                </c:pt>
                <c:pt idx="7">
                  <c:v>1.0271999999999974</c:v>
                </c:pt>
                <c:pt idx="8">
                  <c:v>1.0682</c:v>
                </c:pt>
                <c:pt idx="9">
                  <c:v>1.1092</c:v>
                </c:pt>
                <c:pt idx="10">
                  <c:v>1.1197999999999975</c:v>
                </c:pt>
                <c:pt idx="11">
                  <c:v>0.91990000000000005</c:v>
                </c:pt>
                <c:pt idx="12">
                  <c:v>0.75749999999999995</c:v>
                </c:pt>
                <c:pt idx="13">
                  <c:v>0.48690000000000055</c:v>
                </c:pt>
                <c:pt idx="14">
                  <c:v>0.32880000000000092</c:v>
                </c:pt>
                <c:pt idx="15">
                  <c:v>0.2056</c:v>
                </c:pt>
                <c:pt idx="16">
                  <c:v>0.14930000000000004</c:v>
                </c:pt>
                <c:pt idx="17">
                  <c:v>7.9699999999999993E-2</c:v>
                </c:pt>
                <c:pt idx="18">
                  <c:v>0.18580000000000021</c:v>
                </c:pt>
                <c:pt idx="19">
                  <c:v>0.1109</c:v>
                </c:pt>
                <c:pt idx="20">
                  <c:v>7.8800000000000023E-2</c:v>
                </c:pt>
                <c:pt idx="21">
                  <c:v>6.0900000000000003E-2</c:v>
                </c:pt>
                <c:pt idx="22">
                  <c:v>5.7100000000000012E-2</c:v>
                </c:pt>
                <c:pt idx="23">
                  <c:v>5.4400000000000108E-2</c:v>
                </c:pt>
              </c:numCache>
            </c:numRef>
          </c:val>
        </c:ser>
        <c:ser>
          <c:idx val="2"/>
          <c:order val="1"/>
          <c:tx>
            <c:strRef>
              <c:f>F!$C$2</c:f>
              <c:strCache>
                <c:ptCount val="1"/>
                <c:pt idx="0">
                  <c:v>S2009_UPDATE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F!$A$4:$A$31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F!$C$4:$C$31</c:f>
              <c:numCache>
                <c:formatCode>0.000</c:formatCode>
                <c:ptCount val="28"/>
                <c:pt idx="0">
                  <c:v>0.53049999999999997</c:v>
                </c:pt>
                <c:pt idx="1">
                  <c:v>0.60729999999999995</c:v>
                </c:pt>
                <c:pt idx="2">
                  <c:v>0.78169999999999995</c:v>
                </c:pt>
                <c:pt idx="3">
                  <c:v>0.68189999999999995</c:v>
                </c:pt>
                <c:pt idx="4">
                  <c:v>0.71070000000000111</c:v>
                </c:pt>
                <c:pt idx="5">
                  <c:v>0.69670000000000065</c:v>
                </c:pt>
                <c:pt idx="6">
                  <c:v>0.6649000000000016</c:v>
                </c:pt>
                <c:pt idx="7">
                  <c:v>1.0082</c:v>
                </c:pt>
                <c:pt idx="8">
                  <c:v>1.0469999999999977</c:v>
                </c:pt>
                <c:pt idx="9">
                  <c:v>1.0932999999999977</c:v>
                </c:pt>
                <c:pt idx="10">
                  <c:v>1.0953999999999977</c:v>
                </c:pt>
                <c:pt idx="11">
                  <c:v>0.87990000000000124</c:v>
                </c:pt>
                <c:pt idx="12">
                  <c:v>0.73760000000000137</c:v>
                </c:pt>
                <c:pt idx="13">
                  <c:v>0.47730000000000056</c:v>
                </c:pt>
                <c:pt idx="14">
                  <c:v>0.32470000000000032</c:v>
                </c:pt>
                <c:pt idx="15">
                  <c:v>0.20450000000000004</c:v>
                </c:pt>
                <c:pt idx="16">
                  <c:v>0.15030000000000004</c:v>
                </c:pt>
                <c:pt idx="17">
                  <c:v>8.0500000000000183E-2</c:v>
                </c:pt>
                <c:pt idx="18">
                  <c:v>8.5600000000000065E-2</c:v>
                </c:pt>
                <c:pt idx="19">
                  <c:v>8.2000000000000003E-2</c:v>
                </c:pt>
                <c:pt idx="20">
                  <c:v>5.5100000000000003E-2</c:v>
                </c:pt>
                <c:pt idx="21">
                  <c:v>4.36E-2</c:v>
                </c:pt>
                <c:pt idx="22">
                  <c:v>4.3400000000000001E-2</c:v>
                </c:pt>
                <c:pt idx="23">
                  <c:v>4.3199999999999995E-2</c:v>
                </c:pt>
                <c:pt idx="24">
                  <c:v>4.2000000000000023E-2</c:v>
                </c:pt>
              </c:numCache>
            </c:numRef>
          </c:val>
        </c:ser>
        <c:ser>
          <c:idx val="1"/>
          <c:order val="2"/>
          <c:tx>
            <c:strRef>
              <c:f>F!$D$2</c:f>
              <c:strCache>
                <c:ptCount val="1"/>
                <c:pt idx="0">
                  <c:v>S2010_UPDATE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F!$A$4:$A$31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F!$D$4:$D$31</c:f>
              <c:numCache>
                <c:formatCode>0.000</c:formatCode>
                <c:ptCount val="28"/>
                <c:pt idx="0">
                  <c:v>0.56859999999999999</c:v>
                </c:pt>
                <c:pt idx="1">
                  <c:v>0.64210000000000123</c:v>
                </c:pt>
                <c:pt idx="2">
                  <c:v>0.79020000000000001</c:v>
                </c:pt>
                <c:pt idx="3">
                  <c:v>0.73450000000000004</c:v>
                </c:pt>
                <c:pt idx="4">
                  <c:v>0.76450000000000062</c:v>
                </c:pt>
                <c:pt idx="5">
                  <c:v>0.73930000000000062</c:v>
                </c:pt>
                <c:pt idx="6">
                  <c:v>0.69090000000000062</c:v>
                </c:pt>
                <c:pt idx="7">
                  <c:v>1.0510999999999975</c:v>
                </c:pt>
                <c:pt idx="8">
                  <c:v>1.1228</c:v>
                </c:pt>
                <c:pt idx="9">
                  <c:v>1.0177999999999972</c:v>
                </c:pt>
                <c:pt idx="10">
                  <c:v>1.0577999999999974</c:v>
                </c:pt>
                <c:pt idx="11">
                  <c:v>0.86420000000000063</c:v>
                </c:pt>
                <c:pt idx="12">
                  <c:v>0.69190000000000063</c:v>
                </c:pt>
                <c:pt idx="13">
                  <c:v>0.47580000000000056</c:v>
                </c:pt>
                <c:pt idx="14">
                  <c:v>0.36740000000000061</c:v>
                </c:pt>
                <c:pt idx="15">
                  <c:v>0.24920000000000034</c:v>
                </c:pt>
                <c:pt idx="16">
                  <c:v>0.17610000000000001</c:v>
                </c:pt>
                <c:pt idx="17">
                  <c:v>9.7100000000000006E-2</c:v>
                </c:pt>
                <c:pt idx="18">
                  <c:v>0.1019</c:v>
                </c:pt>
                <c:pt idx="19">
                  <c:v>0.10400000000000002</c:v>
                </c:pt>
                <c:pt idx="20">
                  <c:v>6.6900000000000001E-2</c:v>
                </c:pt>
                <c:pt idx="21">
                  <c:v>5.3400000000000003E-2</c:v>
                </c:pt>
                <c:pt idx="22">
                  <c:v>5.4800000000000106E-2</c:v>
                </c:pt>
                <c:pt idx="23">
                  <c:v>5.6099999999999997E-2</c:v>
                </c:pt>
                <c:pt idx="24">
                  <c:v>5.3800000000000014E-2</c:v>
                </c:pt>
                <c:pt idx="25">
                  <c:v>4.3099999999999999E-2</c:v>
                </c:pt>
              </c:numCache>
            </c:numRef>
          </c:val>
        </c:ser>
        <c:ser>
          <c:idx val="3"/>
          <c:order val="3"/>
          <c:tx>
            <c:strRef>
              <c:f>F!$E$2</c:f>
              <c:strCache>
                <c:ptCount val="1"/>
                <c:pt idx="0">
                  <c:v>S2011_UPDATE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triangle"/>
            <c:size val="5"/>
            <c:spPr>
              <a:solidFill>
                <a:schemeClr val="tx1"/>
              </a:solidFill>
            </c:spPr>
          </c:marker>
          <c:cat>
            <c:numRef>
              <c:f>F!$A$4:$A$31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F!$E$4:$E$31</c:f>
              <c:numCache>
                <c:formatCode>0.000</c:formatCode>
                <c:ptCount val="28"/>
                <c:pt idx="0">
                  <c:v>0.53510000000000002</c:v>
                </c:pt>
                <c:pt idx="1">
                  <c:v>0.59949999999999959</c:v>
                </c:pt>
                <c:pt idx="2">
                  <c:v>0.75180000000000136</c:v>
                </c:pt>
                <c:pt idx="3">
                  <c:v>0.69880000000000064</c:v>
                </c:pt>
                <c:pt idx="4">
                  <c:v>0.73460000000000136</c:v>
                </c:pt>
                <c:pt idx="5">
                  <c:v>0.71020000000000005</c:v>
                </c:pt>
                <c:pt idx="6">
                  <c:v>0.68359999999999999</c:v>
                </c:pt>
                <c:pt idx="7">
                  <c:v>1.0557999999999974</c:v>
                </c:pt>
                <c:pt idx="8">
                  <c:v>1.1197999999999975</c:v>
                </c:pt>
                <c:pt idx="9">
                  <c:v>1.0724</c:v>
                </c:pt>
                <c:pt idx="10">
                  <c:v>1.0982000000000001</c:v>
                </c:pt>
                <c:pt idx="11">
                  <c:v>0.88160000000000005</c:v>
                </c:pt>
                <c:pt idx="12">
                  <c:v>0.70280000000000065</c:v>
                </c:pt>
                <c:pt idx="13">
                  <c:v>0.47210000000000002</c:v>
                </c:pt>
                <c:pt idx="14">
                  <c:v>0.37520000000000031</c:v>
                </c:pt>
                <c:pt idx="15">
                  <c:v>0.24110000000000001</c:v>
                </c:pt>
                <c:pt idx="16">
                  <c:v>0.16969999999999999</c:v>
                </c:pt>
                <c:pt idx="17">
                  <c:v>9.3900000000000067E-2</c:v>
                </c:pt>
                <c:pt idx="18">
                  <c:v>9.6800000000000025E-2</c:v>
                </c:pt>
                <c:pt idx="19">
                  <c:v>9.74E-2</c:v>
                </c:pt>
                <c:pt idx="20">
                  <c:v>6.3100000000000003E-2</c:v>
                </c:pt>
                <c:pt idx="21">
                  <c:v>5.0700000000000023E-2</c:v>
                </c:pt>
                <c:pt idx="22">
                  <c:v>5.2500000000000012E-2</c:v>
                </c:pt>
                <c:pt idx="23">
                  <c:v>5.3600000000000002E-2</c:v>
                </c:pt>
                <c:pt idx="24">
                  <c:v>4.6300000000000001E-2</c:v>
                </c:pt>
                <c:pt idx="25">
                  <c:v>3.44E-2</c:v>
                </c:pt>
                <c:pt idx="26">
                  <c:v>4.0300000000000023E-2</c:v>
                </c:pt>
              </c:numCache>
            </c:numRef>
          </c:val>
        </c:ser>
        <c:ser>
          <c:idx val="4"/>
          <c:order val="4"/>
          <c:tx>
            <c:strRef>
              <c:f>F!$F$2</c:f>
              <c:strCache>
                <c:ptCount val="1"/>
                <c:pt idx="0">
                  <c:v>S2012_UPDATE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F!$A$4:$A$31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F!$F$4:$F$31</c:f>
              <c:numCache>
                <c:formatCode>General</c:formatCode>
                <c:ptCount val="28"/>
                <c:pt idx="0">
                  <c:v>0.51290000000000002</c:v>
                </c:pt>
                <c:pt idx="1">
                  <c:v>0.5831999999999995</c:v>
                </c:pt>
                <c:pt idx="2">
                  <c:v>0.75100000000000122</c:v>
                </c:pt>
                <c:pt idx="3">
                  <c:v>0.6875</c:v>
                </c:pt>
                <c:pt idx="4">
                  <c:v>0.72160000000000124</c:v>
                </c:pt>
                <c:pt idx="5">
                  <c:v>0.71740000000000004</c:v>
                </c:pt>
                <c:pt idx="6">
                  <c:v>0.68670000000000064</c:v>
                </c:pt>
                <c:pt idx="7">
                  <c:v>1.0764</c:v>
                </c:pt>
                <c:pt idx="8">
                  <c:v>1.1294</c:v>
                </c:pt>
                <c:pt idx="9">
                  <c:v>1.0778999999999974</c:v>
                </c:pt>
                <c:pt idx="10">
                  <c:v>1.1077999999999975</c:v>
                </c:pt>
                <c:pt idx="11">
                  <c:v>0.88460000000000005</c:v>
                </c:pt>
                <c:pt idx="12">
                  <c:v>0.71460000000000123</c:v>
                </c:pt>
                <c:pt idx="13">
                  <c:v>0.48050000000000032</c:v>
                </c:pt>
                <c:pt idx="14">
                  <c:v>0.38170000000000032</c:v>
                </c:pt>
                <c:pt idx="15">
                  <c:v>0.25240000000000001</c:v>
                </c:pt>
                <c:pt idx="16">
                  <c:v>0.18570000000000031</c:v>
                </c:pt>
                <c:pt idx="17">
                  <c:v>0.10150000000000002</c:v>
                </c:pt>
                <c:pt idx="18">
                  <c:v>0.10070000000000009</c:v>
                </c:pt>
                <c:pt idx="19">
                  <c:v>0.10400000000000002</c:v>
                </c:pt>
                <c:pt idx="20">
                  <c:v>7.5000000000000011E-2</c:v>
                </c:pt>
                <c:pt idx="21">
                  <c:v>5.2100000000000014E-2</c:v>
                </c:pt>
                <c:pt idx="22">
                  <c:v>5.5800000000000023E-2</c:v>
                </c:pt>
                <c:pt idx="23">
                  <c:v>5.6899999999999999E-2</c:v>
                </c:pt>
                <c:pt idx="24">
                  <c:v>4.4400000000000092E-2</c:v>
                </c:pt>
                <c:pt idx="25">
                  <c:v>3.3099999999999997E-2</c:v>
                </c:pt>
                <c:pt idx="26">
                  <c:v>3.790000000000001E-2</c:v>
                </c:pt>
                <c:pt idx="27">
                  <c:v>3.3799999999999997E-2</c:v>
                </c:pt>
              </c:numCache>
            </c:numRef>
          </c:val>
        </c:ser>
        <c:marker val="1"/>
        <c:axId val="61822080"/>
        <c:axId val="61824000"/>
      </c:lineChart>
      <c:catAx>
        <c:axId val="61822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3606340143154618"/>
              <c:y val="0.8620698173377434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24000"/>
        <c:crosses val="autoZero"/>
        <c:auto val="1"/>
        <c:lblAlgn val="ctr"/>
        <c:lblOffset val="100"/>
        <c:tickLblSkip val="2"/>
        <c:tickMarkSkip val="1"/>
      </c:catAx>
      <c:valAx>
        <c:axId val="618240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Fishing Mortality</a:t>
                </a:r>
              </a:p>
            </c:rich>
          </c:tx>
          <c:layout>
            <c:manualLayout>
              <c:xMode val="edge"/>
              <c:yMode val="edge"/>
              <c:x val="3.1189083820662791E-2"/>
              <c:y val="0.33468602428753308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2208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3769841378523381"/>
          <c:y val="0.90244142403092109"/>
          <c:w val="0.82983781809882673"/>
          <c:h val="8.133139544169554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Scup Assessment Comparison</a:t>
            </a:r>
          </a:p>
        </c:rich>
      </c:tx>
      <c:layout>
        <c:manualLayout>
          <c:xMode val="edge"/>
          <c:yMode val="edge"/>
          <c:x val="0.26367187500000089"/>
          <c:y val="2.952755905511802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1875"/>
          <c:y val="0.14960644301185241"/>
          <c:w val="0.80078125000000189"/>
          <c:h val="0.62007933616754873"/>
        </c:manualLayout>
      </c:layout>
      <c:lineChart>
        <c:grouping val="standard"/>
        <c:ser>
          <c:idx val="0"/>
          <c:order val="0"/>
          <c:tx>
            <c:strRef>
              <c:f>'R'!$B$2</c:f>
              <c:strCache>
                <c:ptCount val="1"/>
                <c:pt idx="0">
                  <c:v>DPS2008</c:v>
                </c:pt>
              </c:strCache>
            </c:strRef>
          </c:tx>
          <c:spPr>
            <a:ln w="1270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'R'!$B$4:$B$31</c:f>
              <c:numCache>
                <c:formatCode>0.0</c:formatCode>
                <c:ptCount val="28"/>
                <c:pt idx="0">
                  <c:v>108.15799999999999</c:v>
                </c:pt>
                <c:pt idx="1">
                  <c:v>78.36</c:v>
                </c:pt>
                <c:pt idx="2">
                  <c:v>60.241</c:v>
                </c:pt>
                <c:pt idx="3">
                  <c:v>48.392000000000003</c:v>
                </c:pt>
                <c:pt idx="4">
                  <c:v>91.460000000000022</c:v>
                </c:pt>
                <c:pt idx="5">
                  <c:v>66.774000000000001</c:v>
                </c:pt>
                <c:pt idx="6">
                  <c:v>114.79600000000002</c:v>
                </c:pt>
                <c:pt idx="7">
                  <c:v>100.96599999999999</c:v>
                </c:pt>
                <c:pt idx="8">
                  <c:v>39.496000000000002</c:v>
                </c:pt>
                <c:pt idx="9">
                  <c:v>45.406000000000006</c:v>
                </c:pt>
                <c:pt idx="10">
                  <c:v>75.826999999999998</c:v>
                </c:pt>
                <c:pt idx="11">
                  <c:v>36.349000000000004</c:v>
                </c:pt>
                <c:pt idx="12">
                  <c:v>30.376999999999999</c:v>
                </c:pt>
                <c:pt idx="13">
                  <c:v>87.275999999999982</c:v>
                </c:pt>
                <c:pt idx="14">
                  <c:v>123.306</c:v>
                </c:pt>
                <c:pt idx="15">
                  <c:v>217.85300000000001</c:v>
                </c:pt>
                <c:pt idx="16">
                  <c:v>311.24299999999999</c:v>
                </c:pt>
                <c:pt idx="17">
                  <c:v>194.93700000000001</c:v>
                </c:pt>
                <c:pt idx="18">
                  <c:v>114.48699999999999</c:v>
                </c:pt>
                <c:pt idx="19">
                  <c:v>108.77800000000001</c:v>
                </c:pt>
                <c:pt idx="20">
                  <c:v>171.23599999999999</c:v>
                </c:pt>
                <c:pt idx="21">
                  <c:v>116.82799999999999</c:v>
                </c:pt>
                <c:pt idx="22">
                  <c:v>219.75200000000001</c:v>
                </c:pt>
                <c:pt idx="23">
                  <c:v>307.94299999999993</c:v>
                </c:pt>
              </c:numCache>
            </c:numRef>
          </c:val>
        </c:ser>
        <c:ser>
          <c:idx val="2"/>
          <c:order val="1"/>
          <c:tx>
            <c:strRef>
              <c:f>'R'!$C$2</c:f>
              <c:strCache>
                <c:ptCount val="1"/>
                <c:pt idx="0">
                  <c:v>S2009_UPDATE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'R'!$C$4:$C$31</c:f>
              <c:numCache>
                <c:formatCode>0.0</c:formatCode>
                <c:ptCount val="28"/>
                <c:pt idx="0">
                  <c:v>107.34099999999999</c:v>
                </c:pt>
                <c:pt idx="1">
                  <c:v>79.087000000000003</c:v>
                </c:pt>
                <c:pt idx="2">
                  <c:v>57.749000000000002</c:v>
                </c:pt>
                <c:pt idx="3">
                  <c:v>57.638000000000012</c:v>
                </c:pt>
                <c:pt idx="4">
                  <c:v>88.641999999999996</c:v>
                </c:pt>
                <c:pt idx="5">
                  <c:v>69.709000000000003</c:v>
                </c:pt>
                <c:pt idx="6">
                  <c:v>106.187</c:v>
                </c:pt>
                <c:pt idx="7">
                  <c:v>93.371999999999986</c:v>
                </c:pt>
                <c:pt idx="8">
                  <c:v>39.813999999999993</c:v>
                </c:pt>
                <c:pt idx="9">
                  <c:v>46.605000000000011</c:v>
                </c:pt>
                <c:pt idx="10">
                  <c:v>70.221000000000004</c:v>
                </c:pt>
                <c:pt idx="11">
                  <c:v>36.584000000000003</c:v>
                </c:pt>
                <c:pt idx="12">
                  <c:v>29.221999999999987</c:v>
                </c:pt>
                <c:pt idx="13">
                  <c:v>85.793000000000006</c:v>
                </c:pt>
                <c:pt idx="14">
                  <c:v>114.61</c:v>
                </c:pt>
                <c:pt idx="15">
                  <c:v>217.572</c:v>
                </c:pt>
                <c:pt idx="16">
                  <c:v>266.87799999999999</c:v>
                </c:pt>
                <c:pt idx="17">
                  <c:v>154.85900000000001</c:v>
                </c:pt>
                <c:pt idx="18">
                  <c:v>118.07799999999999</c:v>
                </c:pt>
                <c:pt idx="19">
                  <c:v>89.655999999999949</c:v>
                </c:pt>
                <c:pt idx="20">
                  <c:v>157.94200000000001</c:v>
                </c:pt>
                <c:pt idx="21">
                  <c:v>159.16999999999999</c:v>
                </c:pt>
                <c:pt idx="22">
                  <c:v>199.27499999999998</c:v>
                </c:pt>
                <c:pt idx="23">
                  <c:v>112.965</c:v>
                </c:pt>
                <c:pt idx="24">
                  <c:v>192.40100000000001</c:v>
                </c:pt>
              </c:numCache>
            </c:numRef>
          </c:val>
        </c:ser>
        <c:ser>
          <c:idx val="1"/>
          <c:order val="2"/>
          <c:tx>
            <c:strRef>
              <c:f>'R'!$D$2</c:f>
              <c:strCache>
                <c:ptCount val="1"/>
                <c:pt idx="0">
                  <c:v>S2010_UPDATE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'R'!$D$4:$D$31</c:f>
              <c:numCache>
                <c:formatCode>0.0</c:formatCode>
                <c:ptCount val="28"/>
                <c:pt idx="0">
                  <c:v>102.04100000000012</c:v>
                </c:pt>
                <c:pt idx="1">
                  <c:v>77.001999999999995</c:v>
                </c:pt>
                <c:pt idx="2">
                  <c:v>65.132999999999981</c:v>
                </c:pt>
                <c:pt idx="3">
                  <c:v>55.774000000000001</c:v>
                </c:pt>
                <c:pt idx="4">
                  <c:v>109.068</c:v>
                </c:pt>
                <c:pt idx="5">
                  <c:v>59.401000000000003</c:v>
                </c:pt>
                <c:pt idx="6">
                  <c:v>118.599</c:v>
                </c:pt>
                <c:pt idx="7">
                  <c:v>109.398</c:v>
                </c:pt>
                <c:pt idx="8">
                  <c:v>42.755000000000003</c:v>
                </c:pt>
                <c:pt idx="9">
                  <c:v>40.328000000000003</c:v>
                </c:pt>
                <c:pt idx="10">
                  <c:v>75.031999999999996</c:v>
                </c:pt>
                <c:pt idx="11">
                  <c:v>35.979000000000006</c:v>
                </c:pt>
                <c:pt idx="12">
                  <c:v>21.234000000000005</c:v>
                </c:pt>
                <c:pt idx="13">
                  <c:v>74.474999999999994</c:v>
                </c:pt>
                <c:pt idx="14">
                  <c:v>103.60799999999999</c:v>
                </c:pt>
                <c:pt idx="15">
                  <c:v>206.55800000000028</c:v>
                </c:pt>
                <c:pt idx="16">
                  <c:v>184.17299999999997</c:v>
                </c:pt>
                <c:pt idx="17">
                  <c:v>148.60999999999999</c:v>
                </c:pt>
                <c:pt idx="18">
                  <c:v>88.35799999999999</c:v>
                </c:pt>
                <c:pt idx="19">
                  <c:v>88.325000000000003</c:v>
                </c:pt>
                <c:pt idx="20">
                  <c:v>137.56800000000001</c:v>
                </c:pt>
                <c:pt idx="21">
                  <c:v>143.953</c:v>
                </c:pt>
                <c:pt idx="22">
                  <c:v>163.077</c:v>
                </c:pt>
                <c:pt idx="23">
                  <c:v>141.35800000000032</c:v>
                </c:pt>
                <c:pt idx="24">
                  <c:v>163.96800000000007</c:v>
                </c:pt>
                <c:pt idx="25">
                  <c:v>140.31</c:v>
                </c:pt>
              </c:numCache>
            </c:numRef>
          </c:val>
        </c:ser>
        <c:ser>
          <c:idx val="3"/>
          <c:order val="3"/>
          <c:tx>
            <c:strRef>
              <c:f>'R'!$E$2</c:f>
              <c:strCache>
                <c:ptCount val="1"/>
                <c:pt idx="0">
                  <c:v>S2011_UPDATE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triang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'R'!$E$4:$E$31</c:f>
              <c:numCache>
                <c:formatCode>0.0</c:formatCode>
                <c:ptCount val="28"/>
                <c:pt idx="0">
                  <c:v>107.505</c:v>
                </c:pt>
                <c:pt idx="1">
                  <c:v>73.241000000000142</c:v>
                </c:pt>
                <c:pt idx="2">
                  <c:v>59.98</c:v>
                </c:pt>
                <c:pt idx="3">
                  <c:v>54.466000000000001</c:v>
                </c:pt>
                <c:pt idx="4">
                  <c:v>99.498000000000005</c:v>
                </c:pt>
                <c:pt idx="5">
                  <c:v>59.256</c:v>
                </c:pt>
                <c:pt idx="6">
                  <c:v>118.11499999999999</c:v>
                </c:pt>
                <c:pt idx="7">
                  <c:v>106.233</c:v>
                </c:pt>
                <c:pt idx="8">
                  <c:v>41.147000000000006</c:v>
                </c:pt>
                <c:pt idx="9">
                  <c:v>43.714000000000006</c:v>
                </c:pt>
                <c:pt idx="10">
                  <c:v>76.804000000000002</c:v>
                </c:pt>
                <c:pt idx="11">
                  <c:v>35.731000000000002</c:v>
                </c:pt>
                <c:pt idx="12">
                  <c:v>22.695</c:v>
                </c:pt>
                <c:pt idx="13">
                  <c:v>81.348000000000013</c:v>
                </c:pt>
                <c:pt idx="14">
                  <c:v>104.16999999999999</c:v>
                </c:pt>
                <c:pt idx="15">
                  <c:v>203.661</c:v>
                </c:pt>
                <c:pt idx="16">
                  <c:v>222.053</c:v>
                </c:pt>
                <c:pt idx="17">
                  <c:v>142.364</c:v>
                </c:pt>
                <c:pt idx="18">
                  <c:v>93.447000000000159</c:v>
                </c:pt>
                <c:pt idx="19">
                  <c:v>84.225999999999999</c:v>
                </c:pt>
                <c:pt idx="20">
                  <c:v>132.85100000000028</c:v>
                </c:pt>
                <c:pt idx="21">
                  <c:v>145.98600000000027</c:v>
                </c:pt>
                <c:pt idx="22">
                  <c:v>173.297</c:v>
                </c:pt>
                <c:pt idx="23">
                  <c:v>160.142</c:v>
                </c:pt>
                <c:pt idx="24">
                  <c:v>211.91800000000001</c:v>
                </c:pt>
                <c:pt idx="25">
                  <c:v>87.888999999999982</c:v>
                </c:pt>
                <c:pt idx="26">
                  <c:v>44.429000000000002</c:v>
                </c:pt>
              </c:numCache>
            </c:numRef>
          </c:val>
        </c:ser>
        <c:ser>
          <c:idx val="4"/>
          <c:order val="4"/>
          <c:tx>
            <c:strRef>
              <c:f>'R'!$F$2</c:f>
              <c:strCache>
                <c:ptCount val="1"/>
                <c:pt idx="0">
                  <c:v>S2012_UPDATE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'R'!$F$4:$F$31</c:f>
              <c:numCache>
                <c:formatCode>0</c:formatCode>
                <c:ptCount val="28"/>
                <c:pt idx="0">
                  <c:v>110.33</c:v>
                </c:pt>
                <c:pt idx="1">
                  <c:v>74.864999999999995</c:v>
                </c:pt>
                <c:pt idx="2">
                  <c:v>61.313000000000002</c:v>
                </c:pt>
                <c:pt idx="3">
                  <c:v>55.781000000000006</c:v>
                </c:pt>
                <c:pt idx="4">
                  <c:v>102.34699999999999</c:v>
                </c:pt>
                <c:pt idx="5">
                  <c:v>61.011000000000003</c:v>
                </c:pt>
                <c:pt idx="6">
                  <c:v>121.495</c:v>
                </c:pt>
                <c:pt idx="7">
                  <c:v>108.801</c:v>
                </c:pt>
                <c:pt idx="8">
                  <c:v>42.124000000000002</c:v>
                </c:pt>
                <c:pt idx="9">
                  <c:v>44.783000000000001</c:v>
                </c:pt>
                <c:pt idx="10">
                  <c:v>78.721000000000004</c:v>
                </c:pt>
                <c:pt idx="11">
                  <c:v>36.433</c:v>
                </c:pt>
                <c:pt idx="12">
                  <c:v>23.178000000000001</c:v>
                </c:pt>
                <c:pt idx="13">
                  <c:v>82.845000000000013</c:v>
                </c:pt>
                <c:pt idx="14">
                  <c:v>106.03700000000002</c:v>
                </c:pt>
                <c:pt idx="15">
                  <c:v>207.00399999999999</c:v>
                </c:pt>
                <c:pt idx="16">
                  <c:v>225.78900000000002</c:v>
                </c:pt>
                <c:pt idx="17">
                  <c:v>145.339</c:v>
                </c:pt>
                <c:pt idx="18">
                  <c:v>95.353999999999999</c:v>
                </c:pt>
                <c:pt idx="19">
                  <c:v>85.063999999999993</c:v>
                </c:pt>
                <c:pt idx="20">
                  <c:v>134.30800000000028</c:v>
                </c:pt>
                <c:pt idx="21">
                  <c:v>148.726</c:v>
                </c:pt>
                <c:pt idx="22">
                  <c:v>183.70999999999998</c:v>
                </c:pt>
                <c:pt idx="23">
                  <c:v>172.434</c:v>
                </c:pt>
                <c:pt idx="24">
                  <c:v>214.893</c:v>
                </c:pt>
                <c:pt idx="25">
                  <c:v>98.78</c:v>
                </c:pt>
                <c:pt idx="26">
                  <c:v>96.947000000000159</c:v>
                </c:pt>
                <c:pt idx="27">
                  <c:v>153.88500000000028</c:v>
                </c:pt>
              </c:numCache>
            </c:numRef>
          </c:val>
        </c:ser>
        <c:ser>
          <c:idx val="5"/>
          <c:order val="5"/>
          <c:tx>
            <c:strRef>
              <c:f>'R'!$G$2</c:f>
              <c:strCache>
                <c:ptCount val="1"/>
                <c:pt idx="0">
                  <c:v>1984-2011 Mean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'R'!$A$4:$A$31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 formatCode="0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cat>
          <c:val>
            <c:numRef>
              <c:f>'R'!$G$4:$G$31</c:f>
              <c:numCache>
                <c:formatCode>0</c:formatCode>
                <c:ptCount val="28"/>
                <c:pt idx="0">
                  <c:v>110</c:v>
                </c:pt>
                <c:pt idx="1">
                  <c:v>110</c:v>
                </c:pt>
                <c:pt idx="2">
                  <c:v>110</c:v>
                </c:pt>
                <c:pt idx="3">
                  <c:v>110</c:v>
                </c:pt>
                <c:pt idx="4">
                  <c:v>110</c:v>
                </c:pt>
                <c:pt idx="5">
                  <c:v>110</c:v>
                </c:pt>
                <c:pt idx="6">
                  <c:v>110</c:v>
                </c:pt>
                <c:pt idx="7">
                  <c:v>110</c:v>
                </c:pt>
                <c:pt idx="8">
                  <c:v>110</c:v>
                </c:pt>
                <c:pt idx="9">
                  <c:v>110</c:v>
                </c:pt>
                <c:pt idx="10">
                  <c:v>110</c:v>
                </c:pt>
                <c:pt idx="11">
                  <c:v>110</c:v>
                </c:pt>
                <c:pt idx="12">
                  <c:v>110</c:v>
                </c:pt>
                <c:pt idx="13">
                  <c:v>110</c:v>
                </c:pt>
                <c:pt idx="14">
                  <c:v>110</c:v>
                </c:pt>
                <c:pt idx="15">
                  <c:v>110</c:v>
                </c:pt>
                <c:pt idx="16">
                  <c:v>110</c:v>
                </c:pt>
                <c:pt idx="17">
                  <c:v>110</c:v>
                </c:pt>
                <c:pt idx="18">
                  <c:v>110</c:v>
                </c:pt>
                <c:pt idx="19">
                  <c:v>110</c:v>
                </c:pt>
                <c:pt idx="20">
                  <c:v>110</c:v>
                </c:pt>
                <c:pt idx="21">
                  <c:v>110</c:v>
                </c:pt>
                <c:pt idx="22">
                  <c:v>110</c:v>
                </c:pt>
                <c:pt idx="23">
                  <c:v>110</c:v>
                </c:pt>
                <c:pt idx="24">
                  <c:v>110</c:v>
                </c:pt>
                <c:pt idx="25">
                  <c:v>110</c:v>
                </c:pt>
                <c:pt idx="26">
                  <c:v>110</c:v>
                </c:pt>
                <c:pt idx="27">
                  <c:v>110</c:v>
                </c:pt>
              </c:numCache>
            </c:numRef>
          </c:val>
        </c:ser>
        <c:marker val="1"/>
        <c:axId val="61422976"/>
        <c:axId val="61441536"/>
      </c:lineChart>
      <c:catAx>
        <c:axId val="61422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37109375"/>
              <c:y val="0.866142558951784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41536"/>
        <c:crosses val="autoZero"/>
        <c:auto val="1"/>
        <c:lblAlgn val="ctr"/>
        <c:lblOffset val="100"/>
        <c:tickLblSkip val="2"/>
        <c:tickMarkSkip val="1"/>
      </c:catAx>
      <c:valAx>
        <c:axId val="614415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Recruits: age 0 (millions)</a:t>
                </a:r>
              </a:p>
            </c:rich>
          </c:tx>
          <c:layout>
            <c:manualLayout>
              <c:xMode val="edge"/>
              <c:yMode val="edge"/>
              <c:x val="3.125E-2"/>
              <c:y val="0.28543327753322184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22976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6891128608923953"/>
          <c:y val="0.90532209064418301"/>
          <c:w val="0.8009437863745309"/>
          <c:h val="7.89298778597557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  NEFSC Biomass Indices</a:t>
            </a:r>
          </a:p>
        </c:rich>
      </c:tx>
      <c:layout>
        <c:manualLayout>
          <c:xMode val="edge"/>
          <c:yMode val="edge"/>
          <c:x val="0.3634945397815913"/>
          <c:y val="3.773584905660404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260530421216848"/>
          <c:y val="0.15513658595507804"/>
          <c:w val="0.78159126365054665"/>
          <c:h val="0.61006414206659065"/>
        </c:manualLayout>
      </c:layout>
      <c:scatterChart>
        <c:scatterStyle val="lineMarker"/>
        <c:ser>
          <c:idx val="0"/>
          <c:order val="0"/>
          <c:tx>
            <c:strRef>
              <c:f>NEFSC!$B$2</c:f>
              <c:strCache>
                <c:ptCount val="1"/>
                <c:pt idx="0">
                  <c:v>Spring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NEFSC!$A$9:$A$58</c:f>
              <c:numCache>
                <c:formatCode>General</c:formatCode>
                <c:ptCount val="5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</c:numCache>
            </c:numRef>
          </c:xVal>
          <c:yVal>
            <c:numRef>
              <c:f>NEFSC!$B$9:$B$58</c:f>
              <c:numCache>
                <c:formatCode>General</c:formatCode>
                <c:ptCount val="50"/>
                <c:pt idx="5" formatCode="0.00">
                  <c:v>2.25</c:v>
                </c:pt>
                <c:pt idx="6" formatCode="0.00">
                  <c:v>0.4</c:v>
                </c:pt>
                <c:pt idx="7" formatCode="0.00">
                  <c:v>3.01</c:v>
                </c:pt>
                <c:pt idx="8" formatCode="0.00">
                  <c:v>2.4099999999999997</c:v>
                </c:pt>
                <c:pt idx="9" formatCode="0.00">
                  <c:v>2.2999999999999998</c:v>
                </c:pt>
                <c:pt idx="10" formatCode="0.00">
                  <c:v>1.1900000000000026</c:v>
                </c:pt>
                <c:pt idx="11" formatCode="0.00">
                  <c:v>3.24</c:v>
                </c:pt>
                <c:pt idx="12" formatCode="0.00">
                  <c:v>3.12</c:v>
                </c:pt>
                <c:pt idx="13" formatCode="0.00">
                  <c:v>0.63000000000000145</c:v>
                </c:pt>
                <c:pt idx="14" formatCode="0.00">
                  <c:v>4.4800000000000004</c:v>
                </c:pt>
                <c:pt idx="15" formatCode="0.00">
                  <c:v>3.4899999999999998</c:v>
                </c:pt>
                <c:pt idx="16" formatCode="0.00">
                  <c:v>1.9500000000000026</c:v>
                </c:pt>
                <c:pt idx="17" formatCode="0.00">
                  <c:v>1.31</c:v>
                </c:pt>
                <c:pt idx="18" formatCode="0.00">
                  <c:v>1.159999999999997</c:v>
                </c:pt>
                <c:pt idx="19" formatCode="0.00">
                  <c:v>1.159999999999997</c:v>
                </c:pt>
                <c:pt idx="20" formatCode="0.00">
                  <c:v>0.29000000000000031</c:v>
                </c:pt>
                <c:pt idx="21" formatCode="0.00">
                  <c:v>0.51</c:v>
                </c:pt>
                <c:pt idx="22" formatCode="0.00">
                  <c:v>0.8</c:v>
                </c:pt>
                <c:pt idx="23" formatCode="0.00">
                  <c:v>1.3</c:v>
                </c:pt>
                <c:pt idx="24" formatCode="0.00">
                  <c:v>1.21</c:v>
                </c:pt>
                <c:pt idx="25" formatCode="0.00">
                  <c:v>1.26</c:v>
                </c:pt>
                <c:pt idx="26" formatCode="0.00">
                  <c:v>0.12000000000000002</c:v>
                </c:pt>
                <c:pt idx="27" formatCode="0.00">
                  <c:v>0.39000000000000073</c:v>
                </c:pt>
                <c:pt idx="28" formatCode="0.00">
                  <c:v>0.75000000000000144</c:v>
                </c:pt>
                <c:pt idx="29" formatCode="0.00">
                  <c:v>0.4</c:v>
                </c:pt>
                <c:pt idx="30" formatCode="0.00">
                  <c:v>0.3300000000000009</c:v>
                </c:pt>
                <c:pt idx="31" formatCode="0.00">
                  <c:v>9.0000000000000024E-2</c:v>
                </c:pt>
                <c:pt idx="32" formatCode="0.00">
                  <c:v>0.22</c:v>
                </c:pt>
                <c:pt idx="33" formatCode="0.00">
                  <c:v>3.0000000000000002E-2</c:v>
                </c:pt>
                <c:pt idx="34" formatCode="0.00">
                  <c:v>0.11</c:v>
                </c:pt>
                <c:pt idx="35" formatCode="0.00">
                  <c:v>0.87000000000000133</c:v>
                </c:pt>
                <c:pt idx="36" formatCode="0.00">
                  <c:v>0.12000000000000002</c:v>
                </c:pt>
                <c:pt idx="37" formatCode="0.00">
                  <c:v>0.3300000000000009</c:v>
                </c:pt>
                <c:pt idx="38" formatCode="0.00">
                  <c:v>0.8</c:v>
                </c:pt>
                <c:pt idx="39" formatCode="0.00">
                  <c:v>13.46</c:v>
                </c:pt>
                <c:pt idx="40" formatCode="0.00">
                  <c:v>0.28000000000000008</c:v>
                </c:pt>
                <c:pt idx="41" formatCode="0.00">
                  <c:v>2.84</c:v>
                </c:pt>
                <c:pt idx="42" formatCode="0.00">
                  <c:v>0.55000000000000004</c:v>
                </c:pt>
                <c:pt idx="43" formatCode="0.00">
                  <c:v>2.1</c:v>
                </c:pt>
                <c:pt idx="44" formatCode="0.00">
                  <c:v>0.36000000000000032</c:v>
                </c:pt>
                <c:pt idx="45" formatCode="0.00">
                  <c:v>1.44</c:v>
                </c:pt>
                <c:pt idx="46" formatCode="0.00">
                  <c:v>1.41</c:v>
                </c:pt>
                <c:pt idx="47" formatCode="0.00">
                  <c:v>6.59</c:v>
                </c:pt>
                <c:pt idx="48" formatCode="0.00">
                  <c:v>1.31</c:v>
                </c:pt>
                <c:pt idx="49" formatCode="0.00">
                  <c:v>3.48</c:v>
                </c:pt>
              </c:numCache>
            </c:numRef>
          </c:yVal>
        </c:ser>
        <c:ser>
          <c:idx val="1"/>
          <c:order val="1"/>
          <c:tx>
            <c:strRef>
              <c:f>NEFSC!$C$2</c:f>
              <c:strCache>
                <c:ptCount val="1"/>
                <c:pt idx="0">
                  <c:v>Fall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NEFSC!$A$9:$A$58</c:f>
              <c:numCache>
                <c:formatCode>General</c:formatCode>
                <c:ptCount val="5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</c:numCache>
            </c:numRef>
          </c:xVal>
          <c:yVal>
            <c:numRef>
              <c:f>NEFSC!$C$9:$C$58</c:f>
              <c:numCache>
                <c:formatCode>0.00</c:formatCode>
                <c:ptCount val="50"/>
                <c:pt idx="0">
                  <c:v>1.21</c:v>
                </c:pt>
                <c:pt idx="1">
                  <c:v>2.23</c:v>
                </c:pt>
                <c:pt idx="2">
                  <c:v>0.62000000000000133</c:v>
                </c:pt>
                <c:pt idx="3">
                  <c:v>0.41000000000000031</c:v>
                </c:pt>
                <c:pt idx="4">
                  <c:v>1.46</c:v>
                </c:pt>
                <c:pt idx="5">
                  <c:v>0.54</c:v>
                </c:pt>
                <c:pt idx="6">
                  <c:v>4.4800000000000004</c:v>
                </c:pt>
                <c:pt idx="7">
                  <c:v>0.22</c:v>
                </c:pt>
                <c:pt idx="8">
                  <c:v>0.25</c:v>
                </c:pt>
                <c:pt idx="9">
                  <c:v>2.34</c:v>
                </c:pt>
                <c:pt idx="10">
                  <c:v>0.93</c:v>
                </c:pt>
                <c:pt idx="11">
                  <c:v>1.01</c:v>
                </c:pt>
                <c:pt idx="12">
                  <c:v>3.4</c:v>
                </c:pt>
                <c:pt idx="13">
                  <c:v>7.35</c:v>
                </c:pt>
                <c:pt idx="14">
                  <c:v>1.71</c:v>
                </c:pt>
                <c:pt idx="15">
                  <c:v>1.32</c:v>
                </c:pt>
                <c:pt idx="16">
                  <c:v>0.61000000000000065</c:v>
                </c:pt>
                <c:pt idx="17">
                  <c:v>0.92</c:v>
                </c:pt>
                <c:pt idx="18">
                  <c:v>3.01</c:v>
                </c:pt>
                <c:pt idx="19">
                  <c:v>1.1700000000000021</c:v>
                </c:pt>
                <c:pt idx="20">
                  <c:v>0.34</c:v>
                </c:pt>
                <c:pt idx="21">
                  <c:v>1.22</c:v>
                </c:pt>
                <c:pt idx="22">
                  <c:v>3.56</c:v>
                </c:pt>
                <c:pt idx="23">
                  <c:v>1.6600000000000001</c:v>
                </c:pt>
                <c:pt idx="24">
                  <c:v>0.15000000000000024</c:v>
                </c:pt>
                <c:pt idx="25">
                  <c:v>9.0000000000000024E-2</c:v>
                </c:pt>
                <c:pt idx="26">
                  <c:v>3.3699999999999997</c:v>
                </c:pt>
                <c:pt idx="27">
                  <c:v>0.83000000000000063</c:v>
                </c:pt>
                <c:pt idx="28">
                  <c:v>0.43000000000000038</c:v>
                </c:pt>
                <c:pt idx="29">
                  <c:v>1.1200000000000001</c:v>
                </c:pt>
                <c:pt idx="30">
                  <c:v>4.0000000000000022E-2</c:v>
                </c:pt>
                <c:pt idx="31">
                  <c:v>0.11</c:v>
                </c:pt>
                <c:pt idx="32">
                  <c:v>0.91</c:v>
                </c:pt>
                <c:pt idx="33">
                  <c:v>0.23</c:v>
                </c:pt>
                <c:pt idx="34">
                  <c:v>0.88</c:v>
                </c:pt>
                <c:pt idx="35">
                  <c:v>0.69000000000000061</c:v>
                </c:pt>
                <c:pt idx="36">
                  <c:v>2.0699999999999998</c:v>
                </c:pt>
                <c:pt idx="37">
                  <c:v>4.79</c:v>
                </c:pt>
                <c:pt idx="38">
                  <c:v>1.1100000000000001</c:v>
                </c:pt>
                <c:pt idx="39">
                  <c:v>3.79</c:v>
                </c:pt>
                <c:pt idx="40">
                  <c:v>0.8</c:v>
                </c:pt>
                <c:pt idx="41">
                  <c:v>0.27</c:v>
                </c:pt>
                <c:pt idx="42">
                  <c:v>7.0000000000000021E-2</c:v>
                </c:pt>
                <c:pt idx="43">
                  <c:v>1.9200000000000021</c:v>
                </c:pt>
                <c:pt idx="44">
                  <c:v>2.21</c:v>
                </c:pt>
                <c:pt idx="45">
                  <c:v>1.3800000000000001</c:v>
                </c:pt>
                <c:pt idx="46">
                  <c:v>2.68</c:v>
                </c:pt>
                <c:pt idx="47">
                  <c:v>4.2300000000000004</c:v>
                </c:pt>
                <c:pt idx="48">
                  <c:v>1.8800000000000001</c:v>
                </c:pt>
              </c:numCache>
            </c:numRef>
          </c:yVal>
        </c:ser>
        <c:ser>
          <c:idx val="3"/>
          <c:order val="2"/>
          <c:tx>
            <c:strRef>
              <c:f>NEFSC!$D$2</c:f>
              <c:strCache>
                <c:ptCount val="1"/>
                <c:pt idx="0">
                  <c:v>Winter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NEFSC!$A$9:$A$58</c:f>
              <c:numCache>
                <c:formatCode>General</c:formatCode>
                <c:ptCount val="5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</c:numCache>
            </c:numRef>
          </c:xVal>
          <c:yVal>
            <c:numRef>
              <c:f>NEFSC!$D$9:$D$58</c:f>
              <c:numCache>
                <c:formatCode>General</c:formatCode>
                <c:ptCount val="50"/>
                <c:pt idx="29" formatCode="0.00">
                  <c:v>2.8699999999999997</c:v>
                </c:pt>
                <c:pt idx="30" formatCode="0.00">
                  <c:v>2.73</c:v>
                </c:pt>
                <c:pt idx="31" formatCode="0.00">
                  <c:v>0.66000000000000181</c:v>
                </c:pt>
                <c:pt idx="32" formatCode="0.00">
                  <c:v>2.2599999999999998</c:v>
                </c:pt>
                <c:pt idx="33" formatCode="0.00">
                  <c:v>1.1900000000000026</c:v>
                </c:pt>
                <c:pt idx="34" formatCode="0.00">
                  <c:v>0.32000000000000073</c:v>
                </c:pt>
                <c:pt idx="35" formatCode="0.00">
                  <c:v>1.2</c:v>
                </c:pt>
                <c:pt idx="36" formatCode="0.00">
                  <c:v>0.71000000000000063</c:v>
                </c:pt>
                <c:pt idx="37" formatCode="0.00">
                  <c:v>1.33</c:v>
                </c:pt>
                <c:pt idx="38" formatCode="0.00">
                  <c:v>1.58</c:v>
                </c:pt>
                <c:pt idx="39" formatCode="0.00">
                  <c:v>7.56</c:v>
                </c:pt>
                <c:pt idx="40" formatCode="0.00">
                  <c:v>0.49000000000000032</c:v>
                </c:pt>
                <c:pt idx="41" formatCode="0.00">
                  <c:v>3.82</c:v>
                </c:pt>
                <c:pt idx="42" formatCode="0.00">
                  <c:v>1.9600000000000026</c:v>
                </c:pt>
                <c:pt idx="43" formatCode="0.00">
                  <c:v>3.72</c:v>
                </c:pt>
                <c:pt idx="44" formatCode="0.00">
                  <c:v>2.9499999999999997</c:v>
                </c:pt>
              </c:numCache>
            </c:numRef>
          </c:yVal>
        </c:ser>
        <c:axId val="60748928"/>
        <c:axId val="60751232"/>
      </c:scatterChart>
      <c:valAx>
        <c:axId val="60748928"/>
        <c:scaling>
          <c:orientation val="minMax"/>
          <c:max val="2015"/>
          <c:min val="196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205928237129486"/>
              <c:y val="0.8176118236792777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1232"/>
        <c:crosses val="autoZero"/>
        <c:crossBetween val="midCat"/>
      </c:valAx>
      <c:valAx>
        <c:axId val="607512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kg/tow</a:t>
                </a:r>
              </a:p>
            </c:rich>
          </c:tx>
          <c:layout>
            <c:manualLayout>
              <c:xMode val="edge"/>
              <c:yMode val="edge"/>
              <c:x val="5.6162246489859555E-2"/>
              <c:y val="0.3605876623912604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8928"/>
        <c:crosses val="autoZero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789391575663031"/>
          <c:y val="0.93501246306475838"/>
          <c:w val="0.34945397815912638"/>
          <c:h val="5.031446540880503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Scup</a:t>
            </a: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Age 0 Abundance Indices</a:t>
            </a:r>
          </a:p>
        </c:rich>
      </c:tx>
      <c:layout>
        <c:manualLayout>
          <c:xMode val="edge"/>
          <c:yMode val="edge"/>
          <c:x val="0.32394415486796685"/>
          <c:y val="3.787878787878801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24861746062068"/>
          <c:y val="0.14015171399029666"/>
          <c:w val="0.77151917595726627"/>
          <c:h val="0.64394058493982564"/>
        </c:manualLayout>
      </c:layout>
      <c:scatterChart>
        <c:scatterStyle val="lineMarker"/>
        <c:ser>
          <c:idx val="0"/>
          <c:order val="0"/>
          <c:tx>
            <c:strRef>
              <c:f>'YOY Indices'!$B$1</c:f>
              <c:strCache>
                <c:ptCount val="1"/>
                <c:pt idx="0">
                  <c:v>NEFSC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'YOY Indices'!$A$3:$A$50</c:f>
              <c:numCache>
                <c:formatCode>General</c:formatCode>
                <c:ptCount val="48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  <c:pt idx="47">
                  <c:v>2011</c:v>
                </c:pt>
              </c:numCache>
            </c:numRef>
          </c:xVal>
          <c:yVal>
            <c:numRef>
              <c:f>'YOY Indices'!$B$3:$B$50</c:f>
              <c:numCache>
                <c:formatCode>General</c:formatCode>
                <c:ptCount val="48"/>
                <c:pt idx="20">
                  <c:v>47.64</c:v>
                </c:pt>
                <c:pt idx="21">
                  <c:v>61.220000000000013</c:v>
                </c:pt>
                <c:pt idx="22">
                  <c:v>70.19</c:v>
                </c:pt>
                <c:pt idx="23">
                  <c:v>49.93</c:v>
                </c:pt>
                <c:pt idx="24">
                  <c:v>47.44</c:v>
                </c:pt>
                <c:pt idx="25">
                  <c:v>176.37</c:v>
                </c:pt>
                <c:pt idx="26">
                  <c:v>77.45</c:v>
                </c:pt>
                <c:pt idx="27">
                  <c:v>151.62</c:v>
                </c:pt>
                <c:pt idx="28">
                  <c:v>25.919999999999987</c:v>
                </c:pt>
                <c:pt idx="29">
                  <c:v>46.78</c:v>
                </c:pt>
                <c:pt idx="30">
                  <c:v>39.54</c:v>
                </c:pt>
                <c:pt idx="31">
                  <c:v>33.04</c:v>
                </c:pt>
                <c:pt idx="32">
                  <c:v>24.419999999999987</c:v>
                </c:pt>
                <c:pt idx="33">
                  <c:v>46.91</c:v>
                </c:pt>
                <c:pt idx="34">
                  <c:v>57.730000000000011</c:v>
                </c:pt>
                <c:pt idx="35">
                  <c:v>96.06</c:v>
                </c:pt>
                <c:pt idx="36">
                  <c:v>98.72</c:v>
                </c:pt>
                <c:pt idx="37">
                  <c:v>91.84</c:v>
                </c:pt>
                <c:pt idx="38">
                  <c:v>180.09</c:v>
                </c:pt>
                <c:pt idx="39">
                  <c:v>53.7</c:v>
                </c:pt>
                <c:pt idx="40">
                  <c:v>41.83</c:v>
                </c:pt>
                <c:pt idx="41">
                  <c:v>27.259999999999987</c:v>
                </c:pt>
                <c:pt idx="42">
                  <c:v>146.85000000000014</c:v>
                </c:pt>
                <c:pt idx="43">
                  <c:v>113.95</c:v>
                </c:pt>
                <c:pt idx="44">
                  <c:v>70.430000000000007</c:v>
                </c:pt>
                <c:pt idx="45">
                  <c:v>57.08</c:v>
                </c:pt>
                <c:pt idx="46">
                  <c:v>31.06</c:v>
                </c:pt>
                <c:pt idx="47">
                  <c:v>30.7</c:v>
                </c:pt>
              </c:numCache>
            </c:numRef>
          </c:yVal>
        </c:ser>
        <c:ser>
          <c:idx val="1"/>
          <c:order val="1"/>
          <c:tx>
            <c:strRef>
              <c:f>'YOY Indices'!$C$1</c:f>
              <c:strCache>
                <c:ptCount val="1"/>
                <c:pt idx="0">
                  <c:v>CTDEP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'YOY Indices'!$A$2:$A$50</c:f>
              <c:numCache>
                <c:formatCode>General</c:formatCode>
                <c:ptCount val="49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</c:numCache>
            </c:numRef>
          </c:xVal>
          <c:yVal>
            <c:numRef>
              <c:f>'YOY Indices'!$C$2:$C$50</c:f>
              <c:numCache>
                <c:formatCode>General</c:formatCode>
                <c:ptCount val="49"/>
                <c:pt idx="21">
                  <c:v>7.99</c:v>
                </c:pt>
                <c:pt idx="22">
                  <c:v>25.01</c:v>
                </c:pt>
                <c:pt idx="23">
                  <c:v>13.06</c:v>
                </c:pt>
                <c:pt idx="24">
                  <c:v>12.47</c:v>
                </c:pt>
                <c:pt idx="25">
                  <c:v>31.89</c:v>
                </c:pt>
                <c:pt idx="26">
                  <c:v>40.879999999999995</c:v>
                </c:pt>
                <c:pt idx="27">
                  <c:v>54.339999999999996</c:v>
                </c:pt>
                <c:pt idx="28">
                  <c:v>291.58</c:v>
                </c:pt>
                <c:pt idx="29">
                  <c:v>50.91</c:v>
                </c:pt>
                <c:pt idx="30">
                  <c:v>74.06</c:v>
                </c:pt>
                <c:pt idx="31">
                  <c:v>90.76</c:v>
                </c:pt>
                <c:pt idx="32">
                  <c:v>32.46</c:v>
                </c:pt>
                <c:pt idx="33">
                  <c:v>51.5</c:v>
                </c:pt>
                <c:pt idx="34">
                  <c:v>31.79</c:v>
                </c:pt>
                <c:pt idx="35">
                  <c:v>90.4</c:v>
                </c:pt>
                <c:pt idx="36">
                  <c:v>498.18</c:v>
                </c:pt>
                <c:pt idx="37">
                  <c:v>250.39000000000001</c:v>
                </c:pt>
                <c:pt idx="38">
                  <c:v>140.51</c:v>
                </c:pt>
                <c:pt idx="39">
                  <c:v>259.89999999999969</c:v>
                </c:pt>
                <c:pt idx="40">
                  <c:v>52.91</c:v>
                </c:pt>
                <c:pt idx="41">
                  <c:v>251.05</c:v>
                </c:pt>
                <c:pt idx="42">
                  <c:v>373.32</c:v>
                </c:pt>
                <c:pt idx="43">
                  <c:v>52.160000000000011</c:v>
                </c:pt>
                <c:pt idx="44">
                  <c:v>319.89</c:v>
                </c:pt>
                <c:pt idx="45">
                  <c:v>243.68</c:v>
                </c:pt>
                <c:pt idx="46">
                  <c:v>67.489999999999995</c:v>
                </c:pt>
                <c:pt idx="48">
                  <c:v>119.03</c:v>
                </c:pt>
              </c:numCache>
            </c:numRef>
          </c:yVal>
        </c:ser>
        <c:ser>
          <c:idx val="3"/>
          <c:order val="2"/>
          <c:tx>
            <c:strRef>
              <c:f>'YOY Indices'!$D$1</c:f>
              <c:strCache>
                <c:ptCount val="1"/>
                <c:pt idx="0">
                  <c:v>NYDEC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'YOY Indices'!$A$2:$A$50</c:f>
              <c:numCache>
                <c:formatCode>General</c:formatCode>
                <c:ptCount val="49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</c:numCache>
            </c:numRef>
          </c:xVal>
          <c:yVal>
            <c:numRef>
              <c:f>'YOY Indices'!$D$2:$D$50</c:f>
              <c:numCache>
                <c:formatCode>General</c:formatCode>
                <c:ptCount val="49"/>
                <c:pt idx="24">
                  <c:v>0.3300000000000004</c:v>
                </c:pt>
                <c:pt idx="25">
                  <c:v>1.1900000000000011</c:v>
                </c:pt>
                <c:pt idx="26">
                  <c:v>0.67000000000000082</c:v>
                </c:pt>
                <c:pt idx="27">
                  <c:v>5.3199999999999985</c:v>
                </c:pt>
                <c:pt idx="28">
                  <c:v>13.17</c:v>
                </c:pt>
                <c:pt idx="29">
                  <c:v>15.25</c:v>
                </c:pt>
                <c:pt idx="30">
                  <c:v>0.29000000000000026</c:v>
                </c:pt>
                <c:pt idx="31">
                  <c:v>6.1099999999999985</c:v>
                </c:pt>
                <c:pt idx="32">
                  <c:v>0.61000000000000054</c:v>
                </c:pt>
                <c:pt idx="33">
                  <c:v>0.42000000000000026</c:v>
                </c:pt>
                <c:pt idx="34">
                  <c:v>20.23</c:v>
                </c:pt>
                <c:pt idx="35">
                  <c:v>73.22</c:v>
                </c:pt>
                <c:pt idx="36">
                  <c:v>35.849999999999994</c:v>
                </c:pt>
                <c:pt idx="37">
                  <c:v>186.07</c:v>
                </c:pt>
                <c:pt idx="38">
                  <c:v>83.01</c:v>
                </c:pt>
                <c:pt idx="39">
                  <c:v>346.32</c:v>
                </c:pt>
                <c:pt idx="40">
                  <c:v>266.56</c:v>
                </c:pt>
                <c:pt idx="41">
                  <c:v>40.82</c:v>
                </c:pt>
                <c:pt idx="44">
                  <c:v>109.47</c:v>
                </c:pt>
                <c:pt idx="46">
                  <c:v>79.099999999999994</c:v>
                </c:pt>
                <c:pt idx="47">
                  <c:v>7.83</c:v>
                </c:pt>
                <c:pt idx="48">
                  <c:v>54.77</c:v>
                </c:pt>
              </c:numCache>
            </c:numRef>
          </c:yVal>
        </c:ser>
        <c:ser>
          <c:idx val="4"/>
          <c:order val="3"/>
          <c:tx>
            <c:strRef>
              <c:f>'YOY Indices'!$F$1</c:f>
              <c:strCache>
                <c:ptCount val="1"/>
                <c:pt idx="0">
                  <c:v>VIMS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800080"/>
              </a:solidFill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'YOY Indices'!$A$2:$A$48</c:f>
              <c:numCache>
                <c:formatCode>General</c:formatCode>
                <c:ptCount val="47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</c:numCache>
            </c:numRef>
          </c:xVal>
          <c:yVal>
            <c:numRef>
              <c:f>'YOY Indices'!$F$2:$F$48</c:f>
              <c:numCache>
                <c:formatCode>General</c:formatCode>
                <c:ptCount val="47"/>
                <c:pt idx="24">
                  <c:v>206.99999999999997</c:v>
                </c:pt>
                <c:pt idx="25">
                  <c:v>307</c:v>
                </c:pt>
                <c:pt idx="26">
                  <c:v>492</c:v>
                </c:pt>
                <c:pt idx="27">
                  <c:v>190</c:v>
                </c:pt>
                <c:pt idx="28">
                  <c:v>65</c:v>
                </c:pt>
                <c:pt idx="29">
                  <c:v>336</c:v>
                </c:pt>
                <c:pt idx="30">
                  <c:v>90</c:v>
                </c:pt>
                <c:pt idx="31">
                  <c:v>39</c:v>
                </c:pt>
                <c:pt idx="32">
                  <c:v>54</c:v>
                </c:pt>
                <c:pt idx="33">
                  <c:v>21</c:v>
                </c:pt>
                <c:pt idx="34">
                  <c:v>50</c:v>
                </c:pt>
                <c:pt idx="35">
                  <c:v>27</c:v>
                </c:pt>
                <c:pt idx="36">
                  <c:v>13</c:v>
                </c:pt>
                <c:pt idx="37">
                  <c:v>134</c:v>
                </c:pt>
                <c:pt idx="38">
                  <c:v>24</c:v>
                </c:pt>
                <c:pt idx="39">
                  <c:v>96</c:v>
                </c:pt>
                <c:pt idx="40">
                  <c:v>46</c:v>
                </c:pt>
                <c:pt idx="41">
                  <c:v>111.00000000000001</c:v>
                </c:pt>
                <c:pt idx="42">
                  <c:v>158</c:v>
                </c:pt>
                <c:pt idx="43">
                  <c:v>299</c:v>
                </c:pt>
                <c:pt idx="44">
                  <c:v>20</c:v>
                </c:pt>
                <c:pt idx="45">
                  <c:v>297</c:v>
                </c:pt>
                <c:pt idx="46">
                  <c:v>411.00000000000006</c:v>
                </c:pt>
              </c:numCache>
            </c:numRef>
          </c:yVal>
        </c:ser>
        <c:axId val="60764928"/>
        <c:axId val="60767232"/>
      </c:scatterChart>
      <c:scatterChart>
        <c:scatterStyle val="lineMarker"/>
        <c:ser>
          <c:idx val="2"/>
          <c:order val="4"/>
          <c:tx>
            <c:strRef>
              <c:f>'YOY Indices'!$G$1</c:f>
              <c:strCache>
                <c:ptCount val="1"/>
                <c:pt idx="0">
                  <c:v>RIDFW Trap</c:v>
                </c:pt>
              </c:strCache>
            </c:strRef>
          </c:tx>
          <c:spPr>
            <a:ln w="3175">
              <a:solidFill>
                <a:srgbClr val="336666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336666"/>
              </a:solidFill>
              <a:ln>
                <a:solidFill>
                  <a:srgbClr val="336666"/>
                </a:solidFill>
                <a:prstDash val="solid"/>
              </a:ln>
            </c:spPr>
          </c:marker>
          <c:xVal>
            <c:numRef>
              <c:f>'YOY Indices'!$A$2:$A$50</c:f>
              <c:numCache>
                <c:formatCode>General</c:formatCode>
                <c:ptCount val="49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</c:numCache>
            </c:numRef>
          </c:xVal>
          <c:yVal>
            <c:numRef>
              <c:f>'YOY Indices'!$G$2:$G$50</c:f>
              <c:numCache>
                <c:formatCode>General</c:formatCode>
                <c:ptCount val="49"/>
                <c:pt idx="42">
                  <c:v>140</c:v>
                </c:pt>
                <c:pt idx="43">
                  <c:v>310</c:v>
                </c:pt>
                <c:pt idx="44">
                  <c:v>410</c:v>
                </c:pt>
                <c:pt idx="45">
                  <c:v>50</c:v>
                </c:pt>
                <c:pt idx="46">
                  <c:v>280</c:v>
                </c:pt>
                <c:pt idx="47">
                  <c:v>1120</c:v>
                </c:pt>
                <c:pt idx="48">
                  <c:v>180</c:v>
                </c:pt>
              </c:numCache>
            </c:numRef>
          </c:yVal>
        </c:ser>
        <c:axId val="60795904"/>
        <c:axId val="60793984"/>
      </c:scatterChart>
      <c:valAx>
        <c:axId val="60764928"/>
        <c:scaling>
          <c:orientation val="minMax"/>
          <c:max val="2012"/>
          <c:min val="196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982867751859854"/>
              <c:y val="0.83144098464964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67232"/>
        <c:crosses val="autoZero"/>
        <c:crossBetween val="midCat"/>
        <c:majorUnit val="10"/>
      </c:valAx>
      <c:valAx>
        <c:axId val="607672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N/tow</a:t>
                </a:r>
              </a:p>
            </c:rich>
          </c:tx>
          <c:layout>
            <c:manualLayout>
              <c:xMode val="edge"/>
              <c:yMode val="edge"/>
              <c:x val="3.9219862139201214E-2"/>
              <c:y val="0.3787886741430057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64928"/>
        <c:crosses val="autoZero"/>
        <c:crossBetween val="midCat"/>
      </c:valAx>
      <c:valAx>
        <c:axId val="607939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000" b="1"/>
                </a:pPr>
                <a:r>
                  <a:rPr lang="en-US" sz="1000" b="1"/>
                  <a:t>RIDFW Trap N/hr</a:t>
                </a:r>
              </a:p>
            </c:rich>
          </c:tx>
          <c:layout/>
        </c:title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/>
            </a:pPr>
            <a:endParaRPr lang="en-US"/>
          </a:p>
        </c:txPr>
        <c:crossAx val="60795904"/>
        <c:crosses val="max"/>
        <c:crossBetween val="midCat"/>
      </c:valAx>
      <c:valAx>
        <c:axId val="60795904"/>
        <c:scaling>
          <c:orientation val="minMax"/>
        </c:scaling>
        <c:delete val="1"/>
        <c:axPos val="b"/>
        <c:numFmt formatCode="General" sourceLinked="1"/>
        <c:tickLblPos val="none"/>
        <c:crossAx val="60793984"/>
        <c:crosses val="autoZero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752771513889421"/>
          <c:y val="0.94128966833691241"/>
          <c:w val="0.62284918610525863"/>
          <c:h val="4.545454545454540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MADMF Biomass Indices</a:t>
            </a:r>
          </a:p>
        </c:rich>
      </c:tx>
      <c:layout>
        <c:manualLayout>
          <c:xMode val="edge"/>
          <c:yMode val="edge"/>
          <c:x val="0.36250032808398946"/>
          <c:y val="3.742203742203745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2501001358797"/>
          <c:y val="9.5634192715974176E-2"/>
          <c:w val="0.78281309723899661"/>
          <c:h val="0.70478242023293358"/>
        </c:manualLayout>
      </c:layout>
      <c:scatterChart>
        <c:scatterStyle val="lineMarker"/>
        <c:ser>
          <c:idx val="1"/>
          <c:order val="0"/>
          <c:tx>
            <c:strRef>
              <c:f>MADMF!$C$3</c:f>
              <c:strCache>
                <c:ptCount val="1"/>
                <c:pt idx="0">
                  <c:v>Spring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MADMF!$A$6:$A$39</c:f>
              <c:numCache>
                <c:formatCode>General</c:formatCod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numCache>
            </c:numRef>
          </c:xVal>
          <c:yVal>
            <c:numRef>
              <c:f>MADMF!$C$6:$C$39</c:f>
              <c:numCache>
                <c:formatCode>0.00</c:formatCode>
                <c:ptCount val="34"/>
                <c:pt idx="0">
                  <c:v>31.713999999999999</c:v>
                </c:pt>
                <c:pt idx="1">
                  <c:v>18.0517</c:v>
                </c:pt>
                <c:pt idx="2">
                  <c:v>41.389299999999999</c:v>
                </c:pt>
                <c:pt idx="3">
                  <c:v>17.626000000000001</c:v>
                </c:pt>
                <c:pt idx="4">
                  <c:v>0.97770000000000179</c:v>
                </c:pt>
                <c:pt idx="5">
                  <c:v>3.5139</c:v>
                </c:pt>
                <c:pt idx="6">
                  <c:v>6.5288999999999975</c:v>
                </c:pt>
                <c:pt idx="7">
                  <c:v>3.3971</c:v>
                </c:pt>
                <c:pt idx="8">
                  <c:v>7.3524999999999965</c:v>
                </c:pt>
                <c:pt idx="9">
                  <c:v>1.3666</c:v>
                </c:pt>
                <c:pt idx="10">
                  <c:v>2.0901999999999998</c:v>
                </c:pt>
                <c:pt idx="11">
                  <c:v>2.0198999999999967</c:v>
                </c:pt>
                <c:pt idx="12">
                  <c:v>21.454499999999989</c:v>
                </c:pt>
                <c:pt idx="13">
                  <c:v>6.0543999999999976</c:v>
                </c:pt>
                <c:pt idx="14">
                  <c:v>2.5181999999999998</c:v>
                </c:pt>
                <c:pt idx="15">
                  <c:v>4.2320000000000002</c:v>
                </c:pt>
                <c:pt idx="16">
                  <c:v>2.8531</c:v>
                </c:pt>
                <c:pt idx="17">
                  <c:v>2.7633000000000072</c:v>
                </c:pt>
                <c:pt idx="18">
                  <c:v>0.67950000000000155</c:v>
                </c:pt>
                <c:pt idx="19">
                  <c:v>0.70850000000000002</c:v>
                </c:pt>
                <c:pt idx="20">
                  <c:v>0.20530000000000001</c:v>
                </c:pt>
                <c:pt idx="21">
                  <c:v>1.9298999999999968</c:v>
                </c:pt>
                <c:pt idx="22">
                  <c:v>18.02239999999993</c:v>
                </c:pt>
                <c:pt idx="23">
                  <c:v>2.3675999999999999</c:v>
                </c:pt>
                <c:pt idx="24">
                  <c:v>18.7729</c:v>
                </c:pt>
                <c:pt idx="25">
                  <c:v>6.8699999999999997E-2</c:v>
                </c:pt>
                <c:pt idx="26">
                  <c:v>13.037700000000001</c:v>
                </c:pt>
                <c:pt idx="27">
                  <c:v>3.2519999999999998</c:v>
                </c:pt>
                <c:pt idx="28">
                  <c:v>22.4101</c:v>
                </c:pt>
                <c:pt idx="29">
                  <c:v>2.0303999999999998</c:v>
                </c:pt>
                <c:pt idx="30">
                  <c:v>27.8902</c:v>
                </c:pt>
                <c:pt idx="31">
                  <c:v>16.02</c:v>
                </c:pt>
                <c:pt idx="32">
                  <c:v>12.66</c:v>
                </c:pt>
                <c:pt idx="33">
                  <c:v>2.42</c:v>
                </c:pt>
              </c:numCache>
            </c:numRef>
          </c:yVal>
        </c:ser>
        <c:ser>
          <c:idx val="2"/>
          <c:order val="1"/>
          <c:tx>
            <c:strRef>
              <c:f>MADMF!$E$3</c:f>
              <c:strCache>
                <c:ptCount val="1"/>
                <c:pt idx="0">
                  <c:v>Fall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MADMF!$A$6:$A$39</c:f>
              <c:numCache>
                <c:formatCode>General</c:formatCod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numCache>
            </c:numRef>
          </c:xVal>
          <c:yVal>
            <c:numRef>
              <c:f>MADMF!$E$6:$E$39</c:f>
              <c:numCache>
                <c:formatCode>0.00</c:formatCode>
                <c:ptCount val="34"/>
                <c:pt idx="0">
                  <c:v>14.821</c:v>
                </c:pt>
                <c:pt idx="1">
                  <c:v>12.197000000000001</c:v>
                </c:pt>
                <c:pt idx="2">
                  <c:v>12.5344</c:v>
                </c:pt>
                <c:pt idx="3">
                  <c:v>14.343500000000002</c:v>
                </c:pt>
                <c:pt idx="4">
                  <c:v>9.1731000000000016</c:v>
                </c:pt>
                <c:pt idx="5">
                  <c:v>12.9</c:v>
                </c:pt>
                <c:pt idx="6">
                  <c:v>12.289</c:v>
                </c:pt>
                <c:pt idx="7">
                  <c:v>12.0939</c:v>
                </c:pt>
                <c:pt idx="8">
                  <c:v>9.1505000000000027</c:v>
                </c:pt>
                <c:pt idx="9">
                  <c:v>7.7232000000000003</c:v>
                </c:pt>
                <c:pt idx="10">
                  <c:v>14.149100000000001</c:v>
                </c:pt>
                <c:pt idx="11">
                  <c:v>7.7677999999999985</c:v>
                </c:pt>
                <c:pt idx="12">
                  <c:v>7.2133000000000003</c:v>
                </c:pt>
                <c:pt idx="13">
                  <c:v>10.183400000000002</c:v>
                </c:pt>
                <c:pt idx="14">
                  <c:v>11.5444</c:v>
                </c:pt>
                <c:pt idx="15">
                  <c:v>10.655800000000006</c:v>
                </c:pt>
                <c:pt idx="16">
                  <c:v>9.8381000000000007</c:v>
                </c:pt>
                <c:pt idx="17">
                  <c:v>4.1093000000000002</c:v>
                </c:pt>
                <c:pt idx="18">
                  <c:v>9.1463000000000001</c:v>
                </c:pt>
                <c:pt idx="19">
                  <c:v>7.2538</c:v>
                </c:pt>
                <c:pt idx="20">
                  <c:v>6.9427000000000003</c:v>
                </c:pt>
                <c:pt idx="21">
                  <c:v>18.070799999999938</c:v>
                </c:pt>
                <c:pt idx="22">
                  <c:v>11.6349</c:v>
                </c:pt>
                <c:pt idx="23">
                  <c:v>9.8925000000000249</c:v>
                </c:pt>
                <c:pt idx="24">
                  <c:v>8.3170000000000002</c:v>
                </c:pt>
                <c:pt idx="25">
                  <c:v>14.872600000000029</c:v>
                </c:pt>
                <c:pt idx="26">
                  <c:v>10.0733</c:v>
                </c:pt>
                <c:pt idx="27">
                  <c:v>21.531800000000057</c:v>
                </c:pt>
                <c:pt idx="28">
                  <c:v>9.4618000000000002</c:v>
                </c:pt>
                <c:pt idx="29">
                  <c:v>11.6501</c:v>
                </c:pt>
                <c:pt idx="30">
                  <c:v>10.78</c:v>
                </c:pt>
                <c:pt idx="31">
                  <c:v>14.1</c:v>
                </c:pt>
                <c:pt idx="32">
                  <c:v>14.92</c:v>
                </c:pt>
                <c:pt idx="33">
                  <c:v>16.55</c:v>
                </c:pt>
              </c:numCache>
            </c:numRef>
          </c:yVal>
        </c:ser>
        <c:axId val="60812672"/>
        <c:axId val="60901248"/>
      </c:scatterChart>
      <c:valAx>
        <c:axId val="60812672"/>
        <c:scaling>
          <c:orientation val="minMax"/>
          <c:max val="2012"/>
          <c:min val="1975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125032808398949"/>
              <c:y val="0.8523917254625947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01248"/>
        <c:crosses val="autoZero"/>
        <c:crossBetween val="midCat"/>
        <c:majorUnit val="5"/>
        <c:minorUnit val="1"/>
      </c:valAx>
      <c:valAx>
        <c:axId val="609012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kg/tow</a:t>
                </a:r>
              </a:p>
            </c:rich>
          </c:tx>
          <c:layout>
            <c:manualLayout>
              <c:xMode val="edge"/>
              <c:yMode val="edge"/>
              <c:x val="5.4687500000000014E-2"/>
              <c:y val="0.3492727858082205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12672"/>
        <c:crossesAt val="1960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2812532808398948"/>
          <c:y val="0.93555180862267473"/>
          <c:w val="0.38906282808399095"/>
          <c:h val="4.989604989605016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RIDFW Indices</a:t>
            </a:r>
          </a:p>
        </c:rich>
      </c:tx>
      <c:layout>
        <c:manualLayout>
          <c:xMode val="edge"/>
          <c:yMode val="edge"/>
          <c:x val="0.40062663528561487"/>
          <c:y val="2.935420743639921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302054757883958"/>
          <c:y val="0.13307253420121967"/>
          <c:w val="0.7668243331015494"/>
          <c:h val="0.67906131423269789"/>
        </c:manualLayout>
      </c:layout>
      <c:scatterChart>
        <c:scatterStyle val="lineMarker"/>
        <c:ser>
          <c:idx val="2"/>
          <c:order val="1"/>
          <c:tx>
            <c:strRef>
              <c:f>RIDFW!$E$3</c:f>
              <c:strCache>
                <c:ptCount val="1"/>
                <c:pt idx="0">
                  <c:v>Fall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RIDFW!$A$6:$A$36</c:f>
              <c:numCache>
                <c:formatCode>General</c:formatCode>
                <c:ptCount val="3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</c:numCache>
            </c:numRef>
          </c:xVal>
          <c:yVal>
            <c:numRef>
              <c:f>RIDFW!$E$6:$E$36</c:f>
              <c:numCache>
                <c:formatCode>0.00</c:formatCode>
                <c:ptCount val="31"/>
                <c:pt idx="0">
                  <c:v>2.54</c:v>
                </c:pt>
                <c:pt idx="1">
                  <c:v>0.70000000000000062</c:v>
                </c:pt>
                <c:pt idx="2">
                  <c:v>2.75</c:v>
                </c:pt>
                <c:pt idx="3">
                  <c:v>10.57</c:v>
                </c:pt>
                <c:pt idx="4">
                  <c:v>1.51</c:v>
                </c:pt>
                <c:pt idx="5">
                  <c:v>4.2</c:v>
                </c:pt>
                <c:pt idx="6">
                  <c:v>4.7300000000000004</c:v>
                </c:pt>
                <c:pt idx="7">
                  <c:v>7.1</c:v>
                </c:pt>
                <c:pt idx="8">
                  <c:v>6.6199999999999966</c:v>
                </c:pt>
                <c:pt idx="9">
                  <c:v>5.6599999999999975</c:v>
                </c:pt>
                <c:pt idx="10">
                  <c:v>16.62</c:v>
                </c:pt>
                <c:pt idx="11">
                  <c:v>9.1</c:v>
                </c:pt>
                <c:pt idx="12">
                  <c:v>8.9</c:v>
                </c:pt>
                <c:pt idx="13">
                  <c:v>3.66</c:v>
                </c:pt>
                <c:pt idx="14">
                  <c:v>5.03</c:v>
                </c:pt>
                <c:pt idx="15">
                  <c:v>3.8299999999999987</c:v>
                </c:pt>
                <c:pt idx="16">
                  <c:v>6.04</c:v>
                </c:pt>
                <c:pt idx="17">
                  <c:v>1.8900000000000001</c:v>
                </c:pt>
                <c:pt idx="18">
                  <c:v>12.39</c:v>
                </c:pt>
                <c:pt idx="19">
                  <c:v>9.11</c:v>
                </c:pt>
                <c:pt idx="20">
                  <c:v>11.07</c:v>
                </c:pt>
                <c:pt idx="21">
                  <c:v>9.27</c:v>
                </c:pt>
                <c:pt idx="22">
                  <c:v>11.38</c:v>
                </c:pt>
                <c:pt idx="23">
                  <c:v>9.58</c:v>
                </c:pt>
                <c:pt idx="24">
                  <c:v>21.35</c:v>
                </c:pt>
                <c:pt idx="25">
                  <c:v>11.26</c:v>
                </c:pt>
                <c:pt idx="26">
                  <c:v>23.759999999999987</c:v>
                </c:pt>
                <c:pt idx="27">
                  <c:v>18.149999999999999</c:v>
                </c:pt>
                <c:pt idx="28">
                  <c:v>24.99</c:v>
                </c:pt>
                <c:pt idx="29">
                  <c:v>17.39</c:v>
                </c:pt>
                <c:pt idx="30">
                  <c:v>30.6</c:v>
                </c:pt>
              </c:numCache>
            </c:numRef>
          </c:yVal>
        </c:ser>
        <c:axId val="60961536"/>
        <c:axId val="60963840"/>
      </c:scatterChart>
      <c:scatterChart>
        <c:scatterStyle val="lineMarker"/>
        <c:ser>
          <c:idx val="1"/>
          <c:order val="0"/>
          <c:tx>
            <c:strRef>
              <c:f>RIDFW!$C$3</c:f>
              <c:strCache>
                <c:ptCount val="1"/>
                <c:pt idx="0">
                  <c:v>Spring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RIDFW!$A$6:$A$35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RIDFW!$C$6:$C$36</c:f>
              <c:numCache>
                <c:formatCode>0.00</c:formatCode>
                <c:ptCount val="31"/>
                <c:pt idx="0">
                  <c:v>0.4</c:v>
                </c:pt>
                <c:pt idx="1">
                  <c:v>4.0000000000000022E-2</c:v>
                </c:pt>
                <c:pt idx="2">
                  <c:v>0.32000000000000045</c:v>
                </c:pt>
                <c:pt idx="3">
                  <c:v>0.88</c:v>
                </c:pt>
                <c:pt idx="4">
                  <c:v>0.41000000000000031</c:v>
                </c:pt>
                <c:pt idx="5">
                  <c:v>0.33000000000000052</c:v>
                </c:pt>
                <c:pt idx="6">
                  <c:v>1.0000000000000005E-2</c:v>
                </c:pt>
                <c:pt idx="7">
                  <c:v>4.0000000000000022E-2</c:v>
                </c:pt>
                <c:pt idx="8">
                  <c:v>4.0000000000000022E-2</c:v>
                </c:pt>
                <c:pt idx="9">
                  <c:v>0.15000000000000019</c:v>
                </c:pt>
                <c:pt idx="10">
                  <c:v>0.56999999999999995</c:v>
                </c:pt>
                <c:pt idx="11">
                  <c:v>0.61000000000000065</c:v>
                </c:pt>
                <c:pt idx="12">
                  <c:v>6.0000000000000032E-2</c:v>
                </c:pt>
                <c:pt idx="13">
                  <c:v>0.53</c:v>
                </c:pt>
                <c:pt idx="14">
                  <c:v>0.53</c:v>
                </c:pt>
                <c:pt idx="15">
                  <c:v>7.0000000000000021E-2</c:v>
                </c:pt>
                <c:pt idx="16">
                  <c:v>0.15000000000000019</c:v>
                </c:pt>
                <c:pt idx="17">
                  <c:v>3.0000000000000002E-2</c:v>
                </c:pt>
                <c:pt idx="18">
                  <c:v>7.0000000000000021E-2</c:v>
                </c:pt>
                <c:pt idx="19">
                  <c:v>3.54</c:v>
                </c:pt>
                <c:pt idx="20">
                  <c:v>5.08</c:v>
                </c:pt>
                <c:pt idx="21">
                  <c:v>10.28</c:v>
                </c:pt>
                <c:pt idx="22">
                  <c:v>0</c:v>
                </c:pt>
                <c:pt idx="23">
                  <c:v>0.45</c:v>
                </c:pt>
                <c:pt idx="24">
                  <c:v>1.6300000000000001</c:v>
                </c:pt>
                <c:pt idx="25">
                  <c:v>3.9</c:v>
                </c:pt>
                <c:pt idx="26">
                  <c:v>0.24000000000000019</c:v>
                </c:pt>
                <c:pt idx="27">
                  <c:v>4.0000000000000022E-2</c:v>
                </c:pt>
                <c:pt idx="28">
                  <c:v>0.39000000000000046</c:v>
                </c:pt>
                <c:pt idx="29">
                  <c:v>0.56000000000000005</c:v>
                </c:pt>
                <c:pt idx="30">
                  <c:v>1.6600000000000001</c:v>
                </c:pt>
              </c:numCache>
            </c:numRef>
          </c:yVal>
        </c:ser>
        <c:ser>
          <c:idx val="0"/>
          <c:order val="2"/>
          <c:tx>
            <c:strRef>
              <c:f>RIDFW!$F$3</c:f>
              <c:strCache>
                <c:ptCount val="1"/>
                <c:pt idx="0">
                  <c:v>Coop Trap</c:v>
                </c:pt>
              </c:strCache>
            </c:strRef>
          </c:tx>
          <c:spPr>
            <a:ln w="12700">
              <a:solidFill>
                <a:srgbClr val="336666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336666"/>
              </a:solidFill>
              <a:ln>
                <a:solidFill>
                  <a:srgbClr val="336666"/>
                </a:solidFill>
                <a:prstDash val="solid"/>
              </a:ln>
            </c:spPr>
          </c:marker>
          <c:xVal>
            <c:numRef>
              <c:f>RIDFW!$A$6:$A$36</c:f>
              <c:numCache>
                <c:formatCode>General</c:formatCode>
                <c:ptCount val="3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</c:numCache>
            </c:numRef>
          </c:xVal>
          <c:yVal>
            <c:numRef>
              <c:f>RIDFW!$F$6:$F$36</c:f>
              <c:numCache>
                <c:formatCode>General</c:formatCode>
                <c:ptCount val="31"/>
                <c:pt idx="24" formatCode="0.00">
                  <c:v>3.0470000000000002</c:v>
                </c:pt>
                <c:pt idx="25" formatCode="0.00">
                  <c:v>3.4809999999999999</c:v>
                </c:pt>
                <c:pt idx="26" formatCode="0.00">
                  <c:v>5.7350000000000003</c:v>
                </c:pt>
                <c:pt idx="27" formatCode="0.00">
                  <c:v>6.8229999999999942</c:v>
                </c:pt>
                <c:pt idx="28" formatCode="0.00">
                  <c:v>10.021000000000001</c:v>
                </c:pt>
                <c:pt idx="29" formatCode="0.00">
                  <c:v>12.029</c:v>
                </c:pt>
                <c:pt idx="30" formatCode="0.00">
                  <c:v>6.4580000000000002</c:v>
                </c:pt>
              </c:numCache>
            </c:numRef>
          </c:yVal>
        </c:ser>
        <c:axId val="60974208"/>
        <c:axId val="60975744"/>
      </c:scatterChart>
      <c:valAx>
        <c:axId val="60961536"/>
        <c:scaling>
          <c:orientation val="minMax"/>
          <c:max val="2012"/>
          <c:min val="198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730895140455065"/>
              <c:y val="0.859100626120365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63840"/>
        <c:crosses val="autoZero"/>
        <c:crossBetween val="midCat"/>
        <c:majorUnit val="5"/>
        <c:minorUnit val="1"/>
      </c:valAx>
      <c:valAx>
        <c:axId val="609638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Fall Survey kg/tow</a:t>
                </a:r>
              </a:p>
            </c:rich>
          </c:tx>
          <c:layout>
            <c:manualLayout>
              <c:xMode val="edge"/>
              <c:yMode val="edge"/>
              <c:x val="5.9468082921559834E-2"/>
              <c:y val="0.3698634246061707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61536"/>
        <c:crossesAt val="1960"/>
        <c:crossBetween val="midCat"/>
      </c:valAx>
      <c:valAx>
        <c:axId val="60974208"/>
        <c:scaling>
          <c:orientation val="minMax"/>
        </c:scaling>
        <c:delete val="1"/>
        <c:axPos val="b"/>
        <c:numFmt formatCode="General" sourceLinked="1"/>
        <c:tickLblPos val="none"/>
        <c:crossAx val="60975744"/>
        <c:crosses val="autoZero"/>
        <c:crossBetween val="midCat"/>
      </c:valAx>
      <c:valAx>
        <c:axId val="6097574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Spring Survey kg/tow; Trap N/trap/hr</a:t>
                </a:r>
              </a:p>
            </c:rich>
          </c:tx>
          <c:layout>
            <c:manualLayout>
              <c:xMode val="edge"/>
              <c:yMode val="edge"/>
              <c:x val="0.94053356006555289"/>
              <c:y val="0.27397280819349762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74208"/>
        <c:crosses val="max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004727695423074"/>
          <c:y val="0.93933545977985622"/>
          <c:w val="0.56964088409136671"/>
          <c:h val="4.69667318982391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 URIGSO Abundance Index</a:t>
            </a:r>
          </a:p>
        </c:rich>
      </c:tx>
      <c:layout>
        <c:manualLayout>
          <c:xMode val="edge"/>
          <c:yMode val="edge"/>
          <c:x val="0.33281282808399193"/>
          <c:y val="2.9296875000000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218760848053622"/>
          <c:y val="0.14648437500000044"/>
          <c:w val="0.77343809008643361"/>
          <c:h val="0.66601562500000289"/>
        </c:manualLayout>
      </c:layout>
      <c:scatterChart>
        <c:scatterStyle val="lineMarker"/>
        <c:ser>
          <c:idx val="2"/>
          <c:order val="0"/>
          <c:tx>
            <c:strRef>
              <c:f>URIGSO!$C$1</c:f>
              <c:strCache>
                <c:ptCount val="1"/>
                <c:pt idx="0">
                  <c:v>URIGSO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URIGSO!$A$3:$A$51</c:f>
              <c:numCache>
                <c:formatCode>General</c:formatCode>
                <c:ptCount val="49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</c:numCache>
            </c:numRef>
          </c:xVal>
          <c:yVal>
            <c:numRef>
              <c:f>URIGSO!$B$3:$B$51</c:f>
              <c:numCache>
                <c:formatCode>0.000</c:formatCode>
                <c:ptCount val="49"/>
                <c:pt idx="0">
                  <c:v>51.981944444444323</c:v>
                </c:pt>
                <c:pt idx="1">
                  <c:v>55.408333333333331</c:v>
                </c:pt>
                <c:pt idx="2">
                  <c:v>35.816666666666364</c:v>
                </c:pt>
                <c:pt idx="3">
                  <c:v>16.394444444444492</c:v>
                </c:pt>
                <c:pt idx="4">
                  <c:v>106.60416666666667</c:v>
                </c:pt>
                <c:pt idx="5">
                  <c:v>30.291666666666668</c:v>
                </c:pt>
                <c:pt idx="6">
                  <c:v>19.068055555555556</c:v>
                </c:pt>
                <c:pt idx="7">
                  <c:v>17.37083333333327</c:v>
                </c:pt>
                <c:pt idx="8">
                  <c:v>76.1875</c:v>
                </c:pt>
                <c:pt idx="9">
                  <c:v>37.68333333333333</c:v>
                </c:pt>
                <c:pt idx="10">
                  <c:v>109.5138888888887</c:v>
                </c:pt>
                <c:pt idx="11">
                  <c:v>55.24861111111111</c:v>
                </c:pt>
                <c:pt idx="12">
                  <c:v>166.40555555555517</c:v>
                </c:pt>
                <c:pt idx="13">
                  <c:v>408.00694444444429</c:v>
                </c:pt>
                <c:pt idx="14">
                  <c:v>287.3</c:v>
                </c:pt>
                <c:pt idx="15">
                  <c:v>148.24861111111068</c:v>
                </c:pt>
                <c:pt idx="16">
                  <c:v>139.35000000000039</c:v>
                </c:pt>
                <c:pt idx="17">
                  <c:v>80.211111111111123</c:v>
                </c:pt>
                <c:pt idx="18">
                  <c:v>122.39166666666669</c:v>
                </c:pt>
                <c:pt idx="19">
                  <c:v>56.95</c:v>
                </c:pt>
                <c:pt idx="20">
                  <c:v>189.27083333333334</c:v>
                </c:pt>
                <c:pt idx="21">
                  <c:v>160.89583333333374</c:v>
                </c:pt>
                <c:pt idx="22">
                  <c:v>187.58194444444447</c:v>
                </c:pt>
                <c:pt idx="23">
                  <c:v>158.5625</c:v>
                </c:pt>
                <c:pt idx="24">
                  <c:v>106.62499999999999</c:v>
                </c:pt>
                <c:pt idx="25">
                  <c:v>99.862499999999983</c:v>
                </c:pt>
                <c:pt idx="26">
                  <c:v>358.52083333333439</c:v>
                </c:pt>
                <c:pt idx="27">
                  <c:v>131.32916666666668</c:v>
                </c:pt>
                <c:pt idx="28">
                  <c:v>256.3583333333342</c:v>
                </c:pt>
                <c:pt idx="29">
                  <c:v>80.352777777777419</c:v>
                </c:pt>
                <c:pt idx="30">
                  <c:v>261.83749999999969</c:v>
                </c:pt>
                <c:pt idx="31">
                  <c:v>55.639583333333327</c:v>
                </c:pt>
                <c:pt idx="32">
                  <c:v>90.829166666666652</c:v>
                </c:pt>
                <c:pt idx="33">
                  <c:v>83.66249999999998</c:v>
                </c:pt>
                <c:pt idx="34">
                  <c:v>62.095833333333331</c:v>
                </c:pt>
                <c:pt idx="35">
                  <c:v>56.208333333333435</c:v>
                </c:pt>
                <c:pt idx="36">
                  <c:v>268.64999999999998</c:v>
                </c:pt>
                <c:pt idx="37">
                  <c:v>279.48749999999916</c:v>
                </c:pt>
                <c:pt idx="38">
                  <c:v>108.71666666666682</c:v>
                </c:pt>
                <c:pt idx="39">
                  <c:v>109.12499999999999</c:v>
                </c:pt>
                <c:pt idx="40">
                  <c:v>51.952777777777776</c:v>
                </c:pt>
                <c:pt idx="41">
                  <c:v>58.358333333333327</c:v>
                </c:pt>
                <c:pt idx="42">
                  <c:v>141.16250000000002</c:v>
                </c:pt>
                <c:pt idx="43">
                  <c:v>187.94027777777777</c:v>
                </c:pt>
                <c:pt idx="44">
                  <c:v>257.33749999999969</c:v>
                </c:pt>
                <c:pt idx="45">
                  <c:v>298.09722222222223</c:v>
                </c:pt>
                <c:pt idx="46">
                  <c:v>330.83636363636401</c:v>
                </c:pt>
                <c:pt idx="47">
                  <c:v>227.854166666667</c:v>
                </c:pt>
                <c:pt idx="48">
                  <c:v>274.779</c:v>
                </c:pt>
              </c:numCache>
            </c:numRef>
          </c:yVal>
        </c:ser>
        <c:axId val="61012608"/>
        <c:axId val="61027456"/>
      </c:scatterChart>
      <c:valAx>
        <c:axId val="61012608"/>
        <c:scaling>
          <c:orientation val="minMax"/>
          <c:max val="2012"/>
          <c:min val="196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906282808398982"/>
              <c:y val="0.859375000000002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27456"/>
        <c:crosses val="autoZero"/>
        <c:crossBetween val="midCat"/>
        <c:majorUnit val="5"/>
        <c:minorUnit val="1"/>
      </c:valAx>
      <c:valAx>
        <c:axId val="610274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URIGSO N/tow</a:t>
                </a:r>
              </a:p>
            </c:rich>
          </c:tx>
          <c:layout>
            <c:manualLayout>
              <c:xMode val="edge"/>
              <c:yMode val="edge"/>
              <c:x val="5.4687500000000014E-2"/>
              <c:y val="0.3867187500000013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12608"/>
        <c:crossesAt val="1960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5625032808398924"/>
          <c:y val="0.93945312499999956"/>
          <c:w val="0.14531266404199494"/>
          <c:h val="4.687499999999998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CTDEP Biomass Indices</a:t>
            </a:r>
          </a:p>
        </c:rich>
      </c:tx>
      <c:layout>
        <c:manualLayout>
          <c:xMode val="edge"/>
          <c:yMode val="edge"/>
          <c:x val="0.36463273076781033"/>
          <c:y val="3.9062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302054757883958"/>
          <c:y val="8.9843750000000014E-2"/>
          <c:w val="0.78247380928729149"/>
          <c:h val="0.72265625000000289"/>
        </c:manualLayout>
      </c:layout>
      <c:scatterChart>
        <c:scatterStyle val="lineMarker"/>
        <c:ser>
          <c:idx val="1"/>
          <c:order val="0"/>
          <c:tx>
            <c:strRef>
              <c:f>CTDEP!$C$3</c:f>
              <c:strCache>
                <c:ptCount val="1"/>
                <c:pt idx="0">
                  <c:v>Spring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CTDEP!$A$6:$A$33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xVal>
          <c:yVal>
            <c:numRef>
              <c:f>CTDEP!$C$6:$C$33</c:f>
              <c:numCache>
                <c:formatCode>0.00</c:formatCode>
                <c:ptCount val="28"/>
                <c:pt idx="0">
                  <c:v>0.64000000000000179</c:v>
                </c:pt>
                <c:pt idx="1">
                  <c:v>1.22</c:v>
                </c:pt>
                <c:pt idx="2">
                  <c:v>0.78</c:v>
                </c:pt>
                <c:pt idx="3">
                  <c:v>0.37000000000000038</c:v>
                </c:pt>
                <c:pt idx="4">
                  <c:v>0.32000000000000089</c:v>
                </c:pt>
                <c:pt idx="5">
                  <c:v>0.63000000000000178</c:v>
                </c:pt>
                <c:pt idx="6">
                  <c:v>0.61000000000000065</c:v>
                </c:pt>
                <c:pt idx="7">
                  <c:v>0.94000000000000061</c:v>
                </c:pt>
                <c:pt idx="8">
                  <c:v>0.48000000000000032</c:v>
                </c:pt>
                <c:pt idx="9">
                  <c:v>0.49000000000000032</c:v>
                </c:pt>
                <c:pt idx="10">
                  <c:v>0.58000000000000007</c:v>
                </c:pt>
                <c:pt idx="11">
                  <c:v>0.65000000000000191</c:v>
                </c:pt>
                <c:pt idx="12">
                  <c:v>0.73000000000000065</c:v>
                </c:pt>
                <c:pt idx="13">
                  <c:v>0.75000000000000167</c:v>
                </c:pt>
                <c:pt idx="14">
                  <c:v>0.75000000000000167</c:v>
                </c:pt>
                <c:pt idx="15">
                  <c:v>0.56000000000000005</c:v>
                </c:pt>
                <c:pt idx="16">
                  <c:v>4.5599999999999996</c:v>
                </c:pt>
                <c:pt idx="17">
                  <c:v>2.8499999999999988</c:v>
                </c:pt>
                <c:pt idx="18">
                  <c:v>13.16</c:v>
                </c:pt>
                <c:pt idx="19">
                  <c:v>2.2799999999999998</c:v>
                </c:pt>
                <c:pt idx="20">
                  <c:v>3.9299999999999997</c:v>
                </c:pt>
                <c:pt idx="21">
                  <c:v>1.6500000000000001</c:v>
                </c:pt>
                <c:pt idx="22">
                  <c:v>10.41</c:v>
                </c:pt>
                <c:pt idx="23">
                  <c:v>3.32</c:v>
                </c:pt>
                <c:pt idx="24">
                  <c:v>5.88</c:v>
                </c:pt>
                <c:pt idx="25">
                  <c:v>6.4</c:v>
                </c:pt>
                <c:pt idx="26">
                  <c:v>3.14</c:v>
                </c:pt>
                <c:pt idx="27">
                  <c:v>9.5500000000000007</c:v>
                </c:pt>
              </c:numCache>
            </c:numRef>
          </c:yVal>
        </c:ser>
        <c:ser>
          <c:idx val="2"/>
          <c:order val="1"/>
          <c:tx>
            <c:strRef>
              <c:f>CTDEP!$E$3</c:f>
              <c:strCache>
                <c:ptCount val="1"/>
                <c:pt idx="0">
                  <c:v>Fall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CTDEP!$A$6:$A$33</c:f>
              <c:numCache>
                <c:formatCode>General</c:formatCode>
                <c:ptCount val="28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</c:numCache>
            </c:numRef>
          </c:xVal>
          <c:yVal>
            <c:numRef>
              <c:f>CTDEP!$E$6:$E$33</c:f>
              <c:numCache>
                <c:formatCode>0.00</c:formatCode>
                <c:ptCount val="28"/>
                <c:pt idx="0">
                  <c:v>1.36</c:v>
                </c:pt>
                <c:pt idx="1">
                  <c:v>2.5</c:v>
                </c:pt>
                <c:pt idx="2">
                  <c:v>2.9499999999999997</c:v>
                </c:pt>
                <c:pt idx="3">
                  <c:v>1.79</c:v>
                </c:pt>
                <c:pt idx="4">
                  <c:v>2.27</c:v>
                </c:pt>
                <c:pt idx="5">
                  <c:v>3.65</c:v>
                </c:pt>
                <c:pt idx="6">
                  <c:v>5</c:v>
                </c:pt>
                <c:pt idx="7">
                  <c:v>8.3000000000000007</c:v>
                </c:pt>
                <c:pt idx="8">
                  <c:v>4.96</c:v>
                </c:pt>
                <c:pt idx="9">
                  <c:v>3.72</c:v>
                </c:pt>
                <c:pt idx="10">
                  <c:v>3.3299999999999987</c:v>
                </c:pt>
                <c:pt idx="11">
                  <c:v>4.63</c:v>
                </c:pt>
                <c:pt idx="12">
                  <c:v>3.68</c:v>
                </c:pt>
                <c:pt idx="13">
                  <c:v>2.4899999999999998</c:v>
                </c:pt>
                <c:pt idx="14">
                  <c:v>4.5</c:v>
                </c:pt>
                <c:pt idx="15">
                  <c:v>22.72</c:v>
                </c:pt>
                <c:pt idx="16">
                  <c:v>30.759999999999987</c:v>
                </c:pt>
                <c:pt idx="17">
                  <c:v>11.28</c:v>
                </c:pt>
                <c:pt idx="18">
                  <c:v>23.69</c:v>
                </c:pt>
                <c:pt idx="19">
                  <c:v>28.95</c:v>
                </c:pt>
                <c:pt idx="20">
                  <c:v>16.309999999999999</c:v>
                </c:pt>
                <c:pt idx="21">
                  <c:v>13.79</c:v>
                </c:pt>
                <c:pt idx="22">
                  <c:v>10.49</c:v>
                </c:pt>
                <c:pt idx="23">
                  <c:v>24.150000000000031</c:v>
                </c:pt>
                <c:pt idx="24">
                  <c:v>16.53</c:v>
                </c:pt>
                <c:pt idx="25">
                  <c:v>13.73</c:v>
                </c:pt>
                <c:pt idx="27">
                  <c:v>20.27</c:v>
                </c:pt>
              </c:numCache>
            </c:numRef>
          </c:yVal>
        </c:ser>
        <c:axId val="60827520"/>
        <c:axId val="60838272"/>
      </c:scatterChart>
      <c:valAx>
        <c:axId val="60827520"/>
        <c:scaling>
          <c:orientation val="minMax"/>
          <c:max val="2012"/>
          <c:min val="198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356873231221886"/>
              <c:y val="0.859375000000002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38272"/>
        <c:crosses val="autoZero"/>
        <c:crossBetween val="midCat"/>
        <c:majorUnit val="5"/>
        <c:minorUnit val="1"/>
      </c:valAx>
      <c:valAx>
        <c:axId val="608382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kg/tow</a:t>
                </a:r>
              </a:p>
            </c:rich>
          </c:tx>
          <c:layout>
            <c:manualLayout>
              <c:xMode val="edge"/>
              <c:yMode val="edge"/>
              <c:x val="5.6338192467725569E-2"/>
              <c:y val="0.3593750000000013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27520"/>
        <c:crossesAt val="1960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3646371668330188"/>
          <c:y val="0.93945312499999956"/>
          <c:w val="0.37402240212931342"/>
          <c:h val="4.687499999999998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NYDEC Abundance Index</a:t>
            </a:r>
          </a:p>
        </c:rich>
      </c:tx>
      <c:layout>
        <c:manualLayout>
          <c:xMode val="edge"/>
          <c:yMode val="edge"/>
          <c:x val="0.35837294986014379"/>
          <c:y val="3.9062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050096663024291"/>
          <c:y val="8.9843750000000014E-2"/>
          <c:w val="0.79499339023589111"/>
          <c:h val="0.72265625000000289"/>
        </c:manualLayout>
      </c:layout>
      <c:scatterChart>
        <c:scatterStyle val="lineMarker"/>
        <c:ser>
          <c:idx val="2"/>
          <c:order val="0"/>
          <c:tx>
            <c:strRef>
              <c:f>NYDEC!$A$1</c:f>
              <c:strCache>
                <c:ptCount val="1"/>
                <c:pt idx="0">
                  <c:v>NYDEC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NYDEC!$A$6:$A$30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xVal>
          <c:yVal>
            <c:numRef>
              <c:f>NYDEC!$D$6:$D$30</c:f>
              <c:numCache>
                <c:formatCode>0.00</c:formatCode>
                <c:ptCount val="25"/>
                <c:pt idx="0">
                  <c:v>9.0000000000000024E-2</c:v>
                </c:pt>
                <c:pt idx="1">
                  <c:v>0.05</c:v>
                </c:pt>
                <c:pt idx="2">
                  <c:v>4.0000000000000022E-2</c:v>
                </c:pt>
                <c:pt idx="3">
                  <c:v>0.14000000000000001</c:v>
                </c:pt>
                <c:pt idx="4">
                  <c:v>0.22</c:v>
                </c:pt>
                <c:pt idx="5">
                  <c:v>6.0000000000000032E-2</c:v>
                </c:pt>
                <c:pt idx="6">
                  <c:v>4.0000000000000022E-2</c:v>
                </c:pt>
                <c:pt idx="7">
                  <c:v>6.0000000000000032E-2</c:v>
                </c:pt>
                <c:pt idx="8">
                  <c:v>3.0000000000000002E-2</c:v>
                </c:pt>
                <c:pt idx="9">
                  <c:v>0.15000000000000024</c:v>
                </c:pt>
                <c:pt idx="10">
                  <c:v>0.2</c:v>
                </c:pt>
                <c:pt idx="11">
                  <c:v>0.05</c:v>
                </c:pt>
                <c:pt idx="12">
                  <c:v>3.0000000000000002E-2</c:v>
                </c:pt>
                <c:pt idx="13">
                  <c:v>1.02</c:v>
                </c:pt>
                <c:pt idx="14">
                  <c:v>1.22</c:v>
                </c:pt>
                <c:pt idx="15">
                  <c:v>6.01</c:v>
                </c:pt>
                <c:pt idx="16">
                  <c:v>1.35</c:v>
                </c:pt>
                <c:pt idx="17">
                  <c:v>0.70000000000000062</c:v>
                </c:pt>
                <c:pt idx="20">
                  <c:v>0.61000000000000065</c:v>
                </c:pt>
                <c:pt idx="22">
                  <c:v>0.73000000000000065</c:v>
                </c:pt>
                <c:pt idx="23">
                  <c:v>3.86</c:v>
                </c:pt>
                <c:pt idx="24">
                  <c:v>2.25</c:v>
                </c:pt>
              </c:numCache>
            </c:numRef>
          </c:yVal>
        </c:ser>
        <c:axId val="60871040"/>
        <c:axId val="60873344"/>
      </c:scatterChart>
      <c:valAx>
        <c:axId val="60871040"/>
        <c:scaling>
          <c:orientation val="minMax"/>
          <c:max val="2012"/>
          <c:min val="198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730895140455104"/>
              <c:y val="0.8593750000000028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73344"/>
        <c:crosses val="autoZero"/>
        <c:crossBetween val="midCat"/>
        <c:majorUnit val="5"/>
        <c:minorUnit val="1"/>
      </c:valAx>
      <c:valAx>
        <c:axId val="608733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Age 2+ N/tow</a:t>
                </a:r>
              </a:p>
            </c:rich>
          </c:tx>
          <c:layout>
            <c:manualLayout>
              <c:xMode val="edge"/>
              <c:yMode val="edge"/>
              <c:x val="5.4773247240808919E-2"/>
              <c:y val="0.3183593750000027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71040"/>
        <c:crossesAt val="1960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993789508705987"/>
          <c:y val="0.93945312499999956"/>
          <c:w val="0.31455448350646514"/>
          <c:h val="4.687499999999998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NJDFW Biomass Index</a:t>
            </a:r>
          </a:p>
        </c:rich>
      </c:tx>
      <c:layout>
        <c:manualLayout>
          <c:xMode val="edge"/>
          <c:yMode val="edge"/>
          <c:x val="0.37558734735622989"/>
          <c:y val="3.921568627450980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45559996026501"/>
          <c:y val="9.0196251141718642E-2"/>
          <c:w val="0.78403875690586622"/>
          <c:h val="0.72157000913374914"/>
        </c:manualLayout>
      </c:layout>
      <c:scatterChart>
        <c:scatterStyle val="lineMarker"/>
        <c:ser>
          <c:idx val="1"/>
          <c:order val="0"/>
          <c:tx>
            <c:strRef>
              <c:f>NJDFW!$A$1</c:f>
              <c:strCache>
                <c:ptCount val="1"/>
                <c:pt idx="0">
                  <c:v>NJDFW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NJDFW!$A$6:$A$28</c:f>
              <c:numCache>
                <c:formatCode>General</c:formatCode>
                <c:ptCount val="2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</c:numCache>
            </c:numRef>
          </c:xVal>
          <c:yVal>
            <c:numRef>
              <c:f>NJDFW!$C$6:$C$28</c:f>
              <c:numCache>
                <c:formatCode>0.00</c:formatCode>
                <c:ptCount val="23"/>
                <c:pt idx="0">
                  <c:v>2.7509040832519598</c:v>
                </c:pt>
                <c:pt idx="1">
                  <c:v>3.7726917266845712</c:v>
                </c:pt>
                <c:pt idx="2">
                  <c:v>6.1716613769531419</c:v>
                </c:pt>
                <c:pt idx="3">
                  <c:v>7.162395477294905</c:v>
                </c:pt>
                <c:pt idx="4">
                  <c:v>5.2138938903808594</c:v>
                </c:pt>
                <c:pt idx="5">
                  <c:v>3.2967414855957027</c:v>
                </c:pt>
                <c:pt idx="6">
                  <c:v>2.0795459747314391</c:v>
                </c:pt>
                <c:pt idx="7">
                  <c:v>1.0350284576416016</c:v>
                </c:pt>
                <c:pt idx="8">
                  <c:v>3.8192424774169846</c:v>
                </c:pt>
                <c:pt idx="9">
                  <c:v>4.8844718933105469</c:v>
                </c:pt>
                <c:pt idx="10">
                  <c:v>10.296188354492168</c:v>
                </c:pt>
                <c:pt idx="11">
                  <c:v>6.66943359375</c:v>
                </c:pt>
                <c:pt idx="12">
                  <c:v>4.3151512145996085</c:v>
                </c:pt>
                <c:pt idx="13">
                  <c:v>25.731582641601563</c:v>
                </c:pt>
                <c:pt idx="14">
                  <c:v>10.194625854492168</c:v>
                </c:pt>
                <c:pt idx="15">
                  <c:v>11.702301025390618</c:v>
                </c:pt>
                <c:pt idx="16">
                  <c:v>4.1878585815429687</c:v>
                </c:pt>
                <c:pt idx="17">
                  <c:v>16.515945434570313</c:v>
                </c:pt>
                <c:pt idx="18">
                  <c:v>38.2681884765625</c:v>
                </c:pt>
                <c:pt idx="19">
                  <c:v>3.1904182434082027</c:v>
                </c:pt>
                <c:pt idx="20">
                  <c:v>6.0416984558105682</c:v>
                </c:pt>
                <c:pt idx="21">
                  <c:v>2.210601806640625</c:v>
                </c:pt>
                <c:pt idx="22">
                  <c:v>5.1300163269042836</c:v>
                </c:pt>
              </c:numCache>
            </c:numRef>
          </c:yVal>
        </c:ser>
        <c:axId val="61111680"/>
        <c:axId val="61134720"/>
      </c:scatterChart>
      <c:valAx>
        <c:axId val="61111680"/>
        <c:scaling>
          <c:orientation val="minMax"/>
          <c:max val="2012"/>
          <c:min val="198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200378708530134"/>
              <c:y val="0.858825176264736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34720"/>
        <c:crosses val="autoZero"/>
        <c:crossBetween val="midCat"/>
        <c:majorUnit val="5"/>
        <c:minorUnit val="1"/>
      </c:valAx>
      <c:valAx>
        <c:axId val="611347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Survey kg/tow</a:t>
                </a:r>
              </a:p>
            </c:rich>
          </c:tx>
          <c:layout>
            <c:manualLayout>
              <c:xMode val="edge"/>
              <c:yMode val="edge"/>
              <c:x val="5.4773247240808919E-2"/>
              <c:y val="0.358824146981628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11680"/>
        <c:crossesAt val="1960"/>
        <c:crossBetween val="midCat"/>
      </c:valAx>
      <c:spPr>
        <a:solidFill>
          <a:srgbClr val="FFFFFF"/>
        </a:solidFill>
        <a:ln w="254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028234733569355"/>
          <c:y val="0.93921753898409754"/>
          <c:w val="0.28638546942195803"/>
          <c:h val="4.705882352941193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0.08482</cdr:x>
      <cdr:y>0.85027</cdr:y>
    </cdr:from>
    <cdr:to>
      <cdr:x>0.09737</cdr:x>
      <cdr:y>0.89408</cdr:y>
    </cdr:to>
    <cdr:sp macro="" textlink="">
      <cdr:nvSpPr>
        <cdr:cNvPr id="323585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849" y="3874392"/>
          <a:ext cx="76753" cy="199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0.43355</cdr:x>
      <cdr:y>0.84488</cdr:y>
    </cdr:from>
    <cdr:to>
      <cdr:x>0.4461</cdr:x>
      <cdr:y>0.88869</cdr:y>
    </cdr:to>
    <cdr:sp macro="" textlink="">
      <cdr:nvSpPr>
        <cdr:cNvPr id="323586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54364" y="3849875"/>
          <a:ext cx="76752" cy="199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0.17834</cdr:x>
      <cdr:y>0.70267</cdr:y>
    </cdr:from>
    <cdr:to>
      <cdr:x>0.19089</cdr:x>
      <cdr:y>0.74648</cdr:y>
    </cdr:to>
    <cdr:sp macro="" textlink="">
      <cdr:nvSpPr>
        <cdr:cNvPr id="323587" name="Text Box 102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3730" y="3202394"/>
          <a:ext cx="76753" cy="199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0.8577</cdr:x>
      <cdr:y>0.37417</cdr:y>
    </cdr:from>
    <cdr:to>
      <cdr:x>0.9327</cdr:x>
      <cdr:y>0.42795</cdr:y>
    </cdr:to>
    <cdr:sp macro="" textlink="">
      <cdr:nvSpPr>
        <cdr:cNvPr id="7171" name="Text Box 102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20398" y="1632302"/>
          <a:ext cx="456485" cy="2346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2011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0.09173</cdr:x>
      <cdr:y>0.86227</cdr:y>
    </cdr:from>
    <cdr:to>
      <cdr:x>0.10428</cdr:x>
      <cdr:y>0.902</cdr:y>
    </cdr:to>
    <cdr:sp macro="" textlink="">
      <cdr:nvSpPr>
        <cdr:cNvPr id="459777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2364" y="4347916"/>
          <a:ext cx="76510" cy="200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0.44094</cdr:x>
      <cdr:y>0.85736</cdr:y>
    </cdr:from>
    <cdr:to>
      <cdr:x>0.45349</cdr:x>
      <cdr:y>0.8971</cdr:y>
    </cdr:to>
    <cdr:sp macro="" textlink="">
      <cdr:nvSpPr>
        <cdr:cNvPr id="459778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1130" y="4323198"/>
          <a:ext cx="76510" cy="200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0.18918</cdr:x>
      <cdr:y>0.71829</cdr:y>
    </cdr:from>
    <cdr:to>
      <cdr:x>0.20173</cdr:x>
      <cdr:y>0.75803</cdr:y>
    </cdr:to>
    <cdr:sp macro="" textlink="">
      <cdr:nvSpPr>
        <cdr:cNvPr id="45977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56438" y="3622461"/>
          <a:ext cx="76510" cy="200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0.08483</cdr:x>
      <cdr:y>0.83809</cdr:y>
    </cdr:from>
    <cdr:to>
      <cdr:x>0.09738</cdr:x>
      <cdr:y>0.86918</cdr:y>
    </cdr:to>
    <cdr:sp macro="" textlink="">
      <cdr:nvSpPr>
        <cdr:cNvPr id="242689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104" y="3850875"/>
          <a:ext cx="76631" cy="1427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0.43281</cdr:x>
      <cdr:y>0.83295</cdr:y>
    </cdr:from>
    <cdr:to>
      <cdr:x>0.44537</cdr:x>
      <cdr:y>0.86404</cdr:y>
    </cdr:to>
    <cdr:sp macro="" textlink="">
      <cdr:nvSpPr>
        <cdr:cNvPr id="242690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45736" y="3827272"/>
          <a:ext cx="76631" cy="1427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0.17712</cdr:x>
      <cdr:y>0.71078</cdr:y>
    </cdr:from>
    <cdr:to>
      <cdr:x>0.18967</cdr:x>
      <cdr:y>0.74408</cdr:y>
    </cdr:to>
    <cdr:sp macro="" textlink="">
      <cdr:nvSpPr>
        <cdr:cNvPr id="24269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4567" y="3266421"/>
          <a:ext cx="76631" cy="1528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0.08582</cdr:x>
      <cdr:y>0.84758</cdr:y>
    </cdr:from>
    <cdr:to>
      <cdr:x>0.09838</cdr:x>
      <cdr:y>0.87699</cdr:y>
    </cdr:to>
    <cdr:sp macro="" textlink="">
      <cdr:nvSpPr>
        <cdr:cNvPr id="248833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6359" y="4136634"/>
          <a:ext cx="76510" cy="1434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0.42839</cdr:x>
      <cdr:y>0.84218</cdr:y>
    </cdr:from>
    <cdr:to>
      <cdr:x>0.44094</cdr:x>
      <cdr:y>0.8716</cdr:y>
    </cdr:to>
    <cdr:sp macro="" textlink="">
      <cdr:nvSpPr>
        <cdr:cNvPr id="248834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14620" y="4110336"/>
          <a:ext cx="76510" cy="1434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0.17811</cdr:x>
      <cdr:y>0.7211</cdr:y>
    </cdr:from>
    <cdr:to>
      <cdr:x>0.19066</cdr:x>
      <cdr:y>0.75223</cdr:y>
    </cdr:to>
    <cdr:sp macro="" textlink="">
      <cdr:nvSpPr>
        <cdr:cNvPr id="24883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8930" y="3519815"/>
          <a:ext cx="76509" cy="151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0.09172</cdr:x>
      <cdr:y>0.84783</cdr:y>
    </cdr:from>
    <cdr:to>
      <cdr:x>0.10427</cdr:x>
      <cdr:y>0.877</cdr:y>
    </cdr:to>
    <cdr:sp macro="" textlink="">
      <cdr:nvSpPr>
        <cdr:cNvPr id="434177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3176" y="4145971"/>
          <a:ext cx="76631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0.43995</cdr:x>
      <cdr:y>0.84244</cdr:y>
    </cdr:from>
    <cdr:to>
      <cdr:x>0.4525</cdr:x>
      <cdr:y>0.87161</cdr:y>
    </cdr:to>
    <cdr:sp macro="" textlink="">
      <cdr:nvSpPr>
        <cdr:cNvPr id="434178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89311" y="4119620"/>
          <a:ext cx="76631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0.18745</cdr:x>
      <cdr:y>0.72233</cdr:y>
    </cdr:from>
    <cdr:to>
      <cdr:x>0.2</cdr:x>
      <cdr:y>0.75346</cdr:y>
    </cdr:to>
    <cdr:sp macro="" textlink="">
      <cdr:nvSpPr>
        <cdr:cNvPr id="43417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7675" y="3532714"/>
          <a:ext cx="76631" cy="1521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0.08582</cdr:x>
      <cdr:y>0.84783</cdr:y>
    </cdr:from>
    <cdr:to>
      <cdr:x>0.09838</cdr:x>
      <cdr:y>0.877</cdr:y>
    </cdr:to>
    <cdr:sp macro="" textlink="">
      <cdr:nvSpPr>
        <cdr:cNvPr id="252929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6359" y="4145971"/>
          <a:ext cx="76510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0.43454</cdr:x>
      <cdr:y>0.84269</cdr:y>
    </cdr:from>
    <cdr:to>
      <cdr:x>0.44709</cdr:x>
      <cdr:y>0.87186</cdr:y>
    </cdr:to>
    <cdr:sp macro="" textlink="">
      <cdr:nvSpPr>
        <cdr:cNvPr id="252930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52125" y="4120818"/>
          <a:ext cx="76510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0.17885</cdr:x>
      <cdr:y>0.72061</cdr:y>
    </cdr:from>
    <cdr:to>
      <cdr:x>0.1914</cdr:x>
      <cdr:y>0.75175</cdr:y>
    </cdr:to>
    <cdr:sp macro="" textlink="">
      <cdr:nvSpPr>
        <cdr:cNvPr id="25293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3430" y="3524329"/>
          <a:ext cx="76510" cy="152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0.0782</cdr:x>
      <cdr:y>0.84783</cdr:y>
    </cdr:from>
    <cdr:to>
      <cdr:x>0.09075</cdr:x>
      <cdr:y>0.877</cdr:y>
    </cdr:to>
    <cdr:sp macro="" textlink="">
      <cdr:nvSpPr>
        <cdr:cNvPr id="257025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9854" y="4145971"/>
          <a:ext cx="76509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0.42666</cdr:x>
      <cdr:y>0.84269</cdr:y>
    </cdr:from>
    <cdr:to>
      <cdr:x>0.43921</cdr:x>
      <cdr:y>0.87186</cdr:y>
    </cdr:to>
    <cdr:sp macro="" textlink="">
      <cdr:nvSpPr>
        <cdr:cNvPr id="257026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04119" y="4120818"/>
          <a:ext cx="76510" cy="142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0.16704</cdr:x>
      <cdr:y>0.72061</cdr:y>
    </cdr:from>
    <cdr:to>
      <cdr:x>0.17959</cdr:x>
      <cdr:y>0.75175</cdr:y>
    </cdr:to>
    <cdr:sp macro="" textlink="">
      <cdr:nvSpPr>
        <cdr:cNvPr id="257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21421" y="3524329"/>
          <a:ext cx="76510" cy="152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0.08484</cdr:x>
      <cdr:y>0.84707</cdr:y>
    </cdr:from>
    <cdr:to>
      <cdr:x>0.09739</cdr:x>
      <cdr:y>0.87649</cdr:y>
    </cdr:to>
    <cdr:sp macro="" textlink="">
      <cdr:nvSpPr>
        <cdr:cNvPr id="259073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0359" y="4126109"/>
          <a:ext cx="76509" cy="143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0.43355</cdr:x>
      <cdr:y>0.84217</cdr:y>
    </cdr:from>
    <cdr:to>
      <cdr:x>0.44611</cdr:x>
      <cdr:y>0.87158</cdr:y>
    </cdr:to>
    <cdr:sp macro="" textlink="">
      <cdr:nvSpPr>
        <cdr:cNvPr id="259074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46124" y="4102249"/>
          <a:ext cx="76510" cy="143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0.17762</cdr:x>
      <cdr:y>0.72011</cdr:y>
    </cdr:from>
    <cdr:to>
      <cdr:x>0.19017</cdr:x>
      <cdr:y>0.75148</cdr:y>
    </cdr:to>
    <cdr:sp macro="" textlink="">
      <cdr:nvSpPr>
        <cdr:cNvPr id="25907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5929" y="3508132"/>
          <a:ext cx="76510" cy="1527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0.09566</cdr:x>
      <cdr:y>0.84733</cdr:y>
    </cdr:from>
    <cdr:to>
      <cdr:x>0.10821</cdr:x>
      <cdr:y>0.87675</cdr:y>
    </cdr:to>
    <cdr:sp macro="" textlink="">
      <cdr:nvSpPr>
        <cdr:cNvPr id="440321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7217" y="4135439"/>
          <a:ext cx="76631" cy="1434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0.43134</cdr:x>
      <cdr:y>0.84243</cdr:y>
    </cdr:from>
    <cdr:to>
      <cdr:x>0.44389</cdr:x>
      <cdr:y>0.87184</cdr:y>
    </cdr:to>
    <cdr:sp macro="" textlink="">
      <cdr:nvSpPr>
        <cdr:cNvPr id="440322" name="Text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36721" y="4111531"/>
          <a:ext cx="76631" cy="1434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0.19164</cdr:x>
      <cdr:y>0.72232</cdr:y>
    </cdr:from>
    <cdr:to>
      <cdr:x>0.20419</cdr:x>
      <cdr:y>0.75345</cdr:y>
    </cdr:to>
    <cdr:sp macro="" textlink="">
      <cdr:nvSpPr>
        <cdr:cNvPr id="44032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73219" y="3525791"/>
          <a:ext cx="76631" cy="1518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16381D-9B9F-4BD7-AE1F-32D9F766B7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05402-FCED-424C-BA15-38059B01E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801FD-FB72-4987-9D0B-211ECDD19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C7B4D-8869-4BD0-9E3C-B66C022BC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792CF-91DE-40C2-B4AA-2D0E2807FE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6F537-EFB4-4F3E-A6E7-C4B2D321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1BF6D-8DEA-43DA-9AFF-40F29A81D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729F4-7DEF-4DD5-9357-A0648F70D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F7D50-21D8-4F66-9813-4A55F2267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B6ED7-AC60-4933-82B8-3DEA40AF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2C264-2E2B-481C-9CA2-8EEB9AA6F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9179-3CDE-485E-9C2C-045751E42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D5F425-5362-4530-B8F8-B58D775ABF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Scup (</a:t>
            </a:r>
            <a:r>
              <a:rPr lang="en-US" sz="2400" b="1" i="1" dirty="0">
                <a:solidFill>
                  <a:schemeClr val="tx1"/>
                </a:solidFill>
              </a:rPr>
              <a:t>Stenotomus chrysops</a:t>
            </a:r>
            <a:r>
              <a:rPr lang="en-US" sz="2400" b="1" dirty="0" smtClean="0">
                <a:solidFill>
                  <a:schemeClr val="tx1"/>
                </a:solidFill>
              </a:rPr>
              <a:t>): 2012 Update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/>
              <a:t>Managed as a unit stock from New England to </a:t>
            </a:r>
            <a:endParaRPr lang="en-US" sz="20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	</a:t>
            </a:r>
            <a:r>
              <a:rPr lang="en-US" sz="2000" b="1" dirty="0" smtClean="0"/>
              <a:t>Cape </a:t>
            </a:r>
            <a:r>
              <a:rPr lang="en-US" sz="2000" b="1" dirty="0"/>
              <a:t>Hatteras, NC</a:t>
            </a:r>
          </a:p>
          <a:p>
            <a:pPr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Maximum size &amp; age fish in NEFSC SVs </a:t>
            </a:r>
            <a:r>
              <a:rPr lang="en-US" sz="2000" b="1" dirty="0" smtClean="0"/>
              <a:t>and fishery samples: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		SV: 1973 - 41 cm FL at age 14; </a:t>
            </a:r>
            <a:r>
              <a:rPr lang="en-US" sz="2000" b="1" dirty="0" smtClean="0"/>
              <a:t>1976, 1978 - </a:t>
            </a:r>
            <a:r>
              <a:rPr lang="en-US" sz="2000" b="1" dirty="0"/>
              <a:t>38 cm at age </a:t>
            </a:r>
            <a:r>
              <a:rPr lang="en-US" sz="2000" b="1" dirty="0" smtClean="0"/>
              <a:t>	14</a:t>
            </a:r>
            <a:r>
              <a:rPr lang="en-US" sz="2000" b="1" dirty="0"/>
              <a:t>; </a:t>
            </a:r>
            <a:r>
              <a:rPr lang="en-US" sz="2000" b="1" dirty="0" smtClean="0"/>
              <a:t> 2001 </a:t>
            </a:r>
            <a:r>
              <a:rPr lang="en-US" sz="2000" b="1" dirty="0"/>
              <a:t>- 41 cm FL at age 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Comm</a:t>
            </a:r>
            <a:r>
              <a:rPr lang="en-US" sz="2000" b="1" dirty="0"/>
              <a:t> land: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1970s</a:t>
            </a:r>
            <a:r>
              <a:rPr lang="en-US" sz="2000" b="1" dirty="0" smtClean="0"/>
              <a:t> - 45-46 </a:t>
            </a:r>
            <a:r>
              <a:rPr lang="en-US" sz="2000" b="1" dirty="0"/>
              <a:t>cm FL at ages </a:t>
            </a:r>
            <a:r>
              <a:rPr lang="en-US" sz="2000" b="1" dirty="0" smtClean="0"/>
              <a:t>8-10, 40 cm at 14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50% mature </a:t>
            </a:r>
            <a:r>
              <a:rPr lang="en-US" sz="2000" b="1" dirty="0" smtClean="0"/>
              <a:t>at age </a:t>
            </a:r>
            <a:r>
              <a:rPr lang="en-US" sz="2000" b="1" dirty="0" smtClean="0"/>
              <a:t>2; </a:t>
            </a:r>
            <a:r>
              <a:rPr lang="en-US" sz="2000" b="1" dirty="0"/>
              <a:t>M = </a:t>
            </a:r>
            <a:r>
              <a:rPr lang="en-US" sz="2000" b="1" dirty="0" smtClean="0"/>
              <a:t>0.20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Commercial trawl fishery; recreational rod and reel fishery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Comm. landings ~50%; Comm. discards ~30%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Rec. landings ~20%; Rec. discards &lt;1%</a:t>
            </a:r>
          </a:p>
          <a:p>
            <a:pPr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NEFSC SVs peaked in late </a:t>
            </a:r>
            <a:r>
              <a:rPr lang="en-US" sz="2000" b="1" dirty="0" err="1"/>
              <a:t>1970s</a:t>
            </a:r>
            <a:r>
              <a:rPr lang="en-US" sz="2000" b="1" dirty="0"/>
              <a:t>, early </a:t>
            </a:r>
            <a:r>
              <a:rPr lang="en-US" sz="2000" b="1" dirty="0" err="1"/>
              <a:t>2000s</a:t>
            </a: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Comm</a:t>
            </a:r>
            <a:r>
              <a:rPr lang="en-US" sz="2000" b="1" dirty="0"/>
              <a:t> landings (and probably total catch) peaked in 1955-1965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Scup (</a:t>
            </a:r>
            <a:r>
              <a:rPr lang="en-US" sz="2800" b="1" i="1" dirty="0">
                <a:solidFill>
                  <a:schemeClr val="tx1"/>
                </a:solidFill>
              </a:rPr>
              <a:t>Stenotomus chrysops</a:t>
            </a:r>
            <a:r>
              <a:rPr lang="en-US" sz="2800" b="1" dirty="0">
                <a:solidFill>
                  <a:schemeClr val="tx1"/>
                </a:solidFill>
              </a:rPr>
              <a:t>): </a:t>
            </a:r>
            <a:r>
              <a:rPr lang="en-US" sz="2800" b="1" dirty="0" smtClean="0">
                <a:solidFill>
                  <a:schemeClr val="tx1"/>
                </a:solidFill>
              </a:rPr>
              <a:t>2010 </a:t>
            </a:r>
            <a:r>
              <a:rPr lang="en-US" sz="28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Status for </a:t>
            </a:r>
            <a:r>
              <a:rPr lang="en-US" sz="2400" b="1" dirty="0" smtClean="0"/>
              <a:t>2009: </a:t>
            </a:r>
            <a:r>
              <a:rPr lang="en-US" sz="2400" b="1" dirty="0"/>
              <a:t>Not </a:t>
            </a:r>
            <a:r>
              <a:rPr lang="en-US" sz="2400" b="1" dirty="0" smtClean="0"/>
              <a:t>Overfished, </a:t>
            </a:r>
            <a:r>
              <a:rPr lang="en-US" sz="2400" b="1" dirty="0" smtClean="0"/>
              <a:t>Not </a:t>
            </a:r>
            <a:r>
              <a:rPr lang="en-US" sz="2400" b="1" dirty="0"/>
              <a:t>Overfishing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SSB2009 </a:t>
            </a:r>
            <a:r>
              <a:rPr lang="en-US" sz="2400" b="1" dirty="0"/>
              <a:t>= </a:t>
            </a:r>
            <a:r>
              <a:rPr lang="en-US" sz="2400" b="1" dirty="0" smtClean="0"/>
              <a:t>155,000 </a:t>
            </a:r>
            <a:r>
              <a:rPr lang="en-US" sz="2400" b="1" dirty="0"/>
              <a:t>mt;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F2009 </a:t>
            </a:r>
            <a:r>
              <a:rPr lang="en-US" sz="2400" b="1" dirty="0"/>
              <a:t>= </a:t>
            </a:r>
            <a:r>
              <a:rPr lang="en-US" sz="2400" b="1" dirty="0" smtClean="0"/>
              <a:t>0.043 </a:t>
            </a:r>
            <a:r>
              <a:rPr lang="en-US" sz="2400" b="1" dirty="0"/>
              <a:t>(fully recruited ages 2-7+);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R2009 </a:t>
            </a:r>
            <a:r>
              <a:rPr lang="en-US" sz="2400" b="1" dirty="0"/>
              <a:t>= </a:t>
            </a:r>
            <a:r>
              <a:rPr lang="en-US" sz="2400" b="1" dirty="0" smtClean="0"/>
              <a:t>140 </a:t>
            </a:r>
            <a:r>
              <a:rPr lang="en-US" sz="2400" b="1" dirty="0"/>
              <a:t>million age 0 fish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ACL </a:t>
            </a:r>
            <a:r>
              <a:rPr lang="en-US" sz="2400" b="1" dirty="0"/>
              <a:t>for </a:t>
            </a:r>
            <a:r>
              <a:rPr lang="en-US" sz="2400" b="1" dirty="0" smtClean="0"/>
              <a:t>2011: 14,479 </a:t>
            </a:r>
            <a:r>
              <a:rPr lang="en-US" sz="2400" b="1" dirty="0"/>
              <a:t>mt </a:t>
            </a:r>
            <a:r>
              <a:rPr lang="en-US" sz="2400" b="1" dirty="0" smtClean="0"/>
              <a:t>(31.920 </a:t>
            </a:r>
            <a:r>
              <a:rPr lang="en-US" sz="2400" b="1" dirty="0" err="1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TAL for 2011: 12,020 mt (26.500 </a:t>
            </a:r>
            <a:r>
              <a:rPr lang="en-US" sz="2400" b="1" dirty="0" err="1" smtClean="0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Increase of 87% over 2010 TAC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Scup (</a:t>
            </a:r>
            <a:r>
              <a:rPr lang="en-US" sz="2800" b="1" i="1" dirty="0">
                <a:solidFill>
                  <a:schemeClr val="tx1"/>
                </a:solidFill>
              </a:rPr>
              <a:t>Stenotomus chrysops</a:t>
            </a:r>
            <a:r>
              <a:rPr lang="en-US" sz="2800" b="1" dirty="0">
                <a:solidFill>
                  <a:schemeClr val="tx1"/>
                </a:solidFill>
              </a:rPr>
              <a:t>): </a:t>
            </a:r>
            <a:r>
              <a:rPr lang="en-US" sz="2800" b="1" dirty="0" smtClean="0">
                <a:solidFill>
                  <a:schemeClr val="tx1"/>
                </a:solidFill>
              </a:rPr>
              <a:t>2011 </a:t>
            </a:r>
            <a:r>
              <a:rPr lang="en-US" sz="28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Status for </a:t>
            </a:r>
            <a:r>
              <a:rPr lang="en-US" sz="2400" b="1" dirty="0" smtClean="0"/>
              <a:t>2010: </a:t>
            </a:r>
            <a:r>
              <a:rPr lang="en-US" sz="2400" b="1" dirty="0"/>
              <a:t>Not </a:t>
            </a:r>
            <a:r>
              <a:rPr lang="en-US" sz="2400" b="1" dirty="0" smtClean="0"/>
              <a:t>Overfished, </a:t>
            </a:r>
            <a:r>
              <a:rPr lang="en-US" sz="2400" b="1" dirty="0" smtClean="0"/>
              <a:t>Not </a:t>
            </a:r>
            <a:r>
              <a:rPr lang="en-US" sz="2400" b="1" dirty="0"/>
              <a:t>Overfishing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SSB2010 </a:t>
            </a:r>
            <a:r>
              <a:rPr lang="en-US" sz="2400" b="1" dirty="0"/>
              <a:t>= </a:t>
            </a:r>
            <a:r>
              <a:rPr lang="en-US" sz="2400" b="1" dirty="0" smtClean="0"/>
              <a:t>186,000 mt; 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F2010 </a:t>
            </a:r>
            <a:r>
              <a:rPr lang="en-US" sz="2400" b="1" dirty="0"/>
              <a:t>= </a:t>
            </a:r>
            <a:r>
              <a:rPr lang="en-US" sz="2400" b="1" dirty="0" smtClean="0"/>
              <a:t>0.040 </a:t>
            </a:r>
            <a:r>
              <a:rPr lang="en-US" sz="2400" b="1" dirty="0"/>
              <a:t>(fully recruited ages 2-7+);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R2010 </a:t>
            </a:r>
            <a:r>
              <a:rPr lang="en-US" sz="2400" b="1" dirty="0"/>
              <a:t>= </a:t>
            </a:r>
            <a:r>
              <a:rPr lang="en-US" sz="2400" b="1" dirty="0" smtClean="0"/>
              <a:t>44 </a:t>
            </a:r>
            <a:r>
              <a:rPr lang="en-US" sz="2400" b="1" dirty="0"/>
              <a:t>million age 0 fish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ACL </a:t>
            </a:r>
            <a:r>
              <a:rPr lang="en-US" sz="2400" b="1" dirty="0"/>
              <a:t>for </a:t>
            </a:r>
            <a:r>
              <a:rPr lang="en-US" sz="2400" b="1" dirty="0" smtClean="0"/>
              <a:t>2012: 18,543 </a:t>
            </a:r>
            <a:r>
              <a:rPr lang="en-US" sz="2400" b="1" dirty="0"/>
              <a:t>mt </a:t>
            </a:r>
            <a:r>
              <a:rPr lang="en-US" sz="2400" b="1" dirty="0" smtClean="0"/>
              <a:t>(40.881 </a:t>
            </a:r>
            <a:r>
              <a:rPr lang="en-US" sz="2400" b="1" dirty="0" err="1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TAL for 2012: 16,749 mt (36.925 </a:t>
            </a:r>
            <a:r>
              <a:rPr lang="en-US" sz="2400" b="1" dirty="0" err="1" smtClean="0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Increase of 163% (2.6 x) over 2009 TAC (ACT)</a:t>
            </a:r>
          </a:p>
          <a:p>
            <a:pPr>
              <a:lnSpc>
                <a:spcPct val="90000"/>
              </a:lnSpc>
              <a:buNone/>
            </a:pPr>
            <a:endParaRPr lang="en-US" sz="2400" b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Scup (</a:t>
            </a:r>
            <a:r>
              <a:rPr lang="en-US" sz="2800" b="1" i="1" dirty="0">
                <a:solidFill>
                  <a:schemeClr val="tx1"/>
                </a:solidFill>
              </a:rPr>
              <a:t>Stenotomus chrysops</a:t>
            </a:r>
            <a:r>
              <a:rPr lang="en-US" sz="2800" b="1" dirty="0">
                <a:solidFill>
                  <a:schemeClr val="tx1"/>
                </a:solidFill>
              </a:rPr>
              <a:t>): </a:t>
            </a:r>
            <a:r>
              <a:rPr lang="en-US" sz="2800" b="1" dirty="0" smtClean="0">
                <a:solidFill>
                  <a:schemeClr val="tx1"/>
                </a:solidFill>
              </a:rPr>
              <a:t>2012 </a:t>
            </a:r>
            <a:r>
              <a:rPr lang="en-US" sz="28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Update Landings and Discards through </a:t>
            </a:r>
            <a:r>
              <a:rPr lang="en-US" sz="2400" b="1" dirty="0" smtClean="0"/>
              <a:t>2011</a:t>
            </a:r>
            <a:endParaRPr lang="en-US" sz="2400" b="1" dirty="0"/>
          </a:p>
          <a:p>
            <a:r>
              <a:rPr lang="en-US" sz="2400" b="1" dirty="0"/>
              <a:t>Update Survey Indices through </a:t>
            </a:r>
            <a:r>
              <a:rPr lang="en-US" sz="2400" b="1" dirty="0" smtClean="0"/>
              <a:t>2011</a:t>
            </a:r>
            <a:endParaRPr lang="en-US" sz="2400" b="1" dirty="0"/>
          </a:p>
          <a:p>
            <a:r>
              <a:rPr lang="en-US" sz="2400" b="1" dirty="0"/>
              <a:t>Age compositions use </a:t>
            </a:r>
            <a:r>
              <a:rPr lang="en-US" sz="2400" b="1" dirty="0" smtClean="0"/>
              <a:t>2011 </a:t>
            </a:r>
            <a:r>
              <a:rPr lang="en-US" sz="2400" b="1" dirty="0"/>
              <a:t>ALKs</a:t>
            </a:r>
          </a:p>
          <a:p>
            <a:r>
              <a:rPr lang="en-US" sz="2400" b="1" dirty="0"/>
              <a:t>Retain DPSWG 2008 Assessment ASAP configuration and run model</a:t>
            </a:r>
          </a:p>
          <a:p>
            <a:r>
              <a:rPr lang="en-US" sz="2400" b="1" dirty="0"/>
              <a:t>Update status for </a:t>
            </a:r>
            <a:r>
              <a:rPr lang="en-US" sz="2400" b="1" dirty="0" smtClean="0"/>
              <a:t>2011</a:t>
            </a:r>
          </a:p>
          <a:p>
            <a:r>
              <a:rPr lang="en-US" sz="2400" b="1" dirty="0" smtClean="0"/>
              <a:t>Assume 2012 TAL (landings quota) is caught</a:t>
            </a:r>
            <a:endParaRPr lang="en-US" sz="2400" b="1" dirty="0"/>
          </a:p>
          <a:p>
            <a:r>
              <a:rPr lang="en-US" sz="2400" b="1" dirty="0"/>
              <a:t>Make </a:t>
            </a:r>
            <a:r>
              <a:rPr lang="en-US" sz="2400" b="1" dirty="0" smtClean="0"/>
              <a:t>projection to </a:t>
            </a:r>
            <a:r>
              <a:rPr lang="en-US" sz="2400" b="1" dirty="0"/>
              <a:t>determine </a:t>
            </a:r>
            <a:r>
              <a:rPr lang="en-US" sz="2400" b="1" dirty="0" smtClean="0"/>
              <a:t>2013 OFL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742950" y="661988"/>
          <a:ext cx="7659688" cy="5534025"/>
        </p:xfrm>
        <a:graphic>
          <a:graphicData uri="http://schemas.openxmlformats.org/presentationml/2006/ole">
            <p:oleObj spid="_x0000_s242690" name="SPW 10.0 Graph" r:id="rId3" imgW="7659000" imgH="5534640" progId="SigmaPlotGraphicObject.9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19237" y="1157287"/>
          <a:ext cx="6105525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33487" y="914400"/>
          <a:ext cx="667702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4000" y="1138237"/>
          <a:ext cx="609600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8762" y="995362"/>
          <a:ext cx="6086475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4000" y="9906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09563" y="587375"/>
          <a:ext cx="8526462" cy="5684838"/>
        </p:xfrm>
        <a:graphic>
          <a:graphicData uri="http://schemas.openxmlformats.org/presentationml/2006/ole">
            <p:oleObj spid="_x0000_s4111" name="SPW 10.0 Graph" r:id="rId3" imgW="8526600" imgH="568548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8762" y="990600"/>
          <a:ext cx="60864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8762" y="990600"/>
          <a:ext cx="60864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8762" y="1000125"/>
          <a:ext cx="6086475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4000" y="804862"/>
          <a:ext cx="6096000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24934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25958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26980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28009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29029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814513" y="996950"/>
          <a:ext cx="5513387" cy="4864100"/>
        </p:xfrm>
        <a:graphic>
          <a:graphicData uri="http://schemas.openxmlformats.org/presentationml/2006/ole">
            <p:oleObj spid="_x0000_s130056" name="SPW 10.0 Graph" r:id="rId3" imgW="5512680" imgH="486360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Assessment history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 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/>
              <a:t>First analytical assessment: 1995 SAW 19 - ADAPT VPA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/>
              <a:t>	High </a:t>
            </a:r>
            <a:r>
              <a:rPr lang="en-US" sz="2000" b="1" dirty="0"/>
              <a:t>CVs on estimated Ns; uncertain </a:t>
            </a:r>
            <a:r>
              <a:rPr lang="en-US" sz="2000" b="1" dirty="0" err="1"/>
              <a:t>comm</a:t>
            </a:r>
            <a:r>
              <a:rPr lang="en-US" sz="2000" b="1" dirty="0"/>
              <a:t> discards (constant ratio for 1984-1988; high variability in rates for 1989-1994)</a:t>
            </a:r>
          </a:p>
          <a:p>
            <a:pPr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1997 SAW 25: “Poor quality of input data” (Discard estimation, landings length sampling); </a:t>
            </a:r>
            <a:r>
              <a:rPr lang="en-US" sz="2000" b="1" dirty="0" smtClean="0"/>
              <a:t> assessment downgraded to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	“exploratory </a:t>
            </a:r>
            <a:r>
              <a:rPr lang="en-US" sz="2000" b="1" dirty="0"/>
              <a:t>VPA” to provide general trends</a:t>
            </a:r>
          </a:p>
          <a:p>
            <a:pPr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1998 SAW 27: “Exploratory VPA” and ASPIC production model rejected as basis for management; index approach adopted; NEFSC, MADMF, RIDFW, CTDEP, NJBMF </a:t>
            </a:r>
            <a:r>
              <a:rPr lang="en-US" sz="2000" b="1" dirty="0" smtClean="0"/>
              <a:t>available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    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NEFSC Spring used for Biomass BRP = SSBMSY Threshold; SAW 19 YPR Fmax = FMSY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Scup (</a:t>
            </a:r>
            <a:r>
              <a:rPr lang="en-US" sz="2400" b="1" i="1" dirty="0">
                <a:solidFill>
                  <a:schemeClr val="tx1"/>
                </a:solidFill>
              </a:rPr>
              <a:t>Stenotomus chrysops</a:t>
            </a:r>
            <a:r>
              <a:rPr lang="en-US" sz="2400" b="1" dirty="0">
                <a:solidFill>
                  <a:schemeClr val="tx1"/>
                </a:solidFill>
              </a:rPr>
              <a:t>): </a:t>
            </a:r>
            <a:r>
              <a:rPr lang="en-US" sz="2400" b="1" dirty="0" smtClean="0">
                <a:solidFill>
                  <a:schemeClr val="tx1"/>
                </a:solidFill>
              </a:rPr>
              <a:t>2012 </a:t>
            </a:r>
            <a:r>
              <a:rPr lang="en-US" sz="24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Status for </a:t>
            </a:r>
            <a:r>
              <a:rPr lang="en-US" sz="2400" b="1" dirty="0" smtClean="0"/>
              <a:t>2011: </a:t>
            </a:r>
            <a:r>
              <a:rPr lang="en-US" sz="2400" b="1" dirty="0"/>
              <a:t>Not Overfished; </a:t>
            </a:r>
            <a:r>
              <a:rPr lang="en-US" sz="2400" b="1" dirty="0" smtClean="0"/>
              <a:t>Not </a:t>
            </a:r>
            <a:r>
              <a:rPr lang="en-US" sz="2400" b="1" dirty="0"/>
              <a:t>Overfishing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SSB2011 </a:t>
            </a:r>
            <a:r>
              <a:rPr lang="en-US" sz="2400" b="1" dirty="0"/>
              <a:t>= </a:t>
            </a:r>
            <a:r>
              <a:rPr lang="en-US" sz="2400" b="1" dirty="0" smtClean="0"/>
              <a:t>190,000 </a:t>
            </a:r>
            <a:r>
              <a:rPr lang="en-US" sz="2400" b="1" dirty="0"/>
              <a:t>mt;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F2011 </a:t>
            </a:r>
            <a:r>
              <a:rPr lang="en-US" sz="2400" b="1" dirty="0"/>
              <a:t>= </a:t>
            </a:r>
            <a:r>
              <a:rPr lang="en-US" sz="2400" b="1" dirty="0" smtClean="0"/>
              <a:t>0.034 </a:t>
            </a:r>
            <a:r>
              <a:rPr lang="en-US" sz="2400" b="1" dirty="0"/>
              <a:t>(fully recruited ages 2-7+); 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R2011 </a:t>
            </a:r>
            <a:r>
              <a:rPr lang="en-US" sz="2400" b="1" dirty="0"/>
              <a:t>= </a:t>
            </a:r>
            <a:r>
              <a:rPr lang="en-US" sz="2400" b="1" dirty="0" smtClean="0"/>
              <a:t>154 </a:t>
            </a:r>
            <a:r>
              <a:rPr lang="en-US" sz="2400" b="1" dirty="0"/>
              <a:t>million age 0 fish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Currently no “internal” retrospective </a:t>
            </a:r>
            <a:r>
              <a:rPr lang="en-US" sz="2400" b="1" dirty="0" smtClean="0"/>
              <a:t>patterns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658938" y="1127125"/>
          <a:ext cx="5824537" cy="4605338"/>
        </p:xfrm>
        <a:graphic>
          <a:graphicData uri="http://schemas.openxmlformats.org/presentationml/2006/ole">
            <p:oleObj spid="_x0000_s240647" name="SPW 10.0 Graph" r:id="rId3" imgW="5824440" imgH="4604760" progId="SigmaPlotGraphicObject.9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828800" y="1000125"/>
          <a:ext cx="54864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776412" y="1171575"/>
          <a:ext cx="5591175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09750" y="1166812"/>
          <a:ext cx="552450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8762" y="1247775"/>
          <a:ext cx="608647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"/>
            <a:ext cx="6715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3429001"/>
            <a:ext cx="6715125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"/>
            <a:ext cx="6715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3429001"/>
            <a:ext cx="6715125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"/>
            <a:ext cx="6715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7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3429001"/>
            <a:ext cx="6715125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Scup (</a:t>
            </a:r>
            <a:r>
              <a:rPr lang="en-US" sz="2400" b="1" i="1" dirty="0">
                <a:solidFill>
                  <a:schemeClr val="tx1"/>
                </a:solidFill>
              </a:rPr>
              <a:t>Stenotomus chrysops</a:t>
            </a:r>
            <a:r>
              <a:rPr lang="en-US" sz="2400" b="1" dirty="0">
                <a:solidFill>
                  <a:schemeClr val="tx1"/>
                </a:solidFill>
              </a:rPr>
              <a:t>): </a:t>
            </a:r>
            <a:r>
              <a:rPr lang="en-US" sz="2400" b="1" dirty="0" smtClean="0">
                <a:solidFill>
                  <a:schemeClr val="tx1"/>
                </a:solidFill>
              </a:rPr>
              <a:t>2012 </a:t>
            </a:r>
            <a:r>
              <a:rPr lang="en-US" sz="24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A between-assessment comparison provides another measure of assessment uncertainty due to “historical retrospective” in model estimates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The </a:t>
            </a:r>
            <a:r>
              <a:rPr lang="en-US" sz="2400" b="1" dirty="0" smtClean="0"/>
              <a:t>2012 update SSB and </a:t>
            </a:r>
            <a:r>
              <a:rPr lang="en-US" sz="2400" b="1" dirty="0"/>
              <a:t>F estimates are intermediate with respect to the 2008 DPSWG assessment and 2009 </a:t>
            </a:r>
            <a:r>
              <a:rPr lang="en-US" sz="2400" b="1" dirty="0" smtClean="0"/>
              <a:t>update estimates and close to the 2010-2011 update estimates; </a:t>
            </a:r>
          </a:p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The 2012 recruitment estimates are in general larger compared to the 2011 assessment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Assessment history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2000" b="1" dirty="0"/>
              <a:t>1998 SAW 27: Recommended move to index-based assessment</a:t>
            </a:r>
          </a:p>
          <a:p>
            <a:pPr lvl="1"/>
            <a:r>
              <a:rPr lang="en-US" sz="1800" b="1" dirty="0"/>
              <a:t>1955-1965: Sustainable commercial landings ~20,000 mt – stock at BMSY</a:t>
            </a:r>
          </a:p>
          <a:p>
            <a:pPr lvl="1"/>
            <a:r>
              <a:rPr lang="en-US" sz="1800" b="1" dirty="0"/>
              <a:t>Late </a:t>
            </a:r>
            <a:r>
              <a:rPr lang="en-US" sz="1800" b="1" dirty="0" err="1"/>
              <a:t>1970s</a:t>
            </a:r>
            <a:r>
              <a:rPr lang="en-US" sz="1800" b="1" dirty="0"/>
              <a:t>: closest NEFSC SV peak – commercial landings at about one-half of 1955-1965 level – stock at one-half BMSY</a:t>
            </a:r>
          </a:p>
          <a:p>
            <a:pPr>
              <a:buFontTx/>
              <a:buNone/>
            </a:pPr>
            <a:r>
              <a:rPr lang="en-US" sz="2000" b="1" dirty="0"/>
              <a:t>     </a:t>
            </a:r>
            <a:endParaRPr lang="en-US" sz="2000" b="1" dirty="0" smtClean="0"/>
          </a:p>
          <a:p>
            <a:r>
              <a:rPr lang="en-US" sz="2000" b="1" dirty="0" smtClean="0"/>
              <a:t>NEFSC Spring used for Biomass BRP = SSBMSY Threshold = 1977-1979 mean = 2.77 SSB kg/tow; SAW 19 YPR Fmax = </a:t>
            </a:r>
          </a:p>
          <a:p>
            <a:pPr>
              <a:buNone/>
            </a:pPr>
            <a:r>
              <a:rPr lang="en-US" sz="2000" b="1" dirty="0" smtClean="0"/>
              <a:t>	FMSY </a:t>
            </a:r>
            <a:r>
              <a:rPr lang="en-US" sz="2000" b="1" dirty="0"/>
              <a:t>= </a:t>
            </a:r>
            <a:r>
              <a:rPr lang="en-US" sz="2000" b="1" dirty="0" smtClean="0"/>
              <a:t>0.26</a:t>
            </a:r>
          </a:p>
          <a:p>
            <a:r>
              <a:rPr lang="en-US" sz="2000" b="1" dirty="0" smtClean="0"/>
              <a:t>SAW27 </a:t>
            </a:r>
            <a:r>
              <a:rPr lang="en-US" sz="2000" b="1" dirty="0"/>
              <a:t>Recommendations adopted in FMP Amendment 12 as basis for </a:t>
            </a:r>
            <a:r>
              <a:rPr lang="en-US" sz="2000" b="1" dirty="0" smtClean="0"/>
              <a:t>BRPs</a:t>
            </a:r>
          </a:p>
          <a:p>
            <a:r>
              <a:rPr lang="en-US" sz="2000" b="1" dirty="0" smtClean="0"/>
              <a:t>Amendment </a:t>
            </a:r>
            <a:r>
              <a:rPr lang="en-US" sz="2000" b="1" dirty="0"/>
              <a:t>14 formalized proxy BMSY =  2*2.77 = 5.54 </a:t>
            </a:r>
            <a:r>
              <a:rPr lang="en-US" sz="2000" b="1" dirty="0" err="1"/>
              <a:t>SSBkg</a:t>
            </a:r>
            <a:r>
              <a:rPr lang="en-US" sz="2000" b="1" dirty="0"/>
              <a:t>/tow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38325" y="1085850"/>
          <a:ext cx="546735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33562" y="1081087"/>
          <a:ext cx="5476875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33562" y="1009650"/>
          <a:ext cx="5476875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858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858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Scup (</a:t>
            </a:r>
            <a:r>
              <a:rPr lang="en-US" sz="2400" b="1" i="1" dirty="0" smtClean="0">
                <a:solidFill>
                  <a:schemeClr val="tx1"/>
                </a:solidFill>
              </a:rPr>
              <a:t>Stenotomus chrysops</a:t>
            </a:r>
            <a:r>
              <a:rPr lang="en-US" sz="2400" b="1" dirty="0" smtClean="0">
                <a:solidFill>
                  <a:schemeClr val="tx1"/>
                </a:solidFill>
              </a:rPr>
              <a:t>): 2012 Update</a:t>
            </a:r>
            <a:endParaRPr lang="en-US" sz="2400" b="1" dirty="0" smtClean="0">
              <a:solidFill>
                <a:srgbClr val="00008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648" y="1078566"/>
            <a:ext cx="8229600" cy="559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Short term projection for 2013 OFL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Use 2008 DPSWG BRPs (SSBMSY = 92,044 mt; FMSY = 0.177)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AGEPRO stochastic projection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resample 1984-2011 CDF of age 0 recruitment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Note MSY = 13,134 mt of Total Landings + 3,027 mt Total Disc =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/>
              <a:t>                          16,161 mt of Total Catch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Specify Landings in 2012 = TAL = 16,749 mt;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Median Discards = 3,334 mt; median Total Catch = 20,083 mt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Median F2012 = 0.158,  below FMSY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Median SSB2012 = 204,000 mt, above Btarget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Scup (</a:t>
            </a:r>
            <a:r>
              <a:rPr lang="en-US" sz="2400" b="1" i="1" dirty="0" smtClean="0">
                <a:solidFill>
                  <a:schemeClr val="tx1"/>
                </a:solidFill>
              </a:rPr>
              <a:t>Stenotomus chrysops</a:t>
            </a:r>
            <a:r>
              <a:rPr lang="en-US" sz="2400" b="1" dirty="0" smtClean="0">
                <a:solidFill>
                  <a:schemeClr val="tx1"/>
                </a:solidFill>
              </a:rPr>
              <a:t>): 2012 Update</a:t>
            </a:r>
            <a:endParaRPr lang="en-US" sz="2400" b="1" dirty="0" smtClean="0">
              <a:solidFill>
                <a:srgbClr val="00008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59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19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Specify F in 2013 = FSMY = 0.177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/>
          </a:p>
          <a:p>
            <a:pPr lvl="2"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/>
              <a:t>Total Catch = 21,680 mt = Overfishing Limit (OFL for 2013) 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/>
              <a:t>		Landings = 17,981 mt and Discards = 3,721 mt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/>
              <a:t>		(note: independent medians so do not exactly total)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/>
              <a:t>		Median SSB2013 = 196,000 mt, above Btarget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Assessment history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2000 SAW 31: Index-based for biomass (NEFSC Spring </a:t>
            </a:r>
            <a:r>
              <a:rPr lang="en-US" sz="2000" b="1" dirty="0" err="1"/>
              <a:t>SBBkg</a:t>
            </a:r>
            <a:r>
              <a:rPr lang="en-US" sz="2000" b="1" dirty="0"/>
              <a:t>/tow) and F (catch curves);  F =&gt; 1.0 for ages 0-3</a:t>
            </a:r>
          </a:p>
          <a:p>
            <a:pPr>
              <a:buFontTx/>
              <a:buNone/>
            </a:pPr>
            <a:endParaRPr lang="en-US" sz="2000" b="1" dirty="0"/>
          </a:p>
          <a:p>
            <a:r>
              <a:rPr lang="en-US" sz="2000" b="1" dirty="0"/>
              <a:t>2002 SAW 35: Index-based; Relative Exploitation Index (landings/index) developed to help set quotas; F = unknown</a:t>
            </a:r>
          </a:p>
          <a:p>
            <a:endParaRPr lang="en-US" sz="2000" b="1" dirty="0"/>
          </a:p>
          <a:p>
            <a:r>
              <a:rPr lang="en-US" sz="2000" b="1" dirty="0"/>
              <a:t>2003-2008: MAFMC Monitoring Committee updates </a:t>
            </a:r>
            <a:r>
              <a:rPr lang="en-US" sz="2000" b="1" dirty="0" smtClean="0"/>
              <a:t>of </a:t>
            </a:r>
            <a:r>
              <a:rPr lang="en-US" sz="2000" b="1" dirty="0"/>
              <a:t>NEFSC Spring SSB Index basis for biomass </a:t>
            </a:r>
            <a:r>
              <a:rPr lang="en-US" sz="2000" b="1" dirty="0" smtClean="0"/>
              <a:t>status; No </a:t>
            </a:r>
            <a:r>
              <a:rPr lang="en-US" sz="2000" b="1" dirty="0"/>
              <a:t>reliable F estimates – use REI to monitor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Data Poor Stocks Working Group (DPSWG) 2008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ASAP model: </a:t>
            </a:r>
            <a:r>
              <a:rPr lang="en-US" sz="2000" b="1" dirty="0" smtClean="0"/>
              <a:t>sufficient as basis </a:t>
            </a:r>
            <a:r>
              <a:rPr lang="en-US" sz="2000" b="1" dirty="0"/>
              <a:t>for stock assessment</a:t>
            </a:r>
          </a:p>
          <a:p>
            <a:pPr>
              <a:buFontTx/>
              <a:buNone/>
            </a:pPr>
            <a:endParaRPr lang="en-US" sz="2000" b="1" dirty="0"/>
          </a:p>
          <a:p>
            <a:r>
              <a:rPr lang="en-US" sz="2000" b="1" dirty="0"/>
              <a:t>Non-parametric BRPs: SSB/R, Y/R to get Fmax, F40</a:t>
            </a:r>
            <a:r>
              <a:rPr lang="en-US" sz="2000" b="1" dirty="0" smtClean="0"/>
              <a:t>% (M= 0.20)</a:t>
            </a:r>
            <a:endParaRPr lang="en-US" sz="2000" b="1" dirty="0"/>
          </a:p>
          <a:p>
            <a:pPr>
              <a:buFontTx/>
              <a:buNone/>
            </a:pPr>
            <a:endParaRPr lang="en-US" sz="2000" b="1" dirty="0"/>
          </a:p>
          <a:p>
            <a:r>
              <a:rPr lang="en-US" sz="2000" b="1" dirty="0"/>
              <a:t>R from 1984-2007 (period with fishery and SV age data)</a:t>
            </a:r>
          </a:p>
          <a:p>
            <a:pPr>
              <a:buFontTx/>
              <a:buNone/>
            </a:pPr>
            <a:endParaRPr lang="en-US" sz="2000" b="1" dirty="0"/>
          </a:p>
          <a:p>
            <a:r>
              <a:rPr lang="en-US" sz="2000" b="1" dirty="0"/>
              <a:t>MCMC for year T+1 Ns for AGEPRO</a:t>
            </a:r>
          </a:p>
          <a:p>
            <a:endParaRPr lang="en-US" sz="2000" b="1" dirty="0"/>
          </a:p>
          <a:p>
            <a:r>
              <a:rPr lang="en-US" sz="2000" b="1" dirty="0"/>
              <a:t>AGEPRO for SSBMSY, 2009 TAC</a:t>
            </a:r>
          </a:p>
          <a:p>
            <a:endParaRPr lang="en-US" sz="2000" b="1" dirty="0"/>
          </a:p>
          <a:p>
            <a:r>
              <a:rPr lang="en-US" sz="2000" b="1" dirty="0"/>
              <a:t>Considered multiple configurations and model settings to evaluate sensitivity and uncertainty</a:t>
            </a:r>
          </a:p>
          <a:p>
            <a:endParaRPr lang="en-US" sz="2000" b="1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Data Poor Stocks Working Group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): December 2008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Scup </a:t>
            </a:r>
            <a:r>
              <a:rPr lang="en-US" sz="2400" b="1" dirty="0" smtClean="0"/>
              <a:t>not overfished, overfishing </a:t>
            </a:r>
            <a:r>
              <a:rPr lang="en-US" sz="2400" b="1" dirty="0"/>
              <a:t>not occurring 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in </a:t>
            </a:r>
            <a:r>
              <a:rPr lang="en-US" sz="2400" b="1" dirty="0"/>
              <a:t>2007</a:t>
            </a:r>
          </a:p>
          <a:p>
            <a:endParaRPr lang="en-US" sz="2400" b="1" dirty="0"/>
          </a:p>
          <a:p>
            <a:r>
              <a:rPr lang="en-US" sz="2400" b="1" dirty="0"/>
              <a:t>Improved R and low </a:t>
            </a:r>
            <a:r>
              <a:rPr lang="en-US" sz="2400" b="1" dirty="0" smtClean="0"/>
              <a:t>F, </a:t>
            </a:r>
            <a:r>
              <a:rPr lang="en-US" sz="2400" b="1" dirty="0"/>
              <a:t>SSB increased to 119,000 mt in 2007, F decreased to 0.05 in 2007, relative to:</a:t>
            </a:r>
          </a:p>
          <a:p>
            <a:pPr>
              <a:buFontTx/>
              <a:buNone/>
            </a:pPr>
            <a:endParaRPr lang="en-US" sz="2400" b="1" dirty="0"/>
          </a:p>
          <a:p>
            <a:r>
              <a:rPr lang="en-US" sz="2400" b="1" dirty="0" smtClean="0"/>
              <a:t>SSBMSY </a:t>
            </a:r>
            <a:r>
              <a:rPr lang="en-US" sz="2400" b="1" dirty="0"/>
              <a:t>= SSB40% = </a:t>
            </a:r>
            <a:r>
              <a:rPr lang="en-US" sz="2400" b="1" dirty="0" smtClean="0"/>
              <a:t>92,044 mt</a:t>
            </a:r>
            <a:endParaRPr lang="en-US" sz="2400" b="1" dirty="0"/>
          </a:p>
          <a:p>
            <a:r>
              <a:rPr lang="en-US" sz="2400" b="1" dirty="0" smtClean="0"/>
              <a:t>FMSY </a:t>
            </a:r>
            <a:r>
              <a:rPr lang="en-US" sz="2400" b="1" dirty="0"/>
              <a:t>= F40% = </a:t>
            </a:r>
            <a:r>
              <a:rPr lang="en-US" sz="2400" b="1" dirty="0" smtClean="0"/>
              <a:t>0.177 (M = 0.2)</a:t>
            </a:r>
          </a:p>
          <a:p>
            <a:r>
              <a:rPr lang="en-US" sz="2400" b="1" dirty="0" smtClean="0"/>
              <a:t>MSY = 16,161 mt total catch; 13,134 mt landings;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3,027 mt discards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Data Poor Stocks Working Group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Scup (</a:t>
            </a:r>
            <a:r>
              <a:rPr lang="en-US" sz="2400" b="1" i="1">
                <a:solidFill>
                  <a:schemeClr val="tx1"/>
                </a:solidFill>
              </a:rPr>
              <a:t>Stenotomus chrysops</a:t>
            </a:r>
            <a:r>
              <a:rPr lang="en-US" sz="2400" b="1">
                <a:solidFill>
                  <a:schemeClr val="tx1"/>
                </a:solidFill>
              </a:rPr>
              <a:t>): December 2008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DPSWG 2008 Peer Review Panel Advice:</a:t>
            </a:r>
          </a:p>
          <a:p>
            <a:endParaRPr lang="en-US" sz="2400" b="1" dirty="0"/>
          </a:p>
          <a:p>
            <a:r>
              <a:rPr lang="en-US" sz="2400" b="1" dirty="0"/>
              <a:t>"...rapid increases in quota to meet the revised MSY would be unwarranted given uncertainties in recruitments. A more gradual increase in quotas is a preferred approach reflective of the uncertainty in the model estimates and stock status.“</a:t>
            </a:r>
          </a:p>
          <a:p>
            <a:endParaRPr lang="en-US" sz="2400" b="1" dirty="0"/>
          </a:p>
          <a:p>
            <a:r>
              <a:rPr lang="en-US" sz="2400" b="1" dirty="0" smtClean="0"/>
              <a:t>TAC 2009: 7,049 mt = 15.54 </a:t>
            </a:r>
            <a:r>
              <a:rPr lang="en-US" sz="2400" b="1" dirty="0" err="1" smtClean="0"/>
              <a:t>mlbs</a:t>
            </a:r>
            <a:endParaRPr lang="en-US" sz="2400" b="1" dirty="0" smtClean="0"/>
          </a:p>
          <a:p>
            <a:r>
              <a:rPr lang="en-US" sz="2400" b="1" dirty="0" smtClean="0"/>
              <a:t>TAL 2009: 5,071 mt = 11.18 </a:t>
            </a:r>
            <a:r>
              <a:rPr lang="en-US" sz="2400" b="1" dirty="0" err="1" smtClean="0"/>
              <a:t>mlbs</a:t>
            </a:r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Scup (</a:t>
            </a:r>
            <a:r>
              <a:rPr lang="en-US" sz="2800" b="1" i="1" dirty="0">
                <a:solidFill>
                  <a:schemeClr val="tx1"/>
                </a:solidFill>
              </a:rPr>
              <a:t>Stenotomus chrysops</a:t>
            </a:r>
            <a:r>
              <a:rPr lang="en-US" sz="2800" b="1" dirty="0">
                <a:solidFill>
                  <a:schemeClr val="tx1"/>
                </a:solidFill>
              </a:rPr>
              <a:t>): </a:t>
            </a:r>
            <a:r>
              <a:rPr lang="en-US" sz="2800" b="1" dirty="0" smtClean="0">
                <a:solidFill>
                  <a:schemeClr val="tx1"/>
                </a:solidFill>
              </a:rPr>
              <a:t>2009 </a:t>
            </a:r>
            <a:r>
              <a:rPr lang="en-US" sz="2800" b="1" dirty="0">
                <a:solidFill>
                  <a:schemeClr val="tx1"/>
                </a:solidFill>
              </a:rPr>
              <a:t>Update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Status for 2008: Not </a:t>
            </a:r>
            <a:r>
              <a:rPr lang="en-US" sz="2400" b="1" dirty="0" smtClean="0"/>
              <a:t>Overfished, </a:t>
            </a:r>
            <a:r>
              <a:rPr lang="en-US" sz="2400" b="1" dirty="0" smtClean="0"/>
              <a:t>Not </a:t>
            </a:r>
            <a:r>
              <a:rPr lang="en-US" sz="2400" b="1" dirty="0"/>
              <a:t>Overfishing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SSB2008 = 188,000 mt;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F2008 = 0.042 (fully recruited ages 2-7+);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R2008 = 192.4 million age 0 fish</a:t>
            </a:r>
          </a:p>
          <a:p>
            <a:pPr>
              <a:lnSpc>
                <a:spcPct val="90000"/>
              </a:lnSpc>
              <a:buNone/>
            </a:pPr>
            <a:endParaRPr lang="en-US" sz="2400" b="1" dirty="0"/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TAC for 2010: 7,752 mt (17.090 </a:t>
            </a:r>
            <a:r>
              <a:rPr lang="en-US" sz="2400" b="1" dirty="0" err="1" smtClean="0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TAL for 2010: 6,400 mt (14.110 </a:t>
            </a:r>
            <a:r>
              <a:rPr lang="en-US" sz="2400" b="1" dirty="0" err="1" smtClean="0"/>
              <a:t>mlbs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Increase of 10% over 2009 TAC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900</Words>
  <Application>Microsoft Office PowerPoint</Application>
  <PresentationFormat>On-screen Show (4:3)</PresentationFormat>
  <Paragraphs>209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Default Design</vt:lpstr>
      <vt:lpstr>SPW 10.0 Graph</vt:lpstr>
      <vt:lpstr> Scup (Stenotomus chrysops): 2012 Update </vt:lpstr>
      <vt:lpstr>Slide 2</vt:lpstr>
      <vt:lpstr>Assessment history  Scup (Stenotomus chrysops)</vt:lpstr>
      <vt:lpstr>Assessment history Scup (Stenotomus chrysops)</vt:lpstr>
      <vt:lpstr>Assessment history Scup (Stenotomus chrysops)</vt:lpstr>
      <vt:lpstr>Data Poor Stocks Working Group (DPSWG) 2008 Scup (Stenotomus chrysops)</vt:lpstr>
      <vt:lpstr>Data Poor Stocks Working Group Scup (Stenotomus chrysops): December 2008</vt:lpstr>
      <vt:lpstr>Data Poor Stocks Working Group Scup (Stenotomus chrysops): December 2008</vt:lpstr>
      <vt:lpstr>Scup (Stenotomus chrysops): 2009 Update</vt:lpstr>
      <vt:lpstr>Scup (Stenotomus chrysops): 2010 Update</vt:lpstr>
      <vt:lpstr>Scup (Stenotomus chrysops): 2011 Update</vt:lpstr>
      <vt:lpstr>Scup (Stenotomus chrysops): 2012 Update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Scup (Stenotomus chrysops): 2012 Update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Scup (Stenotomus chrysops): 2012 Update</vt:lpstr>
      <vt:lpstr>Slide 40</vt:lpstr>
      <vt:lpstr>Slide 41</vt:lpstr>
      <vt:lpstr>Slide 42</vt:lpstr>
      <vt:lpstr>Slide 43</vt:lpstr>
      <vt:lpstr>Slide 44</vt:lpstr>
      <vt:lpstr>Scup (Stenotomus chrysops): 2012 Update</vt:lpstr>
      <vt:lpstr>Scup (Stenotomus chrysops): 2012 Update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474</cp:revision>
  <dcterms:created xsi:type="dcterms:W3CDTF">2008-09-08T18:18:10Z</dcterms:created>
  <dcterms:modified xsi:type="dcterms:W3CDTF">2012-07-16T15:12:46Z</dcterms:modified>
</cp:coreProperties>
</file>