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24"/>
  </p:notesMasterIdLst>
  <p:sldIdLst>
    <p:sldId id="288" r:id="rId5"/>
    <p:sldId id="278" r:id="rId6"/>
    <p:sldId id="267" r:id="rId7"/>
    <p:sldId id="268" r:id="rId8"/>
    <p:sldId id="269" r:id="rId9"/>
    <p:sldId id="285" r:id="rId10"/>
    <p:sldId id="292" r:id="rId11"/>
    <p:sldId id="304" r:id="rId12"/>
    <p:sldId id="273" r:id="rId13"/>
    <p:sldId id="294" r:id="rId14"/>
    <p:sldId id="277" r:id="rId15"/>
    <p:sldId id="300" r:id="rId16"/>
    <p:sldId id="262" r:id="rId17"/>
    <p:sldId id="289" r:id="rId18"/>
    <p:sldId id="272" r:id="rId19"/>
    <p:sldId id="266" r:id="rId20"/>
    <p:sldId id="296" r:id="rId21"/>
    <p:sldId id="302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>
      <p:cViewPr varScale="1">
        <p:scale>
          <a:sx n="45" d="100"/>
          <a:sy n="45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2011 Major Species Slot Distribution</a:t>
            </a:r>
          </a:p>
        </c:rich>
      </c:tx>
      <c:layout>
        <c:manualLayout>
          <c:xMode val="edge"/>
          <c:yMode val="edge"/>
          <c:x val="0.18755621763495781"/>
          <c:y val="3.389830508474576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'Graph Data'!$AF$13</c:f>
              <c:strCache>
                <c:ptCount val="1"/>
                <c:pt idx="0">
                  <c:v>Under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 Data'!$AG$12:$AI$12</c:f>
              <c:strCache>
                <c:ptCount val="3"/>
                <c:pt idx="0">
                  <c:v>Redfish</c:v>
                </c:pt>
                <c:pt idx="1">
                  <c:v>Trout</c:v>
                </c:pt>
                <c:pt idx="2">
                  <c:v>Snook</c:v>
                </c:pt>
              </c:strCache>
            </c:strRef>
          </c:cat>
          <c:val>
            <c:numRef>
              <c:f>'Graph Data'!$AG$13:$AI$13</c:f>
              <c:numCache>
                <c:formatCode>General</c:formatCode>
                <c:ptCount val="3"/>
                <c:pt idx="0">
                  <c:v>219</c:v>
                </c:pt>
                <c:pt idx="1">
                  <c:v>693</c:v>
                </c:pt>
                <c:pt idx="2">
                  <c:v>758</c:v>
                </c:pt>
              </c:numCache>
            </c:numRef>
          </c:val>
        </c:ser>
        <c:ser>
          <c:idx val="1"/>
          <c:order val="1"/>
          <c:tx>
            <c:strRef>
              <c:f>'Graph Data'!$AF$14</c:f>
              <c:strCache>
                <c:ptCount val="1"/>
                <c:pt idx="0">
                  <c:v>In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 Data'!$AG$12:$AI$12</c:f>
              <c:strCache>
                <c:ptCount val="3"/>
                <c:pt idx="0">
                  <c:v>Redfish</c:v>
                </c:pt>
                <c:pt idx="1">
                  <c:v>Trout</c:v>
                </c:pt>
                <c:pt idx="2">
                  <c:v>Snook</c:v>
                </c:pt>
              </c:strCache>
            </c:strRef>
          </c:cat>
          <c:val>
            <c:numRef>
              <c:f>'Graph Data'!$AG$14:$AI$14</c:f>
              <c:numCache>
                <c:formatCode>General</c:formatCode>
                <c:ptCount val="3"/>
                <c:pt idx="0">
                  <c:v>332</c:v>
                </c:pt>
                <c:pt idx="1">
                  <c:v>571</c:v>
                </c:pt>
                <c:pt idx="2">
                  <c:v>234</c:v>
                </c:pt>
              </c:numCache>
            </c:numRef>
          </c:val>
        </c:ser>
        <c:ser>
          <c:idx val="2"/>
          <c:order val="2"/>
          <c:tx>
            <c:strRef>
              <c:f>'Graph Data'!$AF$15</c:f>
              <c:strCache>
                <c:ptCount val="1"/>
                <c:pt idx="0">
                  <c:v>Over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 Data'!$AG$12:$AI$12</c:f>
              <c:strCache>
                <c:ptCount val="3"/>
                <c:pt idx="0">
                  <c:v>Redfish</c:v>
                </c:pt>
                <c:pt idx="1">
                  <c:v>Trout</c:v>
                </c:pt>
                <c:pt idx="2">
                  <c:v>Snook</c:v>
                </c:pt>
              </c:strCache>
            </c:strRef>
          </c:cat>
          <c:val>
            <c:numRef>
              <c:f>'Graph Data'!$AG$15:$AI$15</c:f>
              <c:numCache>
                <c:formatCode>General</c:formatCode>
                <c:ptCount val="3"/>
                <c:pt idx="0">
                  <c:v>75</c:v>
                </c:pt>
                <c:pt idx="1">
                  <c:v>153</c:v>
                </c:pt>
                <c:pt idx="2">
                  <c:v>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8602112"/>
        <c:axId val="258603648"/>
        <c:axId val="0"/>
      </c:bar3DChart>
      <c:catAx>
        <c:axId val="25860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8603648"/>
        <c:crosses val="autoZero"/>
        <c:auto val="1"/>
        <c:lblAlgn val="ctr"/>
        <c:lblOffset val="100"/>
        <c:noMultiLvlLbl val="0"/>
      </c:catAx>
      <c:valAx>
        <c:axId val="25860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8602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Quarterly Targeting Hours 2011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'C:\Users\Rick\AppData\Local\Temp\[ExportToExcel364184.xls]Results'!$AI$769</c:f>
              <c:strCache>
                <c:ptCount val="1"/>
                <c:pt idx="0">
                  <c:v>Snook</c:v>
                </c:pt>
              </c:strCache>
            </c:strRef>
          </c:tx>
          <c:cat>
            <c:strRef>
              <c:f>'C:\Users\Rick\AppData\Local\Temp\[ExportToExcel364184.xls]Results'!$AH$770:$AH$773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'C:\Users\Rick\AppData\Local\Temp\[ExportToExcel364184.xls]Results'!$AI$770:$AI$773</c:f>
              <c:numCache>
                <c:formatCode>General</c:formatCode>
                <c:ptCount val="4"/>
                <c:pt idx="0">
                  <c:v>222.25</c:v>
                </c:pt>
                <c:pt idx="1">
                  <c:v>289.25</c:v>
                </c:pt>
                <c:pt idx="2">
                  <c:v>411.25</c:v>
                </c:pt>
                <c:pt idx="3">
                  <c:v>416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'C:\Users\Rick\AppData\Local\Temp\[ExportToExcel364184.xls]Results'!$AJ$769</c:f>
              <c:strCache>
                <c:ptCount val="1"/>
                <c:pt idx="0">
                  <c:v>Redfish</c:v>
                </c:pt>
              </c:strCache>
            </c:strRef>
          </c:tx>
          <c:cat>
            <c:strRef>
              <c:f>'C:\Users\Rick\AppData\Local\Temp\[ExportToExcel364184.xls]Results'!$AH$770:$AH$773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'C:\Users\Rick\AppData\Local\Temp\[ExportToExcel364184.xls]Results'!$AJ$770:$AJ$773</c:f>
              <c:numCache>
                <c:formatCode>General</c:formatCode>
                <c:ptCount val="4"/>
                <c:pt idx="0">
                  <c:v>121.75</c:v>
                </c:pt>
                <c:pt idx="1">
                  <c:v>199</c:v>
                </c:pt>
                <c:pt idx="2">
                  <c:v>205</c:v>
                </c:pt>
                <c:pt idx="3">
                  <c:v>379.5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'C:\Users\Rick\AppData\Local\Temp\[ExportToExcel364184.xls]Results'!$AK$769</c:f>
              <c:strCache>
                <c:ptCount val="1"/>
                <c:pt idx="0">
                  <c:v>Trout</c:v>
                </c:pt>
              </c:strCache>
            </c:strRef>
          </c:tx>
          <c:cat>
            <c:strRef>
              <c:f>'C:\Users\Rick\AppData\Local\Temp\[ExportToExcel364184.xls]Results'!$AH$770:$AH$773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'C:\Users\Rick\AppData\Local\Temp\[ExportToExcel364184.xls]Results'!$AK$770:$AK$773</c:f>
              <c:numCache>
                <c:formatCode>General</c:formatCode>
                <c:ptCount val="4"/>
                <c:pt idx="0">
                  <c:v>158.75</c:v>
                </c:pt>
                <c:pt idx="1">
                  <c:v>215.75</c:v>
                </c:pt>
                <c:pt idx="2">
                  <c:v>172</c:v>
                </c:pt>
                <c:pt idx="3">
                  <c:v>340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8984960"/>
        <c:axId val="258994944"/>
      </c:lineChart>
      <c:catAx>
        <c:axId val="258984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258994944"/>
        <c:crosses val="autoZero"/>
        <c:auto val="1"/>
        <c:lblAlgn val="ctr"/>
        <c:lblOffset val="100"/>
        <c:noMultiLvlLbl val="0"/>
      </c:catAx>
      <c:valAx>
        <c:axId val="258994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898496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2011 Major</a:t>
            </a:r>
            <a:r>
              <a:rPr lang="en-US" baseline="0" dirty="0"/>
              <a:t> Species </a:t>
            </a:r>
            <a:r>
              <a:rPr lang="en-US" baseline="0" dirty="0" smtClean="0"/>
              <a:t>Totals Reported Per Quarter 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'C:\Users\Rick\Dropbox\Jason SGF Jobs\[2011 Results Key Survey 1-9-2012 (AA Page Graph).xls]Results'!$AP$563</c:f>
              <c:strCache>
                <c:ptCount val="1"/>
                <c:pt idx="0">
                  <c:v>Snook</c:v>
                </c:pt>
              </c:strCache>
            </c:strRef>
          </c:tx>
          <c:cat>
            <c:strRef>
              <c:f>'C:\Users\Rick\Dropbox\Jason SGF Jobs\[2011 Results Key Survey 1-9-2012 (AA Page Graph).xls]Results'!$AO$564:$AO$567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'C:\Users\Rick\Dropbox\Jason SGF Jobs\[2011 Results Key Survey 1-9-2012 (AA Page Graph).xls]Results'!$AP$564:$AP$567</c:f>
              <c:numCache>
                <c:formatCode>General</c:formatCode>
                <c:ptCount val="4"/>
                <c:pt idx="0">
                  <c:v>250</c:v>
                </c:pt>
                <c:pt idx="1">
                  <c:v>147</c:v>
                </c:pt>
                <c:pt idx="2">
                  <c:v>575</c:v>
                </c:pt>
                <c:pt idx="3">
                  <c:v>473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'C:\Users\Rick\Dropbox\Jason SGF Jobs\[2011 Results Key Survey 1-9-2012 (AA Page Graph).xls]Results'!$AQ$563</c:f>
              <c:strCache>
                <c:ptCount val="1"/>
                <c:pt idx="0">
                  <c:v>Redfish</c:v>
                </c:pt>
              </c:strCache>
            </c:strRef>
          </c:tx>
          <c:cat>
            <c:strRef>
              <c:f>'C:\Users\Rick\Dropbox\Jason SGF Jobs\[2011 Results Key Survey 1-9-2012 (AA Page Graph).xls]Results'!$AO$564:$AO$567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'C:\Users\Rick\Dropbox\Jason SGF Jobs\[2011 Results Key Survey 1-9-2012 (AA Page Graph).xls]Results'!$AQ$564:$AQ$567</c:f>
              <c:numCache>
                <c:formatCode>General</c:formatCode>
                <c:ptCount val="4"/>
                <c:pt idx="0">
                  <c:v>127</c:v>
                </c:pt>
                <c:pt idx="1">
                  <c:v>115</c:v>
                </c:pt>
                <c:pt idx="2">
                  <c:v>125</c:v>
                </c:pt>
                <c:pt idx="3">
                  <c:v>386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'C:\Users\Rick\Dropbox\Jason SGF Jobs\[2011 Results Key Survey 1-9-2012 (AA Page Graph).xls]Results'!$AR$563</c:f>
              <c:strCache>
                <c:ptCount val="1"/>
                <c:pt idx="0">
                  <c:v>Trout</c:v>
                </c:pt>
              </c:strCache>
            </c:strRef>
          </c:tx>
          <c:cat>
            <c:strRef>
              <c:f>'C:\Users\Rick\Dropbox\Jason SGF Jobs\[2011 Results Key Survey 1-9-2012 (AA Page Graph).xls]Results'!$AO$564:$AO$567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'C:\Users\Rick\Dropbox\Jason SGF Jobs\[2011 Results Key Survey 1-9-2012 (AA Page Graph).xls]Results'!$AR$564:$AR$567</c:f>
              <c:numCache>
                <c:formatCode>General</c:formatCode>
                <c:ptCount val="4"/>
                <c:pt idx="0">
                  <c:v>356</c:v>
                </c:pt>
                <c:pt idx="1">
                  <c:v>216</c:v>
                </c:pt>
                <c:pt idx="2">
                  <c:v>339</c:v>
                </c:pt>
                <c:pt idx="3">
                  <c:v>862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9241472"/>
        <c:axId val="259243008"/>
      </c:lineChart>
      <c:catAx>
        <c:axId val="259241472"/>
        <c:scaling>
          <c:orientation val="minMax"/>
        </c:scaling>
        <c:delete val="0"/>
        <c:axPos val="b"/>
        <c:majorTickMark val="out"/>
        <c:minorTickMark val="none"/>
        <c:tickLblPos val="nextTo"/>
        <c:crossAx val="259243008"/>
        <c:crosses val="autoZero"/>
        <c:auto val="1"/>
        <c:lblAlgn val="ctr"/>
        <c:lblOffset val="100"/>
        <c:noMultiLvlLbl val="0"/>
      </c:catAx>
      <c:valAx>
        <c:axId val="259243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59241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183EF-D7A5-47B3-8364-D4A46F8AEC15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418A-F52C-4E9F-A7FB-7D4C5AB0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7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18A-F52C-4E9F-A7FB-7D4C5AB0B8F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2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C67F-459D-4FB0-9B5B-CCA066E2EE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31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is summarized</a:t>
            </a:r>
            <a:r>
              <a:rPr lang="en-US" baseline="0" dirty="0" smtClean="0"/>
              <a:t> so individual or local performance does not become an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18A-F52C-4E9F-A7FB-7D4C5AB0B8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92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18A-F52C-4E9F-A7FB-7D4C5AB0B8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18A-F52C-4E9F-A7FB-7D4C5AB0B8F6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7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18A-F52C-4E9F-A7FB-7D4C5AB0B8F6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2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18A-F52C-4E9F-A7FB-7D4C5AB0B8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4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18A-F52C-4E9F-A7FB-7D4C5AB0B8F6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87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C67F-459D-4FB0-9B5B-CCA066E2EEA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2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C67F-459D-4FB0-9B5B-CCA066E2EEA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7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C67F-459D-4FB0-9B5B-CCA066E2EEA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1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18A-F52C-4E9F-A7FB-7D4C5AB0B8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18A-F52C-4E9F-A7FB-7D4C5AB0B8F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8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C67F-459D-4FB0-9B5B-CCA066E2EEA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2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C67F-459D-4FB0-9B5B-CCA066E2EEA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18A-F52C-4E9F-A7FB-7D4C5AB0B8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2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C67F-459D-4FB0-9B5B-CCA066E2EEA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2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FC67F-459D-4FB0-9B5B-CCA066E2EE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2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8418A-F52C-4E9F-A7FB-7D4C5AB0B8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34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62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7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3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07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3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9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6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6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13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52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20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96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24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38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36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3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50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64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8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91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34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93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86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2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95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5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7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47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03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42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3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65715A-ECD2-46C2-913F-20133F4E187C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A5CE8A-B9BA-4822-99B3-CB1A71D5B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97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83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C98C80-6DC9-4F24-9BAF-203D9ED41B4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1/30/2012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3A88D9-60EC-42C6-9591-3097DF9C244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81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://www.snookfoundation.org/" TargetMode="External"/><Relationship Id="rId5" Type="http://schemas.openxmlformats.org/officeDocument/2006/relationships/hyperlink" Target="mailto:rick@snookfoundation.org" TargetMode="External"/><Relationship Id="rId4" Type="http://schemas.openxmlformats.org/officeDocument/2006/relationships/hyperlink" Target="http://www.angleraction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Linda\My Documents\!!!!!!angler action\Guides meet\powerpoint 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1" y="-100362"/>
            <a:ext cx="9233211" cy="69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9686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752600"/>
            <a:ext cx="6400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The future of GAMEFISH is in the hands of informed an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“The future of GAMEFISH is in the hands of informed anglers….”    William Mote  Founder, Snook &amp; Gamefish  Foundation</a:t>
            </a:r>
          </a:p>
        </p:txBody>
      </p:sp>
    </p:spTree>
    <p:extLst>
      <p:ext uri="{BB962C8B-B14F-4D97-AF65-F5344CB8AC3E}">
        <p14:creationId xmlns:p14="http://schemas.microsoft.com/office/powerpoint/2010/main" val="15167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7" y="228600"/>
            <a:ext cx="7696200" cy="1115271"/>
          </a:xfrm>
        </p:spPr>
        <p:txBody>
          <a:bodyPr/>
          <a:lstStyle/>
          <a:p>
            <a:r>
              <a:rPr lang="en-US" sz="4800" dirty="0" smtClean="0"/>
              <a:t>Spot information is protected</a:t>
            </a:r>
            <a:endParaRPr lang="en-US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1" y="793595"/>
            <a:ext cx="8955087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6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6" y="0"/>
            <a:ext cx="922972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9843"/>
              </p:ext>
            </p:extLst>
          </p:nvPr>
        </p:nvGraphicFramePr>
        <p:xfrm>
          <a:off x="1524000" y="1219200"/>
          <a:ext cx="6096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914400" y="57150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By angler request, data are generalized in reports to prevent disclosure of information about individual production and fishing spots.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95% </a:t>
            </a:r>
            <a:r>
              <a:rPr lang="en-US" sz="1400" b="1" dirty="0" smtClean="0"/>
              <a:t>of all fish reported were released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5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73" y="0"/>
            <a:ext cx="925830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63">
            <a:off x="3098974" y="925118"/>
            <a:ext cx="5366426" cy="43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059" y="2362200"/>
            <a:ext cx="2026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Anglers are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encouraged to 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post a photo of 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their catch.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20380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User Feedback from weekly Q.A. review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244" y="2590800"/>
            <a:ext cx="59454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“Get a Phone app!”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“Easy enough”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“Add More species”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“More Feedback reports”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410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Incentive #1: seeing how my data are being used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Linda\My Documents\!!!!!!angler action\Guides meet\powerpoint 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2" y="-119680"/>
            <a:ext cx="9233211" cy="69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2514600"/>
            <a:ext cx="5638800" cy="424731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“These data were very important in 2010 and 2011 because of the information on proportion of fish that are released alive.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I was pleased that your survey covers both coasts, both trip information, and fish data which consisted of lengths.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Thanks for the use of the data.”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Dr. Robert Muller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Florida Fish and Wildlife Commission,</a:t>
            </a:r>
            <a:br>
              <a:rPr lang="en-US" dirty="0" smtClean="0"/>
            </a:br>
            <a:r>
              <a:rPr lang="en-US" dirty="0" smtClean="0"/>
              <a:t>Florida Marine Research Institute </a:t>
            </a:r>
            <a:br>
              <a:rPr lang="en-US" dirty="0" smtClean="0"/>
            </a:br>
            <a:r>
              <a:rPr lang="en-US" dirty="0" smtClean="0"/>
              <a:t>Oct 10, 2011  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7132" y="1828800"/>
            <a:ext cx="6428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AAP Data in Use: 2011 FWC Snook Stock Assessment</a:t>
            </a:r>
            <a:endParaRPr lang="en-US" dirty="0"/>
          </a:p>
        </p:txBody>
      </p:sp>
      <p:pic>
        <p:nvPicPr>
          <p:cNvPr id="5" name="Picture 4" descr="C:\Documents and Settings\Linda\My Documents\!!!!!Photos\newsletter\FWC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3" y="2034831"/>
            <a:ext cx="952500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1496"/>
              </p:ext>
            </p:extLst>
          </p:nvPr>
        </p:nvGraphicFramePr>
        <p:xfrm>
          <a:off x="323850" y="1676400"/>
          <a:ext cx="851535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41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4145"/>
              </p:ext>
            </p:extLst>
          </p:nvPr>
        </p:nvGraphicFramePr>
        <p:xfrm>
          <a:off x="476250" y="1143000"/>
          <a:ext cx="8305799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29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Participant Comments</a:t>
            </a:r>
            <a:br>
              <a:rPr lang="en-US" sz="4400" dirty="0" smtClean="0"/>
            </a:br>
            <a:r>
              <a:rPr lang="en-US" sz="4400" dirty="0" smtClean="0"/>
              <a:t>(2011 User Survey) 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458200" cy="44196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200" dirty="0"/>
              <a:t>“The AA Program is one of the most important ways that we can influence fishing …to protect the </a:t>
            </a:r>
            <a:r>
              <a:rPr lang="en-US" sz="2200" dirty="0" smtClean="0"/>
              <a:t>future.”</a:t>
            </a:r>
            <a:br>
              <a:rPr lang="en-US" sz="2200" dirty="0" smtClean="0"/>
            </a:br>
            <a:endParaRPr lang="en-US" sz="22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/>
              <a:t>“Hard </a:t>
            </a:r>
            <a:r>
              <a:rPr lang="en-US" sz="2200" dirty="0"/>
              <a:t>data wins every time over tears, moans and groans.  Constant carping does nothing</a:t>
            </a:r>
            <a:r>
              <a:rPr lang="en-US" dirty="0"/>
              <a:t>.”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/>
              <a:t>“I like that sport data is being included… a reminder  email every two weeks or so might get people to enter more trips.”</a:t>
            </a:r>
          </a:p>
          <a:p>
            <a:pPr algn="l"/>
            <a:endParaRPr lang="en-US" sz="2200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/>
              <a:t>“What I like best is knowing that the data that S&amp;GF collects actually helps shape the future of our fishery.”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2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/>
              <a:t>“I </a:t>
            </a:r>
            <a:r>
              <a:rPr lang="en-US" sz="2200" dirty="0" smtClean="0"/>
              <a:t>like </a:t>
            </a:r>
            <a:r>
              <a:rPr lang="en-US" sz="2200" dirty="0" smtClean="0"/>
              <a:t>that the data that is collected and presented is taken seriously among the regulatory community.  Great job to all involved!”</a:t>
            </a:r>
            <a:br>
              <a:rPr lang="en-US" sz="2200" dirty="0" smtClean="0"/>
            </a:br>
            <a:endParaRPr lang="en-US" sz="2200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1"/>
            <a:ext cx="2212848" cy="990599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Become a Partner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2209800" cy="248412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Angler Action Partners make a commitment to participate in one or more  areas: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data collection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tool &amp; db development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analysis and applications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outreach and education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10903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990600" y="5562600"/>
            <a:ext cx="6760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4"/>
              </a:rPr>
              <a:t>www.angleraction.org</a:t>
            </a:r>
            <a:r>
              <a:rPr lang="en-US" dirty="0">
                <a:solidFill>
                  <a:prstClr val="black"/>
                </a:solidFill>
              </a:rPr>
              <a:t>    </a:t>
            </a:r>
            <a:r>
              <a:rPr lang="en-US" dirty="0">
                <a:solidFill>
                  <a:prstClr val="black"/>
                </a:solidFill>
                <a:hlinkClick r:id="rId5"/>
              </a:rPr>
              <a:t>rick@snookfoundation.org</a:t>
            </a:r>
            <a:r>
              <a:rPr lang="en-US" dirty="0">
                <a:solidFill>
                  <a:prstClr val="black"/>
                </a:solidFill>
              </a:rPr>
              <a:t>    407 302 5550</a:t>
            </a:r>
          </a:p>
          <a:p>
            <a:r>
              <a:rPr lang="en-US" dirty="0">
                <a:solidFill>
                  <a:prstClr val="black"/>
                </a:solidFill>
                <a:hlinkClick r:id="rId6"/>
              </a:rPr>
              <a:t>www.snookfoundation.org</a:t>
            </a:r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92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1362456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Thanks to Partners!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199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Florida Wildlife Research Institute</a:t>
            </a:r>
          </a:p>
          <a:p>
            <a:r>
              <a:rPr lang="en-US" dirty="0" smtClean="0"/>
              <a:t>Florida Fish and Wildlife Conservation Commission</a:t>
            </a:r>
          </a:p>
          <a:p>
            <a:r>
              <a:rPr lang="en-US" dirty="0" smtClean="0"/>
              <a:t>University of Florida</a:t>
            </a:r>
          </a:p>
          <a:p>
            <a:r>
              <a:rPr lang="en-US" dirty="0" smtClean="0"/>
              <a:t>National Park Service</a:t>
            </a:r>
          </a:p>
          <a:p>
            <a:r>
              <a:rPr lang="en-US" dirty="0" smtClean="0"/>
              <a:t>Mosquito Creek Outdoors</a:t>
            </a:r>
          </a:p>
          <a:p>
            <a:r>
              <a:rPr lang="en-US" dirty="0" smtClean="0"/>
              <a:t>West Marine</a:t>
            </a:r>
          </a:p>
          <a:p>
            <a:r>
              <a:rPr lang="en-US" dirty="0" err="1" smtClean="0"/>
              <a:t>Gause</a:t>
            </a:r>
            <a:r>
              <a:rPr lang="en-US" dirty="0" smtClean="0"/>
              <a:t> Built Boats</a:t>
            </a:r>
          </a:p>
          <a:p>
            <a:r>
              <a:rPr lang="en-US" dirty="0" smtClean="0"/>
              <a:t>National Fish and Wildlife Foundation</a:t>
            </a:r>
          </a:p>
          <a:p>
            <a:r>
              <a:rPr lang="en-US" dirty="0" smtClean="0"/>
              <a:t>Turner Foundation</a:t>
            </a:r>
          </a:p>
          <a:p>
            <a:r>
              <a:rPr lang="en-US" dirty="0" smtClean="0"/>
              <a:t>Teen Anglers, West Palm Beach Fishing Club, Kayak Fishing </a:t>
            </a:r>
            <a:r>
              <a:rPr lang="en-US" dirty="0" err="1" smtClean="0"/>
              <a:t>ClassicS</a:t>
            </a:r>
            <a:endParaRPr lang="en-US" dirty="0" smtClean="0"/>
          </a:p>
          <a:p>
            <a:r>
              <a:rPr lang="en-US" dirty="0" smtClean="0"/>
              <a:t>And the many individuals, clubs  and organizations who are adding their numbers daily.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C:\Documents and Settings\Linda\My Documents\!!!!!!angler action\redfish ang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23950"/>
            <a:ext cx="3810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600200"/>
            <a:ext cx="419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SGF goal: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The long term benefit of gamefish through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direct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angler action 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research, education,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and</a:t>
            </a:r>
            <a:b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outreach.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35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752600"/>
            <a:ext cx="90297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Need for Recreational Angler data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471863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Dramatic increase in rec fishing requires changes in fishery management strategies (FL forecasts 30M trips this year)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212" y="4876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The need to assess whole catch (discard rate as well as harvest)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 has never been greater.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876800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Angler Action Program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46549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j-lt"/>
              </a:rPr>
              <a:t>The Angler Action Program  meets a need for greater collaboration between the recreational fishing community and fisheries management  to improve data collection.</a:t>
            </a:r>
            <a:endParaRPr lang="en-US" dirty="0">
              <a:latin typeface="+mj-lt"/>
            </a:endParaRPr>
          </a:p>
        </p:txBody>
      </p:sp>
      <p:pic>
        <p:nvPicPr>
          <p:cNvPr id="4098" name="Picture 2" descr="C:\Documents and Settings\Linda\My Documents\2012 - Graphics\AAP-StampLogos-Snook 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67" y="1219200"/>
            <a:ext cx="4579757" cy="16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1362456"/>
          </a:xfrm>
        </p:spPr>
        <p:txBody>
          <a:bodyPr/>
          <a:lstStyle/>
          <a:p>
            <a:pPr algn="ctr"/>
            <a:r>
              <a:rPr lang="en-US" sz="3600" dirty="0" smtClean="0"/>
              <a:t>Angler Action is a service project of SGF undertaken in partnership with FWC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652" y="2286000"/>
            <a:ext cx="6556248" cy="876736"/>
          </a:xfrm>
        </p:spPr>
        <p:txBody>
          <a:bodyPr/>
          <a:lstStyle/>
          <a:p>
            <a:pPr algn="ctr"/>
            <a:r>
              <a:rPr lang="en-US" dirty="0" smtClean="0">
                <a:latin typeface="+mj-lt"/>
              </a:rPr>
              <a:t>Thanks to FWC staff for their commitment , partnership  and professionalism.</a:t>
            </a:r>
            <a:endParaRPr lang="en-US" dirty="0">
              <a:latin typeface="+mj-lt"/>
            </a:endParaRPr>
          </a:p>
        </p:txBody>
      </p:sp>
      <p:pic>
        <p:nvPicPr>
          <p:cNvPr id="3076" name="Picture 4" descr="C:\Documents and Settings\Linda\My Documents\!!!!!Photos\newsletter\FWC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479800"/>
            <a:ext cx="1905000" cy="23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Linda\My Documents\!!!!!!angler action\Guides meet\rt_erik_bobby1 (Medium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4" y="3479800"/>
            <a:ext cx="3107766" cy="23308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Linda\My Documents\!!!!!!angler action\Guides meet\powerpoint 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52" y="0"/>
            <a:ext cx="9280952" cy="69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954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757A3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Recreational Anglers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757A3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Can Supply Critical information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6670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757A3"/>
                </a:solidFill>
                <a:latin typeface="Calibri" pitchFamily="34" charset="0"/>
                <a:cs typeface="Calibri" pitchFamily="34" charset="0"/>
              </a:rPr>
              <a:t>Trip Characteristics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757A3"/>
                </a:solidFill>
                <a:latin typeface="Calibri" pitchFamily="34" charset="0"/>
                <a:cs typeface="Calibri" pitchFamily="34" charset="0"/>
              </a:rPr>
              <a:t>Target Species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757A3"/>
                </a:solidFill>
                <a:latin typeface="Calibri" pitchFamily="34" charset="0"/>
                <a:cs typeface="Calibri" pitchFamily="34" charset="0"/>
              </a:rPr>
              <a:t>Time targeting each species (lines in the water)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757A3"/>
                </a:solidFill>
                <a:latin typeface="Calibri" pitchFamily="34" charset="0"/>
                <a:cs typeface="Calibri" pitchFamily="34" charset="0"/>
              </a:rPr>
              <a:t>Geospatial information (protected)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757A3"/>
                </a:solidFill>
                <a:latin typeface="Calibri" pitchFamily="34" charset="0"/>
                <a:cs typeface="Calibri" pitchFamily="34" charset="0"/>
              </a:rPr>
              <a:t>Fish lengths and slot ranges for both discarded and harvested fish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757A3"/>
                </a:solidFill>
                <a:latin typeface="Calibri" pitchFamily="34" charset="0"/>
                <a:cs typeface="Calibri" pitchFamily="34" charset="0"/>
              </a:rPr>
              <a:t>Condition upon release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757A3"/>
                </a:solidFill>
                <a:latin typeface="Calibri" pitchFamily="34" charset="0"/>
                <a:cs typeface="Calibri" pitchFamily="34" charset="0"/>
              </a:rPr>
              <a:t>Harvested numbers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757A3"/>
                </a:solidFill>
                <a:latin typeface="Calibri" pitchFamily="34" charset="0"/>
                <a:cs typeface="Calibri" pitchFamily="34" charset="0"/>
              </a:rPr>
              <a:t>Angler Contact info </a:t>
            </a:r>
          </a:p>
        </p:txBody>
      </p:sp>
    </p:spTree>
    <p:extLst>
      <p:ext uri="{BB962C8B-B14F-4D97-AF65-F5344CB8AC3E}">
        <p14:creationId xmlns:p14="http://schemas.microsoft.com/office/powerpoint/2010/main" val="13683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Essential Angler Education 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2057400"/>
            <a:ext cx="4876799" cy="4343400"/>
          </a:xfrm>
        </p:spPr>
        <p:txBody>
          <a:bodyPr>
            <a:normAutofit/>
          </a:bodyPr>
          <a:lstStyle/>
          <a:p>
            <a:pPr algn="l"/>
            <a:endParaRPr lang="en-US" sz="2200" dirty="0"/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Report all sizes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Report locations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Report ‘0’ Catch Trips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Record on the water  for accuracy; Log online soon after your trip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Include comments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Use cell phone app if you can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Ask if you have a question</a:t>
            </a:r>
            <a:endParaRPr lang="en-US" sz="2400" dirty="0">
              <a:latin typeface="+mj-lt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14" descr="mark nicho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306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7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7429500" cy="1210056"/>
          </a:xfrm>
        </p:spPr>
        <p:txBody>
          <a:bodyPr/>
          <a:lstStyle/>
          <a:p>
            <a:pPr algn="ctr"/>
            <a:r>
              <a:rPr lang="en-US" sz="4000" dirty="0" smtClean="0"/>
              <a:t>Collaboratively Developed On the Water Catch Record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17" y="2098415"/>
            <a:ext cx="6237083" cy="445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258300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2514600" cy="3505200"/>
          </a:xfrm>
          <a:prstGeom prst="rect">
            <a:avLst/>
          </a:prstGeom>
          <a:ln>
            <a:solidFill>
              <a:srgbClr val="A6A6A6"/>
            </a:solidFill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2667000"/>
            <a:ext cx="1905000" cy="2667000"/>
          </a:xfrm>
          <a:prstGeom prst="rect">
            <a:avLst/>
          </a:prstGeom>
          <a:ln>
            <a:solidFill>
              <a:srgbClr val="A6A6A6"/>
            </a:solidFill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38400"/>
            <a:ext cx="1676400" cy="2324100"/>
          </a:xfrm>
          <a:prstGeom prst="rect">
            <a:avLst/>
          </a:prstGeom>
          <a:ln>
            <a:solidFill>
              <a:srgbClr val="A6A6A6"/>
            </a:solidFill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6" name="Pictur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33600"/>
            <a:ext cx="1524000" cy="2190750"/>
          </a:xfrm>
          <a:prstGeom prst="rect">
            <a:avLst/>
          </a:prstGeom>
          <a:ln>
            <a:solidFill>
              <a:srgbClr val="A6A6A6"/>
            </a:solidFill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1900" y="5867400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Phone apps launch Apr 2012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1414</TotalTime>
  <Words>472</Words>
  <Application>Microsoft Office PowerPoint</Application>
  <PresentationFormat>On-screen Show (4:3)</PresentationFormat>
  <Paragraphs>98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Aspect</vt:lpstr>
      <vt:lpstr>Flow</vt:lpstr>
      <vt:lpstr>1_Flow</vt:lpstr>
      <vt:lpstr>2_Flow</vt:lpstr>
      <vt:lpstr>PowerPoint Presentation</vt:lpstr>
      <vt:lpstr>PowerPoint Presentation</vt:lpstr>
      <vt:lpstr>PowerPoint Presentation</vt:lpstr>
      <vt:lpstr>Angler Action Program </vt:lpstr>
      <vt:lpstr>Angler Action is a service project of SGF undertaken in partnership with FWC </vt:lpstr>
      <vt:lpstr>PowerPoint Presentation</vt:lpstr>
      <vt:lpstr>Essential Angler Education  </vt:lpstr>
      <vt:lpstr>Collaboratively Developed On the Water Catch Record</vt:lpstr>
      <vt:lpstr>PowerPoint Presentation</vt:lpstr>
      <vt:lpstr>Spot information is protected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Participant Comments (2011 User Survey)  </vt:lpstr>
      <vt:lpstr>Become a Partner</vt:lpstr>
      <vt:lpstr>Thanks to Partners!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38</cp:revision>
  <dcterms:created xsi:type="dcterms:W3CDTF">2012-01-26T19:10:52Z</dcterms:created>
  <dcterms:modified xsi:type="dcterms:W3CDTF">2012-01-31T02:17:54Z</dcterms:modified>
</cp:coreProperties>
</file>