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75" r:id="rId6"/>
    <p:sldId id="276" r:id="rId7"/>
    <p:sldId id="261" r:id="rId8"/>
    <p:sldId id="277" r:id="rId9"/>
    <p:sldId id="269" r:id="rId10"/>
    <p:sldId id="267" r:id="rId11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4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3A3CA9-6C7E-4D76-A4C2-EA189DE679F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78A93C-A30C-4759-92CC-0ADA2ED3B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6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Priority on deadline-driven biological needs (e.g., stock assessments, ACLs)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Councils may not be fully aware of utility of social science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A2C6F79-61B2-4DC8-A7E7-F91D6FD02E71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Priority on deadline-driven biological needs (e.g., stock assessments, ACLs)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Councils may not be fully aware of utility of social science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CIE review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C83980E-83B7-4150-A978-616121AA6090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CF7FB13-619C-40D8-93BD-806F6B5AAB78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904D-4416-475F-9954-12FFA7132055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0A1E-C1D0-4E5F-8089-100CCC37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D7FD-FFF0-4200-B889-35766995A0C2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4DC92-4A26-4100-8C58-9C3C8317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97E1-2CF2-4C8A-86D7-543ACE3FA032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5C51-62AD-4A7D-9DF4-746CF4B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7287-240C-4BF9-9D4F-40F04F07A3E8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E3CA-6B64-4468-8187-17E678A5B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4BC4-CC7B-4EF8-B683-DA763396DD19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98AD-D3FC-4A25-A278-34A84CB6E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0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1D54-CB38-4094-8B55-E0F6E6141DFE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8D37-C9B3-4F92-9499-E7EDF5C35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3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A9EF-D6EF-4041-9037-A1A62DA1525E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8B65-875E-4C5D-BEFC-553B28804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3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5E99-0AE7-44FE-93AF-A372F4FCF92B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527B-F281-47EB-AFE5-9FD3A0D1B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B2ED-5C04-45F2-9547-B51447A822C0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4089-B436-4A12-890C-903F5A3D0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954B4-9F6D-4799-91BD-2827D0DADB70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A99EE-160E-4EAD-919B-1D4E3B6C0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9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DE6E-A76D-41D3-84B3-99AED32A24DF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9DDF-E6EC-41A5-972A-F926F43DB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09C2132-C332-4708-8122-A4EA1AE1FF85}" type="datetimeFigureOut">
              <a:rPr lang="en-US"/>
              <a:pPr>
                <a:defRPr/>
              </a:pPr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9E93156-F988-4C78-85F0-035ACBDF9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2" r:id="rId2"/>
    <p:sldLayoutId id="2147483689" r:id="rId3"/>
    <p:sldLayoutId id="2147483683" r:id="rId4"/>
    <p:sldLayoutId id="2147483690" r:id="rId5"/>
    <p:sldLayoutId id="2147483684" r:id="rId6"/>
    <p:sldLayoutId id="2147483685" r:id="rId7"/>
    <p:sldLayoutId id="2147483691" r:id="rId8"/>
    <p:sldLayoutId id="2147483692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133600"/>
            <a:ext cx="7848600" cy="3657600"/>
          </a:xfrm>
        </p:spPr>
        <p:txBody>
          <a:bodyPr/>
          <a:lstStyle/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Cindy Thomson (NMFS/SWFSC, PFMC SSC) – Overview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Dan </a:t>
            </a:r>
            <a:r>
              <a:rPr lang="en-US" dirty="0" err="1" smtClean="0"/>
              <a:t>Georgianna</a:t>
            </a:r>
            <a:r>
              <a:rPr lang="en-US" dirty="0" smtClean="0"/>
              <a:t> (U Mass, NEFMC SSC) – Discussion Leader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National SSC Workshop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October 4-6, 2011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Williamsburg, 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500" dirty="0" smtClean="0">
                <a:solidFill>
                  <a:srgbClr val="FFC000"/>
                </a:solidFill>
              </a:rPr>
              <a:t>Social Sciences Breakout Discussion 3:</a:t>
            </a:r>
            <a:br>
              <a:rPr lang="en-US" sz="3500" dirty="0" smtClean="0">
                <a:solidFill>
                  <a:srgbClr val="FFC000"/>
                </a:solidFill>
              </a:rPr>
            </a:br>
            <a:r>
              <a:rPr lang="en-US" sz="3500" dirty="0" smtClean="0">
                <a:solidFill>
                  <a:srgbClr val="FFC000"/>
                </a:solidFill>
              </a:rPr>
              <a:t>Procedural/Data Issues</a:t>
            </a:r>
            <a:endParaRPr lang="en-US" sz="3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 anchor="t">
            <a:normAutofit fontScale="92500" lnSpcReduction="10000"/>
          </a:bodyPr>
          <a:lstStyle/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What is the role of social scientists and social science in the context of SSC structure and process?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What practices exist or could be developed to improve social science inputs to the Council?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prstClr val="white"/>
                </a:solidFill>
              </a:rPr>
              <a:t>How can the SSC develop and improve social </a:t>
            </a:r>
            <a:r>
              <a:rPr lang="en-US" dirty="0">
                <a:solidFill>
                  <a:prstClr val="white"/>
                </a:solidFill>
              </a:rPr>
              <a:t>science </a:t>
            </a:r>
            <a:r>
              <a:rPr lang="en-US" dirty="0" smtClean="0">
                <a:solidFill>
                  <a:prstClr val="white"/>
                </a:solidFill>
              </a:rPr>
              <a:t>data and methods </a:t>
            </a:r>
            <a:r>
              <a:rPr lang="en-US" dirty="0">
                <a:solidFill>
                  <a:prstClr val="white"/>
                </a:solidFill>
              </a:rPr>
              <a:t>that  </a:t>
            </a:r>
            <a:r>
              <a:rPr lang="en-US" dirty="0" smtClean="0">
                <a:solidFill>
                  <a:prstClr val="white"/>
                </a:solidFill>
              </a:rPr>
              <a:t>are useful to the Council?</a:t>
            </a:r>
          </a:p>
          <a:p>
            <a:pPr marL="18288" indent="0" eaLnBrk="1" fontAlgn="auto" hangingPunct="1">
              <a:spcAft>
                <a:spcPts val="0"/>
              </a:spcAft>
              <a:buSzPct val="75000"/>
              <a:buNone/>
              <a:defRPr/>
            </a:pPr>
            <a:endParaRPr lang="en-US" dirty="0" smtClean="0">
              <a:solidFill>
                <a:prstClr val="white"/>
              </a:solidFill>
            </a:endParaRPr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prstClr val="white"/>
                </a:solidFill>
              </a:rPr>
              <a:t>What can be done more</a:t>
            </a:r>
            <a:r>
              <a:rPr lang="en-US" i="1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generally to develop and improve social science data and methods that are useful to the Council? </a:t>
            </a:r>
            <a:endParaRPr lang="en-US" dirty="0">
              <a:solidFill>
                <a:prstClr val="white"/>
              </a:solidFill>
            </a:endParaRP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What are best practices for data collection and research that address Council social science needs?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543800" cy="9144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FFC000"/>
                </a:solidFill>
              </a:rPr>
              <a:t>Trigger Questions</a:t>
            </a:r>
            <a:endParaRPr lang="en-US" sz="3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 anchor="t">
            <a:normAutofit lnSpcReduction="10000"/>
          </a:bodyPr>
          <a:lstStyle/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Requirement to include social scientists on SSC?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How well are social scientists and social science review integrated into SSC process?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What types of social science topics appear on the SSC agenda? 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Who conducts social science analysis for the Council?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How rigorously is social science analysis reviewed by the SSC?</a:t>
            </a:r>
          </a:p>
          <a:p>
            <a:pPr marL="27432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/>
              <a:t>H</a:t>
            </a:r>
            <a:r>
              <a:rPr lang="en-US" dirty="0" smtClean="0"/>
              <a:t>ow is outcome of social science review conveyed to Council?</a:t>
            </a:r>
          </a:p>
          <a:p>
            <a:pPr marL="27432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/>
              <a:t>A</a:t>
            </a:r>
            <a:r>
              <a:rPr lang="en-US" dirty="0" smtClean="0"/>
              <a:t>ny follow-up to ensure that SSC recommendations are implemented?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500" dirty="0" smtClean="0">
                <a:solidFill>
                  <a:srgbClr val="FFC000"/>
                </a:solidFill>
              </a:rPr>
              <a:t>What </a:t>
            </a:r>
            <a:r>
              <a:rPr lang="en-US" sz="2500" dirty="0">
                <a:solidFill>
                  <a:srgbClr val="FFC000"/>
                </a:solidFill>
              </a:rPr>
              <a:t>is the role of social </a:t>
            </a:r>
            <a:r>
              <a:rPr lang="en-US" sz="2500" dirty="0" smtClean="0">
                <a:solidFill>
                  <a:srgbClr val="FFC000"/>
                </a:solidFill>
              </a:rPr>
              <a:t>scientists and social </a:t>
            </a:r>
            <a:r>
              <a:rPr lang="en-US" sz="2500" dirty="0">
                <a:solidFill>
                  <a:srgbClr val="FFC000"/>
                </a:solidFill>
              </a:rPr>
              <a:t>science </a:t>
            </a:r>
            <a:r>
              <a:rPr lang="en-US" sz="2500" dirty="0" smtClean="0">
                <a:solidFill>
                  <a:srgbClr val="FFC000"/>
                </a:solidFill>
              </a:rPr>
              <a:t/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in </a:t>
            </a:r>
            <a:r>
              <a:rPr lang="en-US" sz="2500" dirty="0">
                <a:solidFill>
                  <a:srgbClr val="FFC000"/>
                </a:solidFill>
              </a:rPr>
              <a:t>the context of SSC structure and process?</a:t>
            </a:r>
            <a:br>
              <a:rPr lang="en-US" sz="2500" dirty="0">
                <a:solidFill>
                  <a:srgbClr val="FFC000"/>
                </a:solidFill>
              </a:rPr>
            </a:br>
            <a:endParaRPr lang="en-US" sz="2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715000"/>
          </a:xfrm>
        </p:spPr>
        <p:txBody>
          <a:bodyPr anchor="t">
            <a:normAutofit fontScale="77500" lnSpcReduction="20000"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47663" indent="-3302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sz="2600" dirty="0" smtClean="0"/>
              <a:t>To what extent can/does the SSC take the initiative to highlight social science issues to the Council?  </a:t>
            </a:r>
            <a:endParaRPr lang="en-US" sz="2600" dirty="0"/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e.g., White Paper by PFMC SSC on overcapacity in </a:t>
            </a:r>
            <a:r>
              <a:rPr lang="en-US" sz="2600" dirty="0" err="1" smtClean="0"/>
              <a:t>groundfish</a:t>
            </a:r>
            <a:r>
              <a:rPr lang="en-US" sz="2600" dirty="0" smtClean="0"/>
              <a:t> fishery</a:t>
            </a:r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600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sz="2600" dirty="0" smtClean="0"/>
              <a:t>Are there formal mechanisms for recognizing/prioritizing/addressing</a:t>
            </a:r>
          </a:p>
          <a:p>
            <a:pPr marL="18288" indent="0" eaLnBrk="1" fontAlgn="auto" hangingPunct="1">
              <a:spcAft>
                <a:spcPts val="0"/>
              </a:spcAft>
              <a:buSzPct val="75000"/>
              <a:buNone/>
              <a:defRPr/>
            </a:pPr>
            <a:r>
              <a:rPr lang="en-US" sz="2600" dirty="0" smtClean="0"/>
              <a:t>    social science along with biological and other needs?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“Economics and Social Science” section in Council Research and Data Needs document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Inclusion of social science models as candidates for methodology reviews </a:t>
            </a:r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600" dirty="0" smtClean="0"/>
          </a:p>
          <a:p>
            <a:pPr marL="274320" indent="-256032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sz="2600" dirty="0" smtClean="0"/>
              <a:t>Other informational opportunities?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Social science training for new Council members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Include social science research and data collection in NMFS reports to Council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 smtClean="0"/>
              <a:t>SAFE reports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sz="2600" dirty="0"/>
              <a:t>P</a:t>
            </a:r>
            <a:r>
              <a:rPr lang="en-US" sz="2600" dirty="0" smtClean="0"/>
              <a:t>resentations  to Council regarding socioeconomic trends in fisheries/outcomes of social science workshops/etc. 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C000"/>
                </a:solidFill>
              </a:rPr>
              <a:t>What practices exist or could be developed </a:t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to improve social science inputs to the Council?</a:t>
            </a:r>
            <a:endParaRPr lang="en-US" sz="2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 anchor="t">
            <a:normAutofit/>
          </a:bodyPr>
          <a:lstStyle/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0362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Include social science as topic in Council Research and Data Needs</a:t>
            </a:r>
          </a:p>
          <a:p>
            <a:pPr marL="17462" indent="0" eaLnBrk="1" fontAlgn="auto" hangingPunct="1">
              <a:spcAft>
                <a:spcPts val="0"/>
              </a:spcAft>
              <a:buSzPct val="75000"/>
              <a:buFont typeface="Wingdings" pitchFamily="2" charset="2"/>
              <a:buNone/>
              <a:defRPr/>
            </a:pPr>
            <a:endParaRPr lang="en-US" dirty="0"/>
          </a:p>
          <a:p>
            <a:pPr marL="342900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Rigorous SSC review </a:t>
            </a:r>
            <a:endParaRPr lang="en-US" dirty="0"/>
          </a:p>
          <a:p>
            <a:pPr marL="571500" indent="-228600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Terms of Reference to set expectations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Potential review topics:  appropriateness/representativeness of data, model specification, estimation methods, plausibility of underlying assumptions, model validation (statistical tests, predictive ability), interpretation of results, consideration of uncertainty 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Documentation must be adequate to allow replication of results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Adequate follow-up to ensure that SSC recommendations are actually implemented</a:t>
            </a:r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42900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C000"/>
                </a:solidFill>
              </a:rPr>
              <a:t>How can the SSC develop and improve </a:t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social science methods and data that are useful to the Council?</a:t>
            </a:r>
            <a:endParaRPr lang="en-US" sz="2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 anchor="t">
            <a:normAutofit/>
          </a:bodyPr>
          <a:lstStyle/>
          <a:p>
            <a:pPr marL="358775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Just because a method is widely accepted in a particular discipline does not necessarily mean that it addresses Council needs</a:t>
            </a:r>
          </a:p>
          <a:p>
            <a:pPr marL="15875" indent="0" eaLnBrk="1" fontAlgn="auto" hangingPunct="1">
              <a:spcAft>
                <a:spcPts val="0"/>
              </a:spcAft>
              <a:buSzPct val="75000"/>
              <a:buNone/>
              <a:defRPr/>
            </a:pPr>
            <a:endParaRPr lang="en-US" dirty="0" smtClean="0"/>
          </a:p>
          <a:p>
            <a:pPr marL="358775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Methods development </a:t>
            </a:r>
            <a:endParaRPr lang="en-US" dirty="0"/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E.g., how to differentiate among regulatory alternatives in terms of community effects?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Interdisciplinary collaboration often helpful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Address ‘divide’ between economics and other social sciences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Consider particular </a:t>
            </a:r>
            <a:r>
              <a:rPr lang="en-US" dirty="0" err="1" smtClean="0"/>
              <a:t>subdisciplines</a:t>
            </a:r>
            <a:r>
              <a:rPr lang="en-US" dirty="0" smtClean="0"/>
              <a:t> that might contribute to collaboration (e.g., economic geography) 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Focused workshops with practical outcomes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C000"/>
                </a:solidFill>
              </a:rPr>
              <a:t>What can be done more generally  </a:t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to develop and improve social science methods and data </a:t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that are useful to the Council?</a:t>
            </a:r>
            <a:endParaRPr lang="en-US" sz="2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724400"/>
          </a:xfrm>
        </p:spPr>
        <p:txBody>
          <a:bodyPr anchor="t">
            <a:normAutofit lnSpcReduction="10000"/>
          </a:bodyPr>
          <a:lstStyle/>
          <a:p>
            <a:pPr marL="358775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Council Research and Data Needs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/>
              <a:t>U</a:t>
            </a:r>
            <a:r>
              <a:rPr lang="en-US" dirty="0" smtClean="0"/>
              <a:t>se as vehicle for publicizing social science priorities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/>
              <a:t>E</a:t>
            </a:r>
            <a:r>
              <a:rPr lang="en-US" dirty="0" smtClean="0"/>
              <a:t>ncourage funding entities (e.g., Sea Grant) to utilize Council’s social science priorities as a ratings criterion</a:t>
            </a:r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42900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Recruitment of social scientists from NMFS and academia to serve on Council advisory bodies (including but not limited to SSC)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Provide not only expertise but also some avenues for data collection and research (e.g., S&amp;T funding, grad students)</a:t>
            </a:r>
          </a:p>
          <a:p>
            <a:pPr marL="566738" indent="-219075" eaLnBrk="1" fontAlgn="auto" hangingPunct="1">
              <a:spcAft>
                <a:spcPts val="0"/>
              </a:spcAft>
              <a:buSzPct val="75000"/>
              <a:buFont typeface="Courier New" pitchFamily="49" charset="0"/>
              <a:buChar char="o"/>
              <a:defRPr/>
            </a:pPr>
            <a:r>
              <a:rPr lang="en-US" dirty="0" smtClean="0"/>
              <a:t>Council involvement encourages research that is policy relevant </a:t>
            </a:r>
          </a:p>
          <a:p>
            <a:pPr marL="231775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0362" indent="-342900" eaLnBrk="1" fontAlgn="auto" hangingPunct="1">
              <a:spcAft>
                <a:spcPts val="0"/>
              </a:spcAft>
              <a:buSzPct val="75000"/>
              <a:buFont typeface="Wingdings" pitchFamily="2" charset="2"/>
              <a:buChar char="Ø"/>
              <a:defRPr/>
            </a:pPr>
            <a:r>
              <a:rPr lang="en-US" dirty="0" smtClean="0"/>
              <a:t>Participation of social scientists on interagency data management committees that provide fishery data to the Council (e.g., </a:t>
            </a:r>
            <a:r>
              <a:rPr lang="en-US" dirty="0" err="1" smtClean="0"/>
              <a:t>PacFIN</a:t>
            </a:r>
            <a:r>
              <a:rPr lang="en-US" dirty="0" smtClean="0"/>
              <a:t>, </a:t>
            </a:r>
            <a:r>
              <a:rPr lang="en-US" dirty="0" err="1" smtClean="0"/>
              <a:t>RecFIN</a:t>
            </a:r>
            <a:r>
              <a:rPr lang="en-US" dirty="0" smtClean="0"/>
              <a:t>)</a:t>
            </a:r>
          </a:p>
          <a:p>
            <a:pPr marL="1828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27432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marL="274320" indent="-256032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5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500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sz="2500" b="1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500" dirty="0">
                <a:solidFill>
                  <a:srgbClr val="FFC000"/>
                </a:solidFill>
                <a:latin typeface="Palatino Linotype" pitchFamily="18" charset="0"/>
              </a:rPr>
              <a:t>What </a:t>
            </a:r>
            <a:r>
              <a:rPr lang="en-US" sz="2500" dirty="0" smtClean="0">
                <a:solidFill>
                  <a:srgbClr val="FFC000"/>
                </a:solidFill>
                <a:latin typeface="Palatino Linotype" pitchFamily="18" charset="0"/>
              </a:rPr>
              <a:t>are best practices for data </a:t>
            </a:r>
            <a:r>
              <a:rPr lang="en-US" sz="2500" dirty="0">
                <a:solidFill>
                  <a:srgbClr val="FFC000"/>
                </a:solidFill>
                <a:latin typeface="Palatino Linotype" pitchFamily="18" charset="0"/>
              </a:rPr>
              <a:t>collection and </a:t>
            </a:r>
            <a:r>
              <a:rPr lang="en-US" sz="2500" dirty="0" smtClean="0">
                <a:solidFill>
                  <a:srgbClr val="FFC000"/>
                </a:solidFill>
                <a:latin typeface="Palatino Linotype" pitchFamily="18" charset="0"/>
              </a:rPr>
              <a:t>research</a:t>
            </a:r>
          </a:p>
          <a:p>
            <a:pPr algn="ctr"/>
            <a:r>
              <a:rPr lang="en-US" sz="2500" dirty="0" smtClean="0">
                <a:solidFill>
                  <a:srgbClr val="FFC000"/>
                </a:solidFill>
                <a:latin typeface="Palatino Linotype" pitchFamily="18" charset="0"/>
              </a:rPr>
              <a:t>that address Council </a:t>
            </a:r>
            <a:r>
              <a:rPr lang="en-US" sz="2500" dirty="0">
                <a:solidFill>
                  <a:srgbClr val="FFC000"/>
                </a:solidFill>
                <a:latin typeface="Palatino Linotype" pitchFamily="18" charset="0"/>
              </a:rPr>
              <a:t>social science needs?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73995"/>
              </p:ext>
            </p:extLst>
          </p:nvPr>
        </p:nvGraphicFramePr>
        <p:xfrm>
          <a:off x="762000" y="2072640"/>
          <a:ext cx="7543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898"/>
                <a:gridCol w="36899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/>
                        <a:t>Current SSC Process </a:t>
                      </a:r>
                      <a:endParaRPr lang="en-US" sz="2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1" dirty="0" smtClean="0"/>
                        <a:t>New SSC Process</a:t>
                      </a:r>
                      <a:endParaRPr lang="en-US" sz="2100" b="1" i="1" dirty="0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SAW/SARC</a:t>
                      </a:r>
                      <a:r>
                        <a:rPr lang="en-US" sz="2100" baseline="0" dirty="0" smtClean="0"/>
                        <a:t> prepares stock assessment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SAW/SARC</a:t>
                      </a:r>
                      <a:r>
                        <a:rPr lang="en-US" sz="2100" baseline="0" dirty="0" smtClean="0"/>
                        <a:t> prepares stock assessment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PDT develops</a:t>
                      </a:r>
                      <a:r>
                        <a:rPr lang="en-US" sz="2100" baseline="0" dirty="0" smtClean="0"/>
                        <a:t> proposal for reference points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PDT develops</a:t>
                      </a:r>
                      <a:r>
                        <a:rPr lang="en-US" sz="2100" baseline="0" dirty="0" smtClean="0"/>
                        <a:t> proposal for reference points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SSC may advise on methods to develop reference points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Social science impact analysis of reference points</a:t>
                      </a:r>
                      <a:endParaRPr lang="en-US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SSC sends advice to Council (including</a:t>
                      </a:r>
                      <a:r>
                        <a:rPr lang="en-US" sz="2100" baseline="0" dirty="0" smtClean="0"/>
                        <a:t> OFL and ACL)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SSC sends advice to Council (including OFL and ACL)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7543800" cy="914400"/>
          </a:xfrm>
        </p:spPr>
        <p:txBody>
          <a:bodyPr/>
          <a:lstStyle/>
          <a:p>
            <a:pPr algn="ctr"/>
            <a:r>
              <a:rPr lang="en-US" sz="2500" dirty="0" smtClean="0">
                <a:solidFill>
                  <a:srgbClr val="FFC000"/>
                </a:solidFill>
              </a:rPr>
              <a:t>New England Fishery Management Council</a:t>
            </a:r>
            <a:br>
              <a:rPr lang="en-US" sz="2500" dirty="0" smtClean="0">
                <a:solidFill>
                  <a:srgbClr val="FFC000"/>
                </a:solidFill>
              </a:rPr>
            </a:br>
            <a:r>
              <a:rPr lang="en-US" sz="2500" dirty="0" smtClean="0">
                <a:solidFill>
                  <a:srgbClr val="FFC000"/>
                </a:solidFill>
              </a:rPr>
              <a:t>SSC Process</a:t>
            </a:r>
            <a:endParaRPr lang="en-US" sz="2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1545</TotalTime>
  <Words>723</Words>
  <Application>Microsoft Office PowerPoint</Application>
  <PresentationFormat>On-screen Show (4:3)</PresentationFormat>
  <Paragraphs>97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Social Sciences Breakout Discussion 3: Procedural/Data Issues</vt:lpstr>
      <vt:lpstr>Trigger Questions</vt:lpstr>
      <vt:lpstr>      What is the role of social scientists and social science  in the context of SSC structure and process? </vt:lpstr>
      <vt:lpstr>What practices exist or could be developed  to improve social science inputs to the Council?</vt:lpstr>
      <vt:lpstr>How can the SSC develop and improve  social science methods and data that are useful to the Council?</vt:lpstr>
      <vt:lpstr>What can be done more generally   to develop and improve social science methods and data  that are useful to the Council?</vt:lpstr>
      <vt:lpstr> </vt:lpstr>
      <vt:lpstr>New England Fishery Management Council SSC Process</vt:lpstr>
      <vt:lpstr>PowerPoint Presentation</vt:lpstr>
      <vt:lpstr>PowerPoint Presentation</vt:lpstr>
    </vt:vector>
  </TitlesOfParts>
  <Company>NOAA Fisheries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cindy.thomson</dc:creator>
  <cp:lastModifiedBy>Kathy Collins</cp:lastModifiedBy>
  <cp:revision>212</cp:revision>
  <cp:lastPrinted>2011-09-30T21:17:48Z</cp:lastPrinted>
  <dcterms:created xsi:type="dcterms:W3CDTF">2011-09-29T05:05:49Z</dcterms:created>
  <dcterms:modified xsi:type="dcterms:W3CDTF">2011-10-02T19:25:51Z</dcterms:modified>
</cp:coreProperties>
</file>